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14"/>
  </p:notesMasterIdLst>
  <p:handoutMasterIdLst>
    <p:handoutMasterId r:id="rId15"/>
  </p:handoutMasterIdLst>
  <p:sldIdLst>
    <p:sldId id="367" r:id="rId5"/>
    <p:sldId id="368" r:id="rId6"/>
    <p:sldId id="369" r:id="rId7"/>
    <p:sldId id="370" r:id="rId8"/>
    <p:sldId id="372" r:id="rId9"/>
    <p:sldId id="373" r:id="rId10"/>
    <p:sldId id="376" r:id="rId11"/>
    <p:sldId id="377" r:id="rId12"/>
    <p:sldId id="348"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xmlns="">
        <p15:guide id="1" orient="horz" pos="588" userDrawn="1">
          <p15:clr>
            <a:srgbClr val="A4A3A4"/>
          </p15:clr>
        </p15:guide>
        <p15:guide id="2" pos="144" userDrawn="1">
          <p15:clr>
            <a:srgbClr val="A4A3A4"/>
          </p15:clr>
        </p15:guide>
        <p15:guide id="3" orient="horz" pos="8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033" autoAdjust="0"/>
  </p:normalViewPr>
  <p:slideViewPr>
    <p:cSldViewPr snapToGrid="0" showGuides="1">
      <p:cViewPr varScale="1">
        <p:scale>
          <a:sx n="92" d="100"/>
          <a:sy n="92" d="100"/>
        </p:scale>
        <p:origin x="-756" y="-108"/>
      </p:cViewPr>
      <p:guideLst>
        <p:guide orient="horz" pos="588"/>
        <p:guide orient="horz" pos="852"/>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pPr/>
              <a:t>11/24/2024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pPr/>
              <a:t>‹#›</a:t>
            </a:fld>
            <a:endParaRPr 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pPr algn="r"/>
              <a:t>1</a:t>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pPr algn="r"/>
              <a:t>2</a:t>
            </a:fld>
            <a:endParaRPr lang="en-US" sz="1400" b="0" strike="noStrike" spc="-1">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pPr algn="r">
                <a:lnSpc>
                  <a:spcPct val="100000"/>
                </a:lnSpc>
              </a:pPr>
              <a:t>9</a:t>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BB9AAB63-5790-4017-B924-6835F143097B}" type="datetime1">
              <a:rPr lang="en-IN" smtClean="0"/>
              <a:t>24-11-2024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Rectangle 5"/>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Spotify Music Recommendation System</a:t>
            </a:r>
          </a:p>
        </p:txBody>
      </p:sp>
      <p:sp>
        <p:nvSpPr>
          <p:cNvPr id="9"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13"/>
          <a:srcRect/>
          <a:stretch>
            <a:fillRect/>
          </a:stretch>
        </p:blipFill>
        <p:spPr>
          <a:xfrm>
            <a:off x="7435308" y="29029"/>
            <a:ext cx="1245494" cy="405088"/>
          </a:xfrm>
          <a:prstGeom prst="rect">
            <a:avLst/>
          </a:prstGeom>
        </p:spPr>
      </p:pic>
      <p:sp>
        <p:nvSpPr>
          <p:cNvPr id="13" name="Rectangle 12"/>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 y="-122464"/>
            <a:ext cx="9144000" cy="5143500"/>
          </a:xfrm>
          <a:prstGeom prst="rect">
            <a:avLst/>
          </a:prstGeom>
        </p:spPr>
      </p:pic>
      <p:sp>
        <p:nvSpPr>
          <p:cNvPr id="2" name="TextBox 1"/>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US"/>
          </a:p>
        </p:txBody>
      </p:sp>
      <p:grpSp>
        <p:nvGrpSpPr>
          <p:cNvPr id="6" name="Group 5"/>
          <p:cNvGrpSpPr/>
          <p:nvPr/>
        </p:nvGrpSpPr>
        <p:grpSpPr>
          <a:xfrm>
            <a:off x="1567263" y="1495382"/>
            <a:ext cx="6047412" cy="601034"/>
            <a:chOff x="1567263" y="1495382"/>
            <a:chExt cx="6047412" cy="601034"/>
          </a:xfrm>
        </p:grpSpPr>
        <p:pic>
          <p:nvPicPr>
            <p:cNvPr id="8" name="Google Shape;110;p4" descr="A close up of a sign&#10;&#10;Description automatically generated"/>
            <p:cNvPicPr preferRelativeResize="0"/>
            <p:nvPr/>
          </p:nvPicPr>
          <p:blipFill rotWithShape="1">
            <a:blip r:embed="rId4"/>
            <a:srcRect/>
            <a:stretch>
              <a:fillRect/>
            </a:stretch>
          </p:blipFill>
          <p:spPr>
            <a:xfrm>
              <a:off x="4755974" y="1620847"/>
              <a:ext cx="1163978" cy="389110"/>
            </a:xfrm>
            <a:prstGeom prst="rect">
              <a:avLst/>
            </a:prstGeom>
            <a:noFill/>
            <a:ln>
              <a:noFill/>
            </a:ln>
          </p:spPr>
        </p:pic>
        <p:pic>
          <p:nvPicPr>
            <p:cNvPr id="11" name="Picture 10"/>
            <p:cNvPicPr>
              <a:picLocks noChangeAspect="1"/>
            </p:cNvPicPr>
            <p:nvPr/>
          </p:nvPicPr>
          <p:blipFill rotWithShape="1">
            <a:blip r:embed="rId5"/>
            <a:srcRect t="20552"/>
            <a:stretch>
              <a:fillRect/>
            </a:stretch>
          </p:blipFill>
          <p:spPr>
            <a:xfrm>
              <a:off x="3675859" y="1608154"/>
              <a:ext cx="787775" cy="414497"/>
            </a:xfrm>
            <a:prstGeom prst="rect">
              <a:avLst/>
            </a:prstGeom>
          </p:spPr>
        </p:pic>
        <p:cxnSp>
          <p:nvCxnSpPr>
            <p:cNvPr id="15" name="Straight Connector 14"/>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p:cNvPicPr/>
            <p:nvPr/>
          </p:nvPicPr>
          <p:blipFill>
            <a:blip r:embed="rId6"/>
            <a:stretch>
              <a:fillRect/>
            </a:stretch>
          </p:blipFill>
          <p:spPr>
            <a:xfrm>
              <a:off x="6212294" y="1633695"/>
              <a:ext cx="1402381" cy="363414"/>
            </a:xfrm>
            <a:prstGeom prst="rect">
              <a:avLst/>
            </a:prstGeom>
            <a:ln w="0">
              <a:noFill/>
            </a:ln>
          </p:spPr>
        </p:pic>
        <p:cxnSp>
          <p:nvCxnSpPr>
            <p:cNvPr id="21" name="Straight Connector 20"/>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p:cNvSpPr txBox="1"/>
          <p:nvPr/>
        </p:nvSpPr>
        <p:spPr>
          <a:xfrm>
            <a:off x="1311965" y="2331363"/>
            <a:ext cx="6520068" cy="2339102"/>
          </a:xfrm>
          <a:prstGeom prst="rect">
            <a:avLst/>
          </a:prstGeom>
          <a:noFill/>
        </p:spPr>
        <p:txBody>
          <a:bodyPr wrap="square">
            <a:spAutoFit/>
          </a:bodyPr>
          <a:lstStyle/>
          <a:p>
            <a:pPr algn="ctr"/>
            <a:r>
              <a:rPr lang="en-US" sz="2400" dirty="0" smtClean="0"/>
              <a:t>INTELLIGENT GARBAGE CLASSIFICATION USING DEEP CLASSIFICATION</a:t>
            </a:r>
            <a:endParaRPr lang="en-US" sz="2400" dirty="0"/>
          </a:p>
          <a:p>
            <a:endParaRPr lang="en-US" sz="1400" dirty="0"/>
          </a:p>
          <a:p>
            <a:r>
              <a:rPr lang="en-US" dirty="0"/>
              <a:t>N</a:t>
            </a:r>
            <a:r>
              <a:rPr lang="en-IN" dirty="0" err="1"/>
              <a:t>ame</a:t>
            </a:r>
            <a:r>
              <a:rPr lang="en-IN" dirty="0"/>
              <a:t>: </a:t>
            </a:r>
            <a:r>
              <a:rPr lang="en-IN" dirty="0" smtClean="0"/>
              <a:t>MOHAMED FARAZ A</a:t>
            </a:r>
            <a:endParaRPr lang="en-US" dirty="0"/>
          </a:p>
          <a:p>
            <a:r>
              <a:rPr lang="en-US" dirty="0"/>
              <a:t>Email </a:t>
            </a:r>
            <a:r>
              <a:rPr lang="en-US" dirty="0" smtClean="0"/>
              <a:t>id:</a:t>
            </a:r>
            <a:r>
              <a:rPr lang="en-IN" dirty="0" smtClean="0"/>
              <a:t>mohamedfaraz897@gmail.com</a:t>
            </a:r>
            <a:r>
              <a:rPr lang="en-US" dirty="0" smtClean="0"/>
              <a:t> </a:t>
            </a:r>
            <a:r>
              <a:rPr lang="en-IN" dirty="0" smtClean="0"/>
              <a:t>                        </a:t>
            </a:r>
            <a:r>
              <a:rPr lang="en-US" sz="1400" dirty="0" smtClean="0"/>
              <a:t>Guide</a:t>
            </a:r>
            <a:r>
              <a:rPr lang="en-US" sz="1400" dirty="0"/>
              <a:t>: P.RAJA</a:t>
            </a:r>
          </a:p>
          <a:p>
            <a:pPr algn="ctr"/>
            <a:endParaRPr lang="en-US" dirty="0"/>
          </a:p>
          <a:p>
            <a:pPr algn="ctr"/>
            <a:endParaRPr lang="en-US" sz="1400" dirty="0"/>
          </a:p>
          <a:p>
            <a:pPr algn="ctr"/>
            <a:endParaRPr lang="en-US" dirty="0"/>
          </a:p>
          <a:p>
            <a:pPr algn="ct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p:cNvSpPr txBox="1"/>
          <p:nvPr/>
        </p:nvSpPr>
        <p:spPr>
          <a:xfrm>
            <a:off x="654158" y="1060098"/>
            <a:ext cx="6935087" cy="3358868"/>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Abstract of the system</a:t>
            </a:r>
            <a:endParaRPr lang="en-US" sz="1800" dirty="0" smtClean="0">
              <a:latin typeface="Times New Roman" panose="02020603050405020304" pitchFamily="18" charset="0"/>
              <a:ea typeface="+mn-lt"/>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smtClean="0">
                <a:latin typeface="Times New Roman" panose="02020603050405020304" pitchFamily="18" charset="0"/>
                <a:ea typeface="+mn-lt"/>
                <a:cs typeface="Times New Roman" panose="02020603050405020304" pitchFamily="18" charset="0"/>
              </a:rPr>
              <a:t>Problem Statement</a:t>
            </a:r>
            <a:endParaRPr lang="en-US" sz="1800" dirty="0" smtClean="0">
              <a:latin typeface="Times New Roman" panose="02020603050405020304" pitchFamily="18" charset="0"/>
              <a:ea typeface="+mn-lt"/>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smtClean="0">
                <a:latin typeface="Times New Roman" panose="02020603050405020304" pitchFamily="18" charset="0"/>
                <a:ea typeface="+mn-lt"/>
                <a:cs typeface="Times New Roman" panose="02020603050405020304" pitchFamily="18" charset="0"/>
              </a:rPr>
              <a:t>Proposed Solution</a:t>
            </a:r>
            <a:endParaRPr lang="en-US" sz="1800" dirty="0">
              <a:latin typeface="Times New Roman" panose="02020603050405020304" pitchFamily="18" charset="0"/>
              <a:ea typeface="+mn-lt"/>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smtClean="0">
                <a:latin typeface="Times New Roman" panose="02020603050405020304" pitchFamily="18" charset="0"/>
                <a:ea typeface="+mn-lt"/>
                <a:cs typeface="Times New Roman" panose="02020603050405020304" pitchFamily="18" charset="0"/>
              </a:rPr>
              <a:t>System Architecture</a:t>
            </a:r>
            <a:endParaRPr lang="en-US" sz="1800" dirty="0" smtClean="0">
              <a:latin typeface="Times New Roman" panose="02020603050405020304" pitchFamily="18" charset="0"/>
              <a:ea typeface="+mn-lt"/>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smtClean="0">
                <a:latin typeface="Times New Roman" panose="02020603050405020304" pitchFamily="18" charset="0"/>
                <a:ea typeface="+mn-lt"/>
                <a:cs typeface="Times New Roman" panose="02020603050405020304" pitchFamily="18" charset="0"/>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smtClean="0">
                <a:latin typeface="Times New Roman" panose="02020603050405020304" pitchFamily="18" charset="0"/>
                <a:ea typeface="+mn-lt"/>
                <a:cs typeface="Times New Roman" panose="02020603050405020304" pitchFamily="18" charset="0"/>
              </a:rPr>
              <a:t>Embedded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smtClean="0">
                <a:latin typeface="Times New Roman" panose="02020603050405020304" pitchFamily="18" charset="0"/>
                <a:ea typeface="+mn-lt"/>
                <a:cs typeface="Times New Roman" panose="02020603050405020304" pitchFamily="18" charset="0"/>
              </a:rPr>
              <a:t>Conclusion</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smtClean="0">
                <a:latin typeface="Times New Roman" panose="02020603050405020304" pitchFamily="18" charset="0"/>
                <a:ea typeface="+mn-lt"/>
                <a:cs typeface="Times New Roman" panose="02020603050405020304" pitchFamily="18" charset="0"/>
              </a:rPr>
              <a:t>Future </a:t>
            </a:r>
            <a:r>
              <a:rPr lang="en-US" sz="1800" dirty="0" err="1" smtClean="0">
                <a:latin typeface="Times New Roman" panose="02020603050405020304" pitchFamily="18" charset="0"/>
                <a:ea typeface="+mn-lt"/>
                <a:cs typeface="Times New Roman" panose="02020603050405020304" pitchFamily="18" charset="0"/>
              </a:rPr>
              <a:t>Scop</a:t>
            </a:r>
            <a:endParaRPr lang="en-US" sz="1800" dirty="0">
              <a:latin typeface="Times New Roman" panose="02020603050405020304" pitchFamily="18" charset="0"/>
              <a:ea typeface="+mn-lt"/>
              <a:cs typeface="Times New Roman" panose="02020603050405020304" pitchFamily="18" charset="0"/>
            </a:endParaRPr>
          </a:p>
        </p:txBody>
      </p:sp>
      <p:sp>
        <p:nvSpPr>
          <p:cNvPr id="11266" name="AutoShape 2" descr="Blue Screen | Whitescreen.dev"/>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descr="dark blue screen.jpg"/>
          <p:cNvPicPr>
            <a:picLocks noChangeAspect="1"/>
          </p:cNvPicPr>
          <p:nvPr/>
        </p:nvPicPr>
        <p:blipFill>
          <a:blip r:embed="rId3"/>
          <a:stretch>
            <a:fillRect/>
          </a:stretch>
        </p:blipFill>
        <p:spPr>
          <a:xfrm>
            <a:off x="0" y="-145472"/>
            <a:ext cx="7107382" cy="550717"/>
          </a:xfrm>
          <a:prstGeom prst="rect">
            <a:avLst/>
          </a:prstGeom>
        </p:spPr>
      </p:pic>
      <p:sp>
        <p:nvSpPr>
          <p:cNvPr id="11" name="Rectangle 10"/>
          <p:cNvSpPr/>
          <p:nvPr/>
        </p:nvSpPr>
        <p:spPr>
          <a:xfrm>
            <a:off x="0" y="0"/>
            <a:ext cx="7065818" cy="307777"/>
          </a:xfrm>
          <a:prstGeom prst="rect">
            <a:avLst/>
          </a:prstGeom>
        </p:spPr>
        <p:txBody>
          <a:bodyPr wrap="square">
            <a:spAutoFit/>
          </a:bodyPr>
          <a:lstStyle/>
          <a:p>
            <a:r>
              <a:rPr lang="en-US" dirty="0" smtClean="0">
                <a:solidFill>
                  <a:schemeClr val="bg1"/>
                </a:solidFill>
                <a:latin typeface="+mj-lt"/>
              </a:rPr>
              <a:t>INTELLIGENT </a:t>
            </a:r>
            <a:r>
              <a:rPr lang="en-US" dirty="0" smtClean="0">
                <a:solidFill>
                  <a:schemeClr val="bg1"/>
                </a:solidFill>
                <a:latin typeface="+mj-lt"/>
              </a:rPr>
              <a:t>GARBAGE CLASSIFICATION USING </a:t>
            </a:r>
            <a:r>
              <a:rPr lang="en-US" dirty="0" smtClean="0">
                <a:solidFill>
                  <a:schemeClr val="bg1"/>
                </a:solidFill>
                <a:latin typeface="+mj-lt"/>
              </a:rPr>
              <a:t>DEEP CLASSIFICATION </a:t>
            </a:r>
            <a:endParaRPr lang="en-US" dirty="0">
              <a:solidFill>
                <a:schemeClr val="bg1"/>
              </a:solidFill>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Abstract</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0" y="1017726"/>
            <a:ext cx="9144000" cy="3293209"/>
          </a:xfrm>
          <a:prstGeom prst="rect">
            <a:avLst/>
          </a:prstGeom>
          <a:noFill/>
        </p:spPr>
        <p:txBody>
          <a:bodyPr wrap="square">
            <a:spAutoFit/>
          </a:bodyPr>
          <a:lstStyle/>
          <a:p>
            <a:r>
              <a:rPr lang="en-US" sz="1600" dirty="0" smtClean="0">
                <a:latin typeface="Times New Roman" panose="02020603050405020304" pitchFamily="18" charset="0"/>
                <a:cs typeface="Times New Roman" panose="02020603050405020304" pitchFamily="18" charset="0"/>
              </a:rPr>
              <a:t>The growing volume of waste generated by urban populations has become a critical challenge for modern cities, necessitating more efficient and sustainable waste management systems. Traditional methods of garbage sorting are labor-intensive, time-consuming, and often prone to errors. In this context, the implementation of Intelligent Garbage Classification using Deep Learning presents a transformative solution to automate and optimize the waste sorting </a:t>
            </a:r>
            <a:r>
              <a:rPr lang="en-US" sz="1600" dirty="0" smtClean="0">
                <a:latin typeface="Times New Roman" panose="02020603050405020304" pitchFamily="18" charset="0"/>
                <a:cs typeface="Times New Roman" panose="02020603050405020304" pitchFamily="18" charset="0"/>
              </a:rPr>
              <a:t>process  </a:t>
            </a:r>
          </a:p>
          <a:p>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This project leverages </a:t>
            </a:r>
            <a:r>
              <a:rPr lang="en-US" sz="1600" dirty="0" err="1" smtClean="0">
                <a:latin typeface="Times New Roman" panose="02020603050405020304" pitchFamily="18" charset="0"/>
                <a:cs typeface="Times New Roman" panose="02020603050405020304" pitchFamily="18" charset="0"/>
              </a:rPr>
              <a:t>Convolutional</a:t>
            </a:r>
            <a:r>
              <a:rPr lang="en-US" sz="1600" dirty="0" smtClean="0">
                <a:latin typeface="Times New Roman" panose="02020603050405020304" pitchFamily="18" charset="0"/>
                <a:cs typeface="Times New Roman" panose="02020603050405020304" pitchFamily="18" charset="0"/>
              </a:rPr>
              <a:t> Neural Networks (CNNs), a powerful class of deep learning models, to classify waste into different categories such as plastics, paper, glass, metal, and organic waste. The core idea is to train a CNN model using a large dataset of labeled images of various types of garbage, allowing the system to learn the features that distinguish each category. By utilizing advanced image processing techniques, the deep learning model is able to accurately identify and classify objects in real-time, offering a highly automated and efficient approach to waste segregation.</a:t>
            </a:r>
            <a:endParaRPr lang="en-US" sz="1600" dirty="0" smtClean="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descr="dark blue screen.jpg"/>
          <p:cNvPicPr>
            <a:picLocks noChangeAspect="1"/>
          </p:cNvPicPr>
          <p:nvPr/>
        </p:nvPicPr>
        <p:blipFill>
          <a:blip r:embed="rId2"/>
          <a:stretch>
            <a:fillRect/>
          </a:stretch>
        </p:blipFill>
        <p:spPr>
          <a:xfrm>
            <a:off x="0" y="-145472"/>
            <a:ext cx="7107382" cy="550717"/>
          </a:xfrm>
          <a:prstGeom prst="rect">
            <a:avLst/>
          </a:prstGeom>
        </p:spPr>
      </p:pic>
      <p:sp>
        <p:nvSpPr>
          <p:cNvPr id="6" name="Rectangle 5"/>
          <p:cNvSpPr/>
          <p:nvPr/>
        </p:nvSpPr>
        <p:spPr>
          <a:xfrm>
            <a:off x="0" y="0"/>
            <a:ext cx="7065818" cy="307777"/>
          </a:xfrm>
          <a:prstGeom prst="rect">
            <a:avLst/>
          </a:prstGeom>
        </p:spPr>
        <p:txBody>
          <a:bodyPr wrap="square">
            <a:spAutoFit/>
          </a:bodyPr>
          <a:lstStyle/>
          <a:p>
            <a:r>
              <a:rPr lang="en-US" dirty="0" smtClean="0">
                <a:solidFill>
                  <a:schemeClr val="bg1"/>
                </a:solidFill>
                <a:latin typeface="+mj-lt"/>
              </a:rPr>
              <a:t>INTELLIGENT </a:t>
            </a:r>
            <a:r>
              <a:rPr lang="en-US" dirty="0" smtClean="0">
                <a:solidFill>
                  <a:schemeClr val="bg1"/>
                </a:solidFill>
                <a:latin typeface="+mj-lt"/>
              </a:rPr>
              <a:t>GARBAGE CLASSIFICATION USING </a:t>
            </a:r>
            <a:r>
              <a:rPr lang="en-US" dirty="0" smtClean="0">
                <a:solidFill>
                  <a:schemeClr val="bg1"/>
                </a:solidFill>
                <a:latin typeface="+mj-lt"/>
              </a:rPr>
              <a:t>DEEP CLASSIFICATION </a:t>
            </a:r>
            <a:endParaRPr lang="en-US" dirty="0">
              <a:solidFill>
                <a:schemeClr val="bg1"/>
              </a:solidFill>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solidFill>
                  <a:srgbClr val="002060"/>
                </a:solidFill>
                <a:latin typeface="Arial" panose="020B0604020202020204" pitchFamily="34" charset="0"/>
                <a:cs typeface="Arial" panose="020B0604020202020204" pitchFamily="34" charset="0"/>
              </a:rPr>
              <a:t>Problem</a:t>
            </a:r>
            <a:r>
              <a:rPr lang="en-US" sz="1400" b="1">
                <a:solidFill>
                  <a:schemeClr val="accent1"/>
                </a:solidFill>
                <a:latin typeface="Arial" panose="020B0604020202020204" pitchFamily="34" charset="0"/>
                <a:cs typeface="Arial" panose="020B0604020202020204" pitchFamily="34" charset="0"/>
              </a:rPr>
              <a:t> </a:t>
            </a:r>
            <a:r>
              <a:rPr lang="en-US" sz="2400" b="1">
                <a:solidFill>
                  <a:srgbClr val="002060"/>
                </a:solidFill>
                <a:latin typeface="Arial" panose="020B0604020202020204" pitchFamily="34" charset="0"/>
                <a:cs typeface="Arial" panose="020B0604020202020204" pitchFamily="34" charset="0"/>
              </a:rPr>
              <a:t>Statement</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0" y="1114697"/>
            <a:ext cx="9144000" cy="3108543"/>
          </a:xfrm>
          <a:prstGeom prst="rect">
            <a:avLst/>
          </a:prstGeom>
          <a:noFill/>
        </p:spPr>
        <p:txBody>
          <a:bodyPr wrap="square">
            <a:spAutoFit/>
          </a:bodyPr>
          <a:lstStyle/>
          <a:p>
            <a:r>
              <a:rPr lang="en-US" dirty="0" smtClean="0">
                <a:latin typeface="Times New Roman" panose="02020603050405020304" pitchFamily="18" charset="0"/>
                <a:cs typeface="Times New Roman" panose="02020603050405020304" pitchFamily="18" charset="0"/>
              </a:rPr>
              <a:t>With the rapid urbanization and increasing population, waste generation has reached unprecedented levels, leading to significant challenges in waste management and disposal. One of the key obstacles in effective waste management is the inability to accurately and efficiently segregate waste at the point of collection. The traditional methods of manual waste sorting are not only labor-intensive and time-consuming but also prone to errors and inconsistencies. This improper sorting leads to contamination, making recycling efforts ineffective and resulting in an increased burden on landfills and waste treatment facilities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In many cities around the world, the separation of waste into recyclable and non-recyclable materials is still predominantly performed by humans, with little automation or intelligence applied to the process. As a result, valuable recyclable materials such as plastics, glass, and metals often end up in landfills, while non-recyclable waste is sometimes mistakenly sent for recycling, leading to environmental and economic inefficiencies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The problem is further compounded by the sheer volume and variety of waste, which makes it difficult for waste management systems to accurately classify and segregate materials. Furthermore, the lack of real-time monitoring and automated sorting mechanisms in waste collection points exacerbates the challenges faced by municipalities and waste management companies.</a:t>
            </a:r>
            <a:endParaRPr lang="en-IN" dirty="0">
              <a:latin typeface="Times New Roman" panose="02020603050405020304" pitchFamily="18" charset="0"/>
              <a:cs typeface="Times New Roman" panose="02020603050405020304" pitchFamily="18" charset="0"/>
            </a:endParaRPr>
          </a:p>
        </p:txBody>
      </p:sp>
      <p:pic>
        <p:nvPicPr>
          <p:cNvPr id="5" name="Picture 4" descr="dark blue screen.jpg"/>
          <p:cNvPicPr>
            <a:picLocks noChangeAspect="1"/>
          </p:cNvPicPr>
          <p:nvPr/>
        </p:nvPicPr>
        <p:blipFill>
          <a:blip r:embed="rId2"/>
          <a:stretch>
            <a:fillRect/>
          </a:stretch>
        </p:blipFill>
        <p:spPr>
          <a:xfrm>
            <a:off x="0" y="-145472"/>
            <a:ext cx="7107382" cy="550717"/>
          </a:xfrm>
          <a:prstGeom prst="rect">
            <a:avLst/>
          </a:prstGeom>
        </p:spPr>
      </p:pic>
      <p:sp>
        <p:nvSpPr>
          <p:cNvPr id="6" name="Rectangle 5"/>
          <p:cNvSpPr/>
          <p:nvPr/>
        </p:nvSpPr>
        <p:spPr>
          <a:xfrm>
            <a:off x="0" y="0"/>
            <a:ext cx="7065818" cy="307777"/>
          </a:xfrm>
          <a:prstGeom prst="rect">
            <a:avLst/>
          </a:prstGeom>
        </p:spPr>
        <p:txBody>
          <a:bodyPr wrap="square">
            <a:spAutoFit/>
          </a:bodyPr>
          <a:lstStyle/>
          <a:p>
            <a:r>
              <a:rPr lang="en-US" dirty="0" smtClean="0">
                <a:solidFill>
                  <a:schemeClr val="bg1"/>
                </a:solidFill>
                <a:latin typeface="+mj-lt"/>
              </a:rPr>
              <a:t>INTELLIGENT </a:t>
            </a:r>
            <a:r>
              <a:rPr lang="en-US" dirty="0" smtClean="0">
                <a:solidFill>
                  <a:schemeClr val="bg1"/>
                </a:solidFill>
                <a:latin typeface="+mj-lt"/>
              </a:rPr>
              <a:t>GARBAGE CLASSIFICATION USING </a:t>
            </a:r>
            <a:r>
              <a:rPr lang="en-US" dirty="0" smtClean="0">
                <a:solidFill>
                  <a:schemeClr val="bg1"/>
                </a:solidFill>
                <a:latin typeface="+mj-lt"/>
              </a:rPr>
              <a:t>DEEP CLASSIFICATION </a:t>
            </a:r>
            <a:endParaRPr lang="en-US" dirty="0">
              <a:solidFill>
                <a:schemeClr val="bg1"/>
              </a:solidFill>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Proposed Solution</a:t>
            </a:r>
            <a:endParaRPr lang="en-IN" sz="2400" b="1">
              <a:solidFill>
                <a:srgbClr val="002060"/>
              </a:solidFill>
              <a:latin typeface="Arial" panose="020B0604020202020204" pitchFamily="34" charset="0"/>
              <a:cs typeface="Arial" panose="020B0604020202020204" pitchFamily="34" charset="0"/>
            </a:endParaRPr>
          </a:p>
        </p:txBody>
      </p:sp>
      <p:sp>
        <p:nvSpPr>
          <p:cNvPr id="6" name="TextBox 5"/>
          <p:cNvSpPr txBox="1"/>
          <p:nvPr/>
        </p:nvSpPr>
        <p:spPr>
          <a:xfrm>
            <a:off x="0" y="965860"/>
            <a:ext cx="9144000" cy="4185761"/>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proposed solution for Intelligent Garbage Classification aims to automate the waste segregation process using Deep Learning techniques, specifically </a:t>
            </a:r>
            <a:r>
              <a:rPr lang="en-US" dirty="0" err="1" smtClean="0">
                <a:latin typeface="Times New Roman" panose="02020603050405020304" pitchFamily="18" charset="0"/>
                <a:cs typeface="Times New Roman" panose="02020603050405020304" pitchFamily="18" charset="0"/>
              </a:rPr>
              <a:t>Convolutional</a:t>
            </a:r>
            <a:r>
              <a:rPr lang="en-US" dirty="0" smtClean="0">
                <a:latin typeface="Times New Roman" panose="02020603050405020304" pitchFamily="18" charset="0"/>
                <a:cs typeface="Times New Roman" panose="02020603050405020304" pitchFamily="18" charset="0"/>
              </a:rPr>
              <a:t> Neural Networks (CNNs), to classify waste materials based on images. The core idea is to leverage the power of AI and computer vision to build a robust system that can efficiently classify and sort different types of garbage at the point of collection or during transportation, significantly improving the accuracy and efficiency of waste management systems</a:t>
            </a:r>
            <a:r>
              <a:rPr lang="en-US" dirty="0" smtClean="0">
                <a:latin typeface="Times New Roman" panose="02020603050405020304" pitchFamily="18" charset="0"/>
                <a:cs typeface="Times New Roman" panose="02020603050405020304" pitchFamily="18" charset="0"/>
              </a:rPr>
              <a:t>.</a:t>
            </a:r>
            <a:endParaRPr lang="en-IN" sz="1400"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Data </a:t>
            </a:r>
            <a:r>
              <a:rPr lang="en-US" b="1" dirty="0" smtClean="0">
                <a:latin typeface="Times New Roman" panose="02020603050405020304" pitchFamily="18" charset="0"/>
                <a:cs typeface="Times New Roman" panose="02020603050405020304" pitchFamily="18" charset="0"/>
              </a:rPr>
              <a:t>Collection: </a:t>
            </a:r>
            <a:r>
              <a:rPr lang="en-US" dirty="0" smtClean="0">
                <a:latin typeface="Times New Roman" panose="02020603050405020304" pitchFamily="18" charset="0"/>
                <a:cs typeface="Times New Roman" panose="02020603050405020304" pitchFamily="18" charset="0"/>
              </a:rPr>
              <a:t>To </a:t>
            </a:r>
            <a:r>
              <a:rPr lang="en-US" dirty="0" smtClean="0">
                <a:latin typeface="Times New Roman" panose="02020603050405020304" pitchFamily="18" charset="0"/>
                <a:cs typeface="Times New Roman" panose="02020603050405020304" pitchFamily="18" charset="0"/>
              </a:rPr>
              <a:t>train a deep learning model, a large and diverse dataset of waste images is required. The dataset will consist of images of various types of garbage, including plastics, glass, metal, paper, organic waste, and other categories. These images will be collected from different sources, including waste bins, dumpsters, and recycling facilities.</a:t>
            </a:r>
            <a:r>
              <a:rPr lang="en-IN" dirty="0" smtClean="0">
                <a:latin typeface="Times New Roman" panose="02020603050405020304" pitchFamily="18" charset="0"/>
                <a:cs typeface="Times New Roman" panose="02020603050405020304" pitchFamily="18" charset="0"/>
              </a:rPr>
              <a:t>Data Quality and Integration:</a:t>
            </a:r>
            <a:r>
              <a:rPr lang="en-US" dirty="0" smtClean="0">
                <a:latin typeface="Times New Roman" panose="02020603050405020304" pitchFamily="18" charset="0"/>
                <a:cs typeface="Times New Roman" panose="02020603050405020304" pitchFamily="18" charset="0"/>
              </a:rPr>
              <a:t>Improve data quality by cleaning, normalizing, and integrating data from multiple sources (CRM systems, website analytics, social media, etc.) to ensure a comprehensive customer view</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CNN </a:t>
            </a:r>
            <a:r>
              <a:rPr lang="en-US" b="1" dirty="0" smtClean="0">
                <a:latin typeface="Times New Roman" panose="02020603050405020304" pitchFamily="18" charset="0"/>
                <a:cs typeface="Times New Roman" panose="02020603050405020304" pitchFamily="18" charset="0"/>
              </a:rPr>
              <a:t>Architecture: </a:t>
            </a:r>
            <a:r>
              <a:rPr lang="en-US" dirty="0" err="1" smtClean="0">
                <a:latin typeface="Times New Roman" panose="02020603050405020304" pitchFamily="18" charset="0"/>
                <a:cs typeface="Times New Roman" panose="02020603050405020304" pitchFamily="18" charset="0"/>
              </a:rPr>
              <a:t>Convolutional</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Neural Network (CNN), a type of deep learning model known for its powerful image classification capabilities, will be designed and trained to recognize the different types of waste in the images. The architecture will include multiple layers</a:t>
            </a:r>
            <a:r>
              <a:rPr lang="en-IN" dirty="0" smtClean="0">
                <a:latin typeface="Times New Roman" panose="02020603050405020304" pitchFamily="18" charset="0"/>
                <a:cs typeface="Times New Roman" panose="02020603050405020304" pitchFamily="18" charset="0"/>
              </a:rPr>
              <a:t>AI-Powered Personalization:</a:t>
            </a:r>
            <a:r>
              <a:rPr lang="en-US" dirty="0" smtClean="0">
                <a:latin typeface="Times New Roman" panose="02020603050405020304" pitchFamily="18" charset="0"/>
                <a:cs typeface="Times New Roman" panose="02020603050405020304" pitchFamily="18" charset="0"/>
              </a:rPr>
              <a:t>Use AI-driven recommendation engines, such as collaborative filtering or content-based filtering, to personalize product or content recommendations based on similar customer behaviors or preferences</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Camera Integration</a:t>
            </a:r>
            <a:r>
              <a:rPr 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The system will be equipped with cameras (e.g., RGB cameras or infrared cameras) capable of capturing images of waste items at collection points. These cameras will be mounted on smart bins, conveyor belts, or robotic arms in waste management facilities</a:t>
            </a:r>
          </a:p>
          <a:p>
            <a:endParaRPr lang="en-IN" sz="1400" dirty="0" smtClean="0">
              <a:latin typeface="Times New Roman" panose="02020603050405020304" pitchFamily="18" charset="0"/>
              <a:cs typeface="Times New Roman" panose="02020603050405020304" pitchFamily="18" charset="0"/>
            </a:endParaRPr>
          </a:p>
        </p:txBody>
      </p:sp>
      <p:pic>
        <p:nvPicPr>
          <p:cNvPr id="4" name="Picture 3" descr="dark blue screen.jpg"/>
          <p:cNvPicPr>
            <a:picLocks noChangeAspect="1"/>
          </p:cNvPicPr>
          <p:nvPr/>
        </p:nvPicPr>
        <p:blipFill>
          <a:blip r:embed="rId2"/>
          <a:stretch>
            <a:fillRect/>
          </a:stretch>
        </p:blipFill>
        <p:spPr>
          <a:xfrm>
            <a:off x="0" y="-145472"/>
            <a:ext cx="7107382" cy="550717"/>
          </a:xfrm>
          <a:prstGeom prst="rect">
            <a:avLst/>
          </a:prstGeom>
        </p:spPr>
      </p:pic>
      <p:sp>
        <p:nvSpPr>
          <p:cNvPr id="5" name="Rectangle 4"/>
          <p:cNvSpPr/>
          <p:nvPr/>
        </p:nvSpPr>
        <p:spPr>
          <a:xfrm>
            <a:off x="0" y="0"/>
            <a:ext cx="7065818" cy="307777"/>
          </a:xfrm>
          <a:prstGeom prst="rect">
            <a:avLst/>
          </a:prstGeom>
        </p:spPr>
        <p:txBody>
          <a:bodyPr wrap="square">
            <a:spAutoFit/>
          </a:bodyPr>
          <a:lstStyle/>
          <a:p>
            <a:r>
              <a:rPr lang="en-US" dirty="0" smtClean="0">
                <a:solidFill>
                  <a:schemeClr val="bg1"/>
                </a:solidFill>
                <a:latin typeface="+mj-lt"/>
              </a:rPr>
              <a:t>INTELLIGENT </a:t>
            </a:r>
            <a:r>
              <a:rPr lang="en-US" dirty="0" smtClean="0">
                <a:solidFill>
                  <a:schemeClr val="bg1"/>
                </a:solidFill>
                <a:latin typeface="+mj-lt"/>
              </a:rPr>
              <a:t>GARBAGE CLASSIFICATION USING </a:t>
            </a:r>
            <a:r>
              <a:rPr lang="en-US" dirty="0" smtClean="0">
                <a:solidFill>
                  <a:schemeClr val="bg1"/>
                </a:solidFill>
                <a:latin typeface="+mj-lt"/>
              </a:rPr>
              <a:t>DEEP CLASSIFICATION </a:t>
            </a:r>
            <a:endParaRPr lang="en-US" dirty="0">
              <a:solidFill>
                <a:schemeClr val="bg1"/>
              </a:solidFill>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System Architecture</a:t>
            </a:r>
          </a:p>
        </p:txBody>
      </p:sp>
      <p:sp>
        <p:nvSpPr>
          <p:cNvPr id="4" name="TextBox 3"/>
          <p:cNvSpPr txBox="1"/>
          <p:nvPr/>
        </p:nvSpPr>
        <p:spPr>
          <a:xfrm>
            <a:off x="87086" y="940525"/>
            <a:ext cx="9056914" cy="3970318"/>
          </a:xfrm>
          <a:prstGeom prst="rect">
            <a:avLst/>
          </a:prstGeom>
          <a:noFill/>
        </p:spPr>
        <p:txBody>
          <a:bodyPr wrap="square">
            <a:spAutoFit/>
          </a:bodyPr>
          <a:lstStyle/>
          <a:p>
            <a:r>
              <a:rPr lang="en-US" dirty="0" smtClean="0">
                <a:latin typeface="Arial" panose="020B0604020202020204" pitchFamily="34" charset="0"/>
                <a:cs typeface="Arial" panose="020B0604020202020204" pitchFamily="34" charset="0"/>
              </a:rPr>
              <a:t>The system architecture for the Intelligent Garbage Classification project involves several interconnected components working together to automate the process of waste classification and sorting. The architecture integrates computer vision, deep learning models, </a:t>
            </a:r>
            <a:r>
              <a:rPr lang="en-US" dirty="0" err="1" smtClean="0">
                <a:latin typeface="Arial" panose="020B0604020202020204" pitchFamily="34" charset="0"/>
                <a:cs typeface="Arial" panose="020B0604020202020204" pitchFamily="34" charset="0"/>
              </a:rPr>
              <a:t>IoT</a:t>
            </a:r>
            <a:r>
              <a:rPr lang="en-US" dirty="0" smtClean="0">
                <a:latin typeface="Arial" panose="020B0604020202020204" pitchFamily="34" charset="0"/>
                <a:cs typeface="Arial" panose="020B0604020202020204" pitchFamily="34" charset="0"/>
              </a:rPr>
              <a:t>-enabled devices, and automated sorting systems to create an efficient waste management solution. Below is a detailed breakdown of the system architecture: </a:t>
            </a:r>
            <a:r>
              <a:rPr lang="en-IN" sz="1400" dirty="0">
                <a:latin typeface="Arial" panose="020B0604020202020204" pitchFamily="34" charset="0"/>
                <a:cs typeface="Arial" panose="020B0604020202020204" pitchFamily="34" charset="0"/>
              </a:rPr>
              <a:t>
</a:t>
            </a:r>
            <a:endParaRPr lang="en-IN" sz="1400"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Cameras (</a:t>
            </a:r>
            <a:r>
              <a:rPr lang="en-IN" b="1" dirty="0" err="1" smtClean="0">
                <a:latin typeface="Arial" panose="020B0604020202020204" pitchFamily="34" charset="0"/>
                <a:cs typeface="Arial" panose="020B0604020202020204" pitchFamily="34" charset="0"/>
              </a:rPr>
              <a:t>IoT</a:t>
            </a:r>
            <a:r>
              <a:rPr lang="en-IN" b="1" dirty="0" smtClean="0">
                <a:latin typeface="Arial" panose="020B0604020202020204" pitchFamily="34" charset="0"/>
                <a:cs typeface="Arial" panose="020B0604020202020204" pitchFamily="34" charset="0"/>
              </a:rPr>
              <a:t> Devices) </a:t>
            </a:r>
            <a:r>
              <a:rPr lang="en-IN"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Smart Cameras are deployed in waste bins, dumpsters, or waste collection points to capture high-quality images or videos of waste items. </a:t>
            </a:r>
            <a:endParaRPr lang="en-US" dirty="0" smtClean="0">
              <a:latin typeface="Arial" panose="020B0604020202020204" pitchFamily="34" charset="0"/>
              <a:cs typeface="Arial" panose="020B0604020202020204" pitchFamily="34" charset="0"/>
            </a:endParaRPr>
          </a:p>
          <a:p>
            <a:r>
              <a:rPr lang="en-IN" b="1" dirty="0" err="1" smtClean="0">
                <a:latin typeface="Arial" panose="020B0604020202020204" pitchFamily="34" charset="0"/>
                <a:cs typeface="Arial" panose="020B0604020202020204" pitchFamily="34" charset="0"/>
              </a:rPr>
              <a:t>Preprocessing</a:t>
            </a:r>
            <a:r>
              <a:rPr lang="en-IN" b="1" dirty="0" smtClean="0">
                <a:latin typeface="Arial" panose="020B0604020202020204" pitchFamily="34" charset="0"/>
                <a:cs typeface="Arial" panose="020B0604020202020204" pitchFamily="34" charset="0"/>
              </a:rPr>
              <a:t> Layer </a:t>
            </a:r>
            <a:r>
              <a:rPr lang="en-IN"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For more complex environments, an object detection algorithm (e.g., YOLO or Faster R-CNN) could be used to locate and identify specific objects within the captured image, especially when multiple items are present in the frame. </a:t>
            </a:r>
            <a:endParaRPr lang="en-US" dirty="0" smtClean="0">
              <a:latin typeface="Arial" panose="020B0604020202020204" pitchFamily="34" charset="0"/>
              <a:cs typeface="Arial" panose="020B0604020202020204" pitchFamily="34" charset="0"/>
            </a:endParaRPr>
          </a:p>
          <a:p>
            <a:r>
              <a:rPr lang="en-IN" b="1" dirty="0" err="1" smtClean="0">
                <a:latin typeface="Arial" panose="020B0604020202020204" pitchFamily="34" charset="0"/>
                <a:cs typeface="Arial" panose="020B0604020202020204" pitchFamily="34" charset="0"/>
              </a:rPr>
              <a:t>Convolutional</a:t>
            </a:r>
            <a:r>
              <a:rPr lang="en-IN" b="1" dirty="0" smtClean="0">
                <a:latin typeface="Arial" panose="020B0604020202020204" pitchFamily="34" charset="0"/>
                <a:cs typeface="Arial" panose="020B0604020202020204" pitchFamily="34" charset="0"/>
              </a:rPr>
              <a:t> Neural Network (CNN) </a:t>
            </a:r>
            <a:r>
              <a:rPr lang="en-IN" dirty="0" smtClean="0">
                <a:latin typeface="Arial" panose="020B0604020202020204" pitchFamily="34" charset="0"/>
                <a:cs typeface="Arial" panose="020B0604020202020204" pitchFamily="34" charset="0"/>
              </a:rPr>
              <a:t>:</a:t>
            </a:r>
            <a:r>
              <a:rPr lang="en-US" dirty="0" smtClean="0"/>
              <a:t> The core of the classification system is a </a:t>
            </a:r>
            <a:r>
              <a:rPr lang="en-US" b="1" dirty="0" smtClean="0"/>
              <a:t>CNN</a:t>
            </a:r>
            <a:r>
              <a:rPr lang="en-US" dirty="0" smtClean="0"/>
              <a:t> model trained to classify waste items into predefined categories (e.g., plastic, glass, metal, paper, organic). </a:t>
            </a:r>
            <a:endParaRPr lang="en-US" dirty="0" smtClean="0"/>
          </a:p>
          <a:p>
            <a:r>
              <a:rPr lang="en-IN" b="1" dirty="0" smtClean="0">
                <a:latin typeface="Arial" panose="020B0604020202020204" pitchFamily="34" charset="0"/>
                <a:cs typeface="Arial" panose="020B0604020202020204" pitchFamily="34" charset="0"/>
              </a:rPr>
              <a:t>Model Inference</a:t>
            </a:r>
            <a:r>
              <a:rPr lang="en-IN" dirty="0" smtClean="0">
                <a:latin typeface="Arial" panose="020B0604020202020204" pitchFamily="34" charset="0"/>
                <a:cs typeface="Arial" panose="020B0604020202020204" pitchFamily="34" charset="0"/>
              </a:rPr>
              <a:t>:</a:t>
            </a:r>
            <a:r>
              <a:rPr lang="en-US" dirty="0" smtClean="0"/>
              <a:t> Once the image is preprocessed, it is passed through the trained CNN model to classify the waste into one of the categories.</a:t>
            </a:r>
            <a:r>
              <a:rPr lang="en-IN" dirty="0" smtClean="0">
                <a:latin typeface="Arial" panose="020B0604020202020204" pitchFamily="34" charset="0"/>
                <a:cs typeface="Arial" panose="020B0604020202020204" pitchFamily="34" charset="0"/>
              </a:rPr>
              <a:t> </a:t>
            </a:r>
          </a:p>
          <a:p>
            <a:r>
              <a:rPr lang="en-US" b="1" dirty="0" smtClean="0">
                <a:latin typeface="Arial" panose="020B0604020202020204" pitchFamily="34" charset="0"/>
                <a:cs typeface="Arial" panose="020B0604020202020204" pitchFamily="34" charset="0"/>
              </a:rPr>
              <a:t>Edge Devices</a:t>
            </a:r>
            <a:r>
              <a:rPr lang="en-US" dirty="0" smtClean="0">
                <a:latin typeface="Arial" panose="020B0604020202020204" pitchFamily="34" charset="0"/>
                <a:cs typeface="Arial" panose="020B0604020202020204" pitchFamily="34" charset="0"/>
              </a:rPr>
              <a:t>: For real-time processing and low latency, the model can be deployed on edge devices (e.g., Raspberry Pi, </a:t>
            </a:r>
            <a:r>
              <a:rPr lang="en-US" dirty="0" err="1" smtClean="0">
                <a:latin typeface="Arial" panose="020B0604020202020204" pitchFamily="34" charset="0"/>
                <a:cs typeface="Arial" panose="020B0604020202020204" pitchFamily="34" charset="0"/>
              </a:rPr>
              <a:t>Jetson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Nano</a:t>
            </a:r>
            <a:r>
              <a:rPr lang="en-US" dirty="0" smtClean="0">
                <a:latin typeface="Arial" panose="020B0604020202020204" pitchFamily="34" charset="0"/>
                <a:cs typeface="Arial" panose="020B0604020202020204" pitchFamily="34" charset="0"/>
              </a:rPr>
              <a:t>) near the waste bins or in waste collection areas, minimizing the time between image capture and classification. </a:t>
            </a:r>
            <a:r>
              <a:rPr lang="en-IN" sz="1400" dirty="0">
                <a:latin typeface="Arial" panose="020B0604020202020204" pitchFamily="34" charset="0"/>
                <a:cs typeface="Arial" panose="020B0604020202020204" pitchFamily="34" charset="0"/>
              </a:rPr>
              <a:t>
</a:t>
            </a:r>
            <a:endParaRPr lang="en-IN" dirty="0"/>
          </a:p>
        </p:txBody>
      </p:sp>
      <p:pic>
        <p:nvPicPr>
          <p:cNvPr id="5" name="Picture 4" descr="dark blue screen.jpg"/>
          <p:cNvPicPr>
            <a:picLocks noChangeAspect="1"/>
          </p:cNvPicPr>
          <p:nvPr/>
        </p:nvPicPr>
        <p:blipFill>
          <a:blip r:embed="rId2"/>
          <a:stretch>
            <a:fillRect/>
          </a:stretch>
        </p:blipFill>
        <p:spPr>
          <a:xfrm>
            <a:off x="0" y="-145472"/>
            <a:ext cx="7107382" cy="550717"/>
          </a:xfrm>
          <a:prstGeom prst="rect">
            <a:avLst/>
          </a:prstGeom>
        </p:spPr>
      </p:pic>
      <p:sp>
        <p:nvSpPr>
          <p:cNvPr id="6" name="Rectangle 5"/>
          <p:cNvSpPr/>
          <p:nvPr/>
        </p:nvSpPr>
        <p:spPr>
          <a:xfrm>
            <a:off x="0" y="0"/>
            <a:ext cx="7065818" cy="307777"/>
          </a:xfrm>
          <a:prstGeom prst="rect">
            <a:avLst/>
          </a:prstGeom>
        </p:spPr>
        <p:txBody>
          <a:bodyPr wrap="square">
            <a:spAutoFit/>
          </a:bodyPr>
          <a:lstStyle/>
          <a:p>
            <a:r>
              <a:rPr lang="en-US" dirty="0" smtClean="0">
                <a:solidFill>
                  <a:schemeClr val="bg1"/>
                </a:solidFill>
                <a:latin typeface="+mj-lt"/>
              </a:rPr>
              <a:t>INTELLIGENT </a:t>
            </a:r>
            <a:r>
              <a:rPr lang="en-US" dirty="0" smtClean="0">
                <a:solidFill>
                  <a:schemeClr val="bg1"/>
                </a:solidFill>
                <a:latin typeface="+mj-lt"/>
              </a:rPr>
              <a:t>GARBAGE CLASSIFICATION USING </a:t>
            </a:r>
            <a:r>
              <a:rPr lang="en-US" dirty="0" smtClean="0">
                <a:solidFill>
                  <a:schemeClr val="bg1"/>
                </a:solidFill>
                <a:latin typeface="+mj-lt"/>
              </a:rPr>
              <a:t>DEEP CLASSIFICATION </a:t>
            </a:r>
            <a:endParaRPr lang="en-US" dirty="0">
              <a:solidFill>
                <a:schemeClr val="bg1"/>
              </a:solidFill>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Conclusion</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0" y="859138"/>
            <a:ext cx="9144000" cy="3539430"/>
          </a:xfrm>
          <a:prstGeom prst="rect">
            <a:avLst/>
          </a:prstGeom>
          <a:noFill/>
        </p:spPr>
        <p:txBody>
          <a:bodyPr wrap="square">
            <a:spAutoFit/>
          </a:bodyPr>
          <a:lstStyle/>
          <a:p>
            <a:r>
              <a:rPr lang="en-US" dirty="0" smtClean="0">
                <a:latin typeface="Times New Roman" panose="02020603050405020304" pitchFamily="18" charset="0"/>
                <a:cs typeface="Times New Roman" panose="02020603050405020304" pitchFamily="18" charset="0"/>
              </a:rPr>
              <a:t>The Intelligent Garbage Classification project, powered by deep learning and computer vision, provides a groundbreaking solution to address the growing challenges of waste management. Traditional methods of waste sorting, which heavily rely on manual labor, are not only inefficient but also prone to errors and contamination, leading to reduced recycling rates and increased environmental impact. By automating the process of waste classification using deep learning algorithms, this project offers a more accurate, efficient, and scalable approach to waste segregation</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Through the use of </a:t>
            </a:r>
            <a:r>
              <a:rPr lang="en-US" dirty="0" err="1" smtClean="0">
                <a:latin typeface="Times New Roman" panose="02020603050405020304" pitchFamily="18" charset="0"/>
                <a:cs typeface="Times New Roman" panose="02020603050405020304" pitchFamily="18" charset="0"/>
              </a:rPr>
              <a:t>Convolutional</a:t>
            </a:r>
            <a:r>
              <a:rPr lang="en-US" dirty="0" smtClean="0">
                <a:latin typeface="Times New Roman" panose="02020603050405020304" pitchFamily="18" charset="0"/>
                <a:cs typeface="Times New Roman" panose="02020603050405020304" pitchFamily="18" charset="0"/>
              </a:rPr>
              <a:t> Neural Networks (CNNs), the system is capable of classifying waste items in real time with high accuracy. The CNN model learns to distinguish between different types of waste such as plastics, glass, paper, metal, and organic materials, ensuring that each type is sorted into the appropriate bin. The integration of </a:t>
            </a:r>
            <a:r>
              <a:rPr lang="en-US" dirty="0" err="1" smtClean="0">
                <a:latin typeface="Times New Roman" panose="02020603050405020304" pitchFamily="18" charset="0"/>
                <a:cs typeface="Times New Roman" panose="02020603050405020304" pitchFamily="18" charset="0"/>
              </a:rPr>
              <a:t>IoT</a:t>
            </a:r>
            <a:r>
              <a:rPr lang="en-US" dirty="0" smtClean="0">
                <a:latin typeface="Times New Roman" panose="02020603050405020304" pitchFamily="18" charset="0"/>
                <a:cs typeface="Times New Roman" panose="02020603050405020304" pitchFamily="18" charset="0"/>
              </a:rPr>
              <a:t>-enabled devices (e.g., smart bins and sensors) allows for real-time data collection, monitoring, and communication, which enhances the overall efficiency of the waste management system</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Moreover, the system's architecture includes a continuous learning loop, which enables it to improve over time. Feedback from misclassifications or new data can be used to retrain the model, ensuring that the system becomes more accurate and adaptive to changes in waste types or patterns. The edge and cloud computing capabilities further enhance its scalability, enabling the system to operate efficiently in both small-scale and large-scale waste management setups.</a:t>
            </a:r>
            <a:endParaRPr lang="en-IN" dirty="0">
              <a:latin typeface="Times New Roman" panose="02020603050405020304" pitchFamily="18" charset="0"/>
              <a:cs typeface="Times New Roman" panose="02020603050405020304" pitchFamily="18" charset="0"/>
            </a:endParaRPr>
          </a:p>
        </p:txBody>
      </p:sp>
      <p:pic>
        <p:nvPicPr>
          <p:cNvPr id="5" name="Picture 4" descr="dark blue screen.jpg"/>
          <p:cNvPicPr>
            <a:picLocks noChangeAspect="1"/>
          </p:cNvPicPr>
          <p:nvPr/>
        </p:nvPicPr>
        <p:blipFill>
          <a:blip r:embed="rId2"/>
          <a:stretch>
            <a:fillRect/>
          </a:stretch>
        </p:blipFill>
        <p:spPr>
          <a:xfrm>
            <a:off x="0" y="-145472"/>
            <a:ext cx="7107382" cy="550717"/>
          </a:xfrm>
          <a:prstGeom prst="rect">
            <a:avLst/>
          </a:prstGeom>
        </p:spPr>
      </p:pic>
      <p:sp>
        <p:nvSpPr>
          <p:cNvPr id="6" name="Rectangle 5"/>
          <p:cNvSpPr/>
          <p:nvPr/>
        </p:nvSpPr>
        <p:spPr>
          <a:xfrm>
            <a:off x="0" y="0"/>
            <a:ext cx="7065818" cy="307777"/>
          </a:xfrm>
          <a:prstGeom prst="rect">
            <a:avLst/>
          </a:prstGeom>
        </p:spPr>
        <p:txBody>
          <a:bodyPr wrap="square">
            <a:spAutoFit/>
          </a:bodyPr>
          <a:lstStyle/>
          <a:p>
            <a:r>
              <a:rPr lang="en-US" dirty="0" smtClean="0">
                <a:solidFill>
                  <a:schemeClr val="bg1"/>
                </a:solidFill>
                <a:latin typeface="+mj-lt"/>
              </a:rPr>
              <a:t>INTELLIGENT </a:t>
            </a:r>
            <a:r>
              <a:rPr lang="en-US" dirty="0" smtClean="0">
                <a:solidFill>
                  <a:schemeClr val="bg1"/>
                </a:solidFill>
                <a:latin typeface="+mj-lt"/>
              </a:rPr>
              <a:t>GARBAGE CLASSIFICATION USING </a:t>
            </a:r>
            <a:r>
              <a:rPr lang="en-US" dirty="0" smtClean="0">
                <a:solidFill>
                  <a:schemeClr val="bg1"/>
                </a:solidFill>
                <a:latin typeface="+mj-lt"/>
              </a:rPr>
              <a:t>DEEP CLASSIFICATION </a:t>
            </a:r>
            <a:endParaRPr lang="en-US" dirty="0">
              <a:solidFill>
                <a:schemeClr val="bg1"/>
              </a:solidFill>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Future Scope</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60960" y="1074581"/>
            <a:ext cx="9144000" cy="4185761"/>
          </a:xfrm>
          <a:prstGeom prst="rect">
            <a:avLst/>
          </a:prstGeom>
          <a:noFill/>
        </p:spPr>
        <p:txBody>
          <a:bodyPr wrap="square">
            <a:spAutoFit/>
          </a:bodyPr>
          <a:lstStyle/>
          <a:p>
            <a:r>
              <a:rPr lang="en-US" dirty="0"/>
              <a:t>          </a:t>
            </a:r>
            <a:r>
              <a:rPr lang="en-US" dirty="0" smtClean="0"/>
              <a:t>The </a:t>
            </a:r>
            <a:r>
              <a:rPr lang="en-US" b="1" dirty="0" smtClean="0"/>
              <a:t>Intelligent Garbage Classification</a:t>
            </a:r>
            <a:r>
              <a:rPr lang="en-US" dirty="0" smtClean="0"/>
              <a:t> project, leveraging </a:t>
            </a:r>
            <a:r>
              <a:rPr lang="en-US" b="1" dirty="0" smtClean="0"/>
              <a:t>deep learning</a:t>
            </a:r>
            <a:r>
              <a:rPr lang="en-US" dirty="0" smtClean="0"/>
              <a:t> and </a:t>
            </a:r>
            <a:r>
              <a:rPr lang="en-US" b="1" dirty="0" smtClean="0"/>
              <a:t>computer vision</a:t>
            </a:r>
            <a:r>
              <a:rPr lang="en-US" dirty="0" smtClean="0"/>
              <a:t>, has the potential to revolutionize the waste management industry. As technology advances and more data becomes available, the scope for future improvements, extensions, and applications of this system becomes even more promising. Below are some of the key areas where this project could evolve in the future:.</a:t>
            </a:r>
            <a:endParaRPr lang="en-US" dirty="0" smtClean="0"/>
          </a:p>
          <a:p>
            <a:endParaRPr lang="en-US" dirty="0" smtClean="0"/>
          </a:p>
          <a:p>
            <a:r>
              <a:rPr lang="en-US" dirty="0" smtClean="0"/>
              <a:t> </a:t>
            </a:r>
            <a:r>
              <a:rPr lang="en-US" b="1" dirty="0" smtClean="0"/>
              <a:t>Multi-Category Classification:</a:t>
            </a:r>
            <a:r>
              <a:rPr lang="en-US" dirty="0" smtClean="0"/>
              <a:t/>
            </a:r>
            <a:br>
              <a:rPr lang="en-US" dirty="0" smtClean="0"/>
            </a:br>
            <a:r>
              <a:rPr lang="en-US" dirty="0" smtClean="0"/>
              <a:t>The current system classifies waste into broad categories like plastic, paper, glass, metal, and organic. However, future versions could expand to include more detailed classifications, such as different types of plastics (e.g., PET, PVC, HDPE), textiles, electronics, hazardous materials, or even subcategories like </a:t>
            </a:r>
            <a:r>
              <a:rPr lang="en-US" b="1" dirty="0" smtClean="0"/>
              <a:t>biodegradable plastics</a:t>
            </a:r>
            <a:r>
              <a:rPr lang="en-US" dirty="0" smtClean="0"/>
              <a:t> and </a:t>
            </a:r>
            <a:r>
              <a:rPr lang="en-US" b="1" dirty="0" smtClean="0"/>
              <a:t>compostable items</a:t>
            </a:r>
            <a:r>
              <a:rPr lang="en-US" dirty="0" smtClean="0"/>
              <a:t>.</a:t>
            </a:r>
          </a:p>
          <a:p>
            <a:endParaRPr lang="en-US" b="1" dirty="0" smtClean="0"/>
          </a:p>
          <a:p>
            <a:r>
              <a:rPr lang="en-US" b="1" dirty="0" smtClean="0"/>
              <a:t>Context-Aware </a:t>
            </a:r>
            <a:r>
              <a:rPr lang="en-US" b="1" dirty="0" smtClean="0"/>
              <a:t>Classification:</a:t>
            </a:r>
            <a:r>
              <a:rPr lang="en-US" dirty="0" smtClean="0"/>
              <a:t/>
            </a:r>
            <a:br>
              <a:rPr lang="en-US" dirty="0" smtClean="0"/>
            </a:br>
            <a:r>
              <a:rPr lang="en-US" dirty="0" smtClean="0"/>
              <a:t>Future models could incorporate </a:t>
            </a:r>
            <a:r>
              <a:rPr lang="en-US" b="1" dirty="0" smtClean="0"/>
              <a:t>context-aware classification</a:t>
            </a:r>
            <a:r>
              <a:rPr lang="en-US" dirty="0" smtClean="0"/>
              <a:t> by analyzing not just the item itself but also its surroundings or packaging. For example, the system could recognize that a pizza box, even though it looks like paper, is contaminated with grease and should be directed to the compost bin rather than the recycling bin.</a:t>
            </a:r>
          </a:p>
          <a:p>
            <a:endParaRPr lang="en-US" dirty="0" smtClean="0"/>
          </a:p>
          <a:p>
            <a:endParaRPr lang="en-US" dirty="0" smtClean="0"/>
          </a:p>
          <a:p>
            <a:endParaRPr lang="en-US" dirty="0" smtClean="0"/>
          </a:p>
          <a:p>
            <a:endParaRPr lang="en-US" dirty="0"/>
          </a:p>
        </p:txBody>
      </p:sp>
      <p:pic>
        <p:nvPicPr>
          <p:cNvPr id="5" name="Picture 4" descr="dark blue screen.jpg"/>
          <p:cNvPicPr>
            <a:picLocks noChangeAspect="1"/>
          </p:cNvPicPr>
          <p:nvPr/>
        </p:nvPicPr>
        <p:blipFill>
          <a:blip r:embed="rId2"/>
          <a:stretch>
            <a:fillRect/>
          </a:stretch>
        </p:blipFill>
        <p:spPr>
          <a:xfrm>
            <a:off x="0" y="-145472"/>
            <a:ext cx="7107382" cy="550717"/>
          </a:xfrm>
          <a:prstGeom prst="rect">
            <a:avLst/>
          </a:prstGeom>
        </p:spPr>
      </p:pic>
      <p:sp>
        <p:nvSpPr>
          <p:cNvPr id="6" name="Rectangle 5"/>
          <p:cNvSpPr/>
          <p:nvPr/>
        </p:nvSpPr>
        <p:spPr>
          <a:xfrm>
            <a:off x="0" y="0"/>
            <a:ext cx="7065818" cy="307777"/>
          </a:xfrm>
          <a:prstGeom prst="rect">
            <a:avLst/>
          </a:prstGeom>
        </p:spPr>
        <p:txBody>
          <a:bodyPr wrap="square">
            <a:spAutoFit/>
          </a:bodyPr>
          <a:lstStyle/>
          <a:p>
            <a:r>
              <a:rPr lang="en-US" dirty="0" smtClean="0">
                <a:solidFill>
                  <a:schemeClr val="bg1"/>
                </a:solidFill>
                <a:latin typeface="+mj-lt"/>
              </a:rPr>
              <a:t>INTELLIGENT </a:t>
            </a:r>
            <a:r>
              <a:rPr lang="en-US" dirty="0" smtClean="0">
                <a:solidFill>
                  <a:schemeClr val="bg1"/>
                </a:solidFill>
                <a:latin typeface="+mj-lt"/>
              </a:rPr>
              <a:t>GARBAGE CLASSIFICATION USING </a:t>
            </a:r>
            <a:r>
              <a:rPr lang="en-US" dirty="0" smtClean="0">
                <a:solidFill>
                  <a:schemeClr val="bg1"/>
                </a:solidFill>
                <a:latin typeface="+mj-lt"/>
              </a:rPr>
              <a:t>DEEP CLASSIFICATION </a:t>
            </a:r>
            <a:endParaRPr lang="en-US" dirty="0">
              <a:solidFill>
                <a:schemeClr val="bg1"/>
              </a:solidFill>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p:cNvSpPr txBox="1"/>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spcBef>
                <a:spcPts val="600"/>
              </a:spcBef>
            </a:pPr>
            <a:r>
              <a:rPr lang="en-US" sz="3000" b="1"/>
              <a:t>Thank you!</a:t>
            </a:r>
          </a:p>
        </p:txBody>
      </p:sp>
      <p:pic>
        <p:nvPicPr>
          <p:cNvPr id="4" name="Picture 3" descr="dark blue screen.jpg"/>
          <p:cNvPicPr>
            <a:picLocks noChangeAspect="1"/>
          </p:cNvPicPr>
          <p:nvPr/>
        </p:nvPicPr>
        <p:blipFill>
          <a:blip r:embed="rId3"/>
          <a:stretch>
            <a:fillRect/>
          </a:stretch>
        </p:blipFill>
        <p:spPr>
          <a:xfrm>
            <a:off x="0" y="-145472"/>
            <a:ext cx="7107382" cy="550717"/>
          </a:xfrm>
          <a:prstGeom prst="rect">
            <a:avLst/>
          </a:prstGeom>
        </p:spPr>
      </p:pic>
      <p:sp>
        <p:nvSpPr>
          <p:cNvPr id="5" name="Rectangle 4"/>
          <p:cNvSpPr/>
          <p:nvPr/>
        </p:nvSpPr>
        <p:spPr>
          <a:xfrm>
            <a:off x="0" y="0"/>
            <a:ext cx="7065818" cy="307777"/>
          </a:xfrm>
          <a:prstGeom prst="rect">
            <a:avLst/>
          </a:prstGeom>
        </p:spPr>
        <p:txBody>
          <a:bodyPr wrap="square">
            <a:spAutoFit/>
          </a:bodyPr>
          <a:lstStyle/>
          <a:p>
            <a:r>
              <a:rPr lang="en-US" dirty="0" smtClean="0">
                <a:solidFill>
                  <a:schemeClr val="bg1"/>
                </a:solidFill>
                <a:latin typeface="+mj-lt"/>
              </a:rPr>
              <a:t>INTELLIGENT </a:t>
            </a:r>
            <a:r>
              <a:rPr lang="en-US" dirty="0" smtClean="0">
                <a:solidFill>
                  <a:schemeClr val="bg1"/>
                </a:solidFill>
                <a:latin typeface="+mj-lt"/>
              </a:rPr>
              <a:t>GARBAGE CLASSIFICATION USING </a:t>
            </a:r>
            <a:r>
              <a:rPr lang="en-US" dirty="0" smtClean="0">
                <a:solidFill>
                  <a:schemeClr val="bg1"/>
                </a:solidFill>
                <a:latin typeface="+mj-lt"/>
              </a:rPr>
              <a:t>DEEP CLASSIFICATION </a:t>
            </a:r>
            <a:endParaRPr lang="en-US" dirty="0">
              <a:solidFill>
                <a:schemeClr val="bg1"/>
              </a:solidFill>
              <a:latin typeface="+mj-l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0/xmlns/"/>
    <ds:schemaRef ds:uri="http://www.w3.org/2001/XMLSchema"/>
    <ds:schemaRef ds:uri="94eeb56d-118c-48c3-937f-7f05817f7373"/>
    <ds:schemaRef ds:uri="fe56e3b0-34a1-4d6f-a501-a0b2b7006a18"/>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4eeb56d-118c-48c3-937f-7f05817f7373"/>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136</TotalTime>
  <Words>1245</Words>
  <Application>Microsoft Office PowerPoint</Application>
  <PresentationFormat>On-screen Show (16:9)</PresentationFormat>
  <Paragraphs>64</Paragraphs>
  <Slides>9</Slides>
  <Notes>3</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Simple Light</vt:lpstr>
      <vt:lpstr>Slide 1</vt:lpstr>
      <vt:lpstr>Slide 2</vt:lpstr>
      <vt:lpstr>Abstract</vt:lpstr>
      <vt:lpstr>Problem Statement</vt:lpstr>
      <vt:lpstr>Proposed Solution</vt:lpstr>
      <vt:lpstr>System Architecture</vt:lpstr>
      <vt:lpstr>Conclusion</vt:lpstr>
      <vt:lpstr>Future Scope</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DELL</cp:lastModifiedBy>
  <cp:revision>22</cp:revision>
  <dcterms:created xsi:type="dcterms:W3CDTF">2024-11-10T11:41:20Z</dcterms:created>
  <dcterms:modified xsi:type="dcterms:W3CDTF">2024-11-24T11:08:03Z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y fmtid="{D5CDD505-2E9C-101B-9397-08002B2CF9AE}" pid="10" name="ICV">
    <vt:lpwstr>46E9E17AF6044758AD2240F691356E9E_12</vt:lpwstr>
  </property>
  <property fmtid="{D5CDD505-2E9C-101B-9397-08002B2CF9AE}" pid="11" name="KSOProductBuildVer">
    <vt:lpwstr>1033-12.2.0.18638</vt:lpwstr>
  </property>
</Properties>
</file>