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5" r:id="rId4"/>
    <p:sldId id="259" r:id="rId5"/>
    <p:sldId id="263" r:id="rId6"/>
    <p:sldId id="262" r:id="rId7"/>
    <p:sldId id="266" r:id="rId8"/>
    <p:sldId id="278" r:id="rId9"/>
    <p:sldId id="269" r:id="rId10"/>
    <p:sldId id="271" r:id="rId11"/>
    <p:sldId id="272" r:id="rId12"/>
    <p:sldId id="270" r:id="rId13"/>
    <p:sldId id="273" r:id="rId14"/>
    <p:sldId id="274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F72ECC-9660-CA36-CBE6-14A349FD8454}" v="7849" dt="2025-04-10T17:58:24.878"/>
    <p1510:client id="{76852564-BFF0-0DF7-919E-6A8219DB9E58}" v="6601" dt="2025-04-10T17:17:37.385"/>
    <p1510:client id="{9F352143-2A0C-BCAC-C273-6FD3850DF9AF}" v="586" dt="2025-04-11T15:44:51.550"/>
    <p1510:client id="{E1488F29-9EB4-C71D-5BD1-90FD6D1F21AA}" v="384" dt="2025-04-11T15:54:32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436990-EE84-4676-B75B-8EAA5B6436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38C243-532D-4F0E-AE51-BB6EC8DEA8DC}">
      <dgm:prSet/>
      <dgm:spPr/>
      <dgm:t>
        <a:bodyPr/>
        <a:lstStyle/>
        <a:p>
          <a:r>
            <a:rPr lang="en-US"/>
            <a:t>Main Menu Structure:</a:t>
          </a:r>
        </a:p>
      </dgm:t>
    </dgm:pt>
    <dgm:pt modelId="{3110A582-2D31-4078-A509-2205695957FF}" type="parTrans" cxnId="{0D531FAA-E9A0-4C42-B297-5383487C4A98}">
      <dgm:prSet/>
      <dgm:spPr/>
      <dgm:t>
        <a:bodyPr/>
        <a:lstStyle/>
        <a:p>
          <a:endParaRPr lang="en-US"/>
        </a:p>
      </dgm:t>
    </dgm:pt>
    <dgm:pt modelId="{B04BAFFD-FD58-40D3-AC22-706D7E653153}" type="sibTrans" cxnId="{0D531FAA-E9A0-4C42-B297-5383487C4A98}">
      <dgm:prSet/>
      <dgm:spPr/>
      <dgm:t>
        <a:bodyPr/>
        <a:lstStyle/>
        <a:p>
          <a:endParaRPr lang="en-US"/>
        </a:p>
      </dgm:t>
    </dgm:pt>
    <dgm:pt modelId="{314D42E9-657C-4B4B-B966-85E06165BBF0}">
      <dgm:prSet/>
      <dgm:spPr/>
      <dgm:t>
        <a:bodyPr/>
        <a:lstStyle/>
        <a:p>
          <a:r>
            <a:rPr lang="en-US"/>
            <a:t>Moderate Requirements: Access tax calculation for instructors and highest grade reports for students.</a:t>
          </a:r>
        </a:p>
      </dgm:t>
    </dgm:pt>
    <dgm:pt modelId="{5DBA3BDC-6CDB-4F19-87A2-A4D84211C1AD}" type="parTrans" cxnId="{0B9CCDC7-68C3-40CF-86DD-8AC1D5BBF0EB}">
      <dgm:prSet/>
      <dgm:spPr/>
      <dgm:t>
        <a:bodyPr/>
        <a:lstStyle/>
        <a:p>
          <a:endParaRPr lang="en-US"/>
        </a:p>
      </dgm:t>
    </dgm:pt>
    <dgm:pt modelId="{C78F3397-60E8-4EDA-9787-5371E13C59CC}" type="sibTrans" cxnId="{0B9CCDC7-68C3-40CF-86DD-8AC1D5BBF0EB}">
      <dgm:prSet/>
      <dgm:spPr/>
      <dgm:t>
        <a:bodyPr/>
        <a:lstStyle/>
        <a:p>
          <a:endParaRPr lang="en-US"/>
        </a:p>
      </dgm:t>
    </dgm:pt>
    <dgm:pt modelId="{497A89F8-4D62-42D0-939F-6EC45F41EBF3}">
      <dgm:prSet/>
      <dgm:spPr/>
      <dgm:t>
        <a:bodyPr/>
        <a:lstStyle/>
        <a:p>
          <a:r>
            <a:rPr lang="en-US"/>
            <a:t>Challenge Requirements: Perform CRUD operations on students and instructors, including department changes.</a:t>
          </a:r>
        </a:p>
      </dgm:t>
    </dgm:pt>
    <dgm:pt modelId="{051CB486-758B-4BC4-8054-7F861FBA0391}" type="parTrans" cxnId="{A04CFDF8-BE1F-40D8-80B2-21820A74FBCC}">
      <dgm:prSet/>
      <dgm:spPr/>
      <dgm:t>
        <a:bodyPr/>
        <a:lstStyle/>
        <a:p>
          <a:endParaRPr lang="en-US"/>
        </a:p>
      </dgm:t>
    </dgm:pt>
    <dgm:pt modelId="{BC83F551-F372-4380-8502-3B81DD65DD5C}" type="sibTrans" cxnId="{A04CFDF8-BE1F-40D8-80B2-21820A74FBCC}">
      <dgm:prSet/>
      <dgm:spPr/>
      <dgm:t>
        <a:bodyPr/>
        <a:lstStyle/>
        <a:p>
          <a:endParaRPr lang="en-US"/>
        </a:p>
      </dgm:t>
    </dgm:pt>
    <dgm:pt modelId="{89BAB768-D9A0-4FD5-804E-BC10AB22B4BE}">
      <dgm:prSet/>
      <dgm:spPr/>
      <dgm:t>
        <a:bodyPr/>
        <a:lstStyle/>
        <a:p>
          <a:r>
            <a:rPr lang="en-US"/>
            <a:t>Search Functions: Execute complex queries across various database entities.</a:t>
          </a:r>
        </a:p>
      </dgm:t>
    </dgm:pt>
    <dgm:pt modelId="{B10ACCEA-9611-4AC5-93CA-3E24E5C9E73E}" type="parTrans" cxnId="{6B4D719B-46CB-43F3-81B5-07683BB7CA55}">
      <dgm:prSet/>
      <dgm:spPr/>
      <dgm:t>
        <a:bodyPr/>
        <a:lstStyle/>
        <a:p>
          <a:endParaRPr lang="en-US"/>
        </a:p>
      </dgm:t>
    </dgm:pt>
    <dgm:pt modelId="{CCAFFE6F-F435-42E0-8E79-E2CD68769839}" type="sibTrans" cxnId="{6B4D719B-46CB-43F3-81B5-07683BB7CA55}">
      <dgm:prSet/>
      <dgm:spPr/>
      <dgm:t>
        <a:bodyPr/>
        <a:lstStyle/>
        <a:p>
          <a:endParaRPr lang="en-US"/>
        </a:p>
      </dgm:t>
    </dgm:pt>
    <dgm:pt modelId="{152DC798-74DD-4D6F-9637-8FD3AB70D07B}">
      <dgm:prSet/>
      <dgm:spPr/>
      <dgm:t>
        <a:bodyPr/>
        <a:lstStyle/>
        <a:p>
          <a:r>
            <a:rPr lang="en-US"/>
            <a:t>Presentation Settings: Configure display options for database output.</a:t>
          </a:r>
        </a:p>
      </dgm:t>
    </dgm:pt>
    <dgm:pt modelId="{DB24F9EF-0EE2-48B9-A900-3AB963C8F2D2}" type="parTrans" cxnId="{D1D02226-924F-46C8-9555-4C10D3DD7EE9}">
      <dgm:prSet/>
      <dgm:spPr/>
      <dgm:t>
        <a:bodyPr/>
        <a:lstStyle/>
        <a:p>
          <a:endParaRPr lang="en-US"/>
        </a:p>
      </dgm:t>
    </dgm:pt>
    <dgm:pt modelId="{DEDAE56A-32DF-40BA-AD2E-7F052CCA0287}" type="sibTrans" cxnId="{D1D02226-924F-46C8-9555-4C10D3DD7EE9}">
      <dgm:prSet/>
      <dgm:spPr/>
      <dgm:t>
        <a:bodyPr/>
        <a:lstStyle/>
        <a:p>
          <a:endParaRPr lang="en-US"/>
        </a:p>
      </dgm:t>
    </dgm:pt>
    <dgm:pt modelId="{61420F1B-9F02-4ABF-B016-DE0D50E05F8A}" type="pres">
      <dgm:prSet presAssocID="{5D436990-EE84-4676-B75B-8EAA5B643698}" presName="linear" presStyleCnt="0">
        <dgm:presLayoutVars>
          <dgm:animLvl val="lvl"/>
          <dgm:resizeHandles val="exact"/>
        </dgm:presLayoutVars>
      </dgm:prSet>
      <dgm:spPr/>
    </dgm:pt>
    <dgm:pt modelId="{8EEDACAC-0D11-4499-AB69-60E2EFFD7CA8}" type="pres">
      <dgm:prSet presAssocID="{2C38C243-532D-4F0E-AE51-BB6EC8DEA8D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728D39C-A77D-400B-A607-28B6F6D723EB}" type="pres">
      <dgm:prSet presAssocID="{2C38C243-532D-4F0E-AE51-BB6EC8DEA8D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46B7309-1B3D-4CCE-A8D0-C5E057EA7434}" type="presOf" srcId="{152DC798-74DD-4D6F-9637-8FD3AB70D07B}" destId="{6728D39C-A77D-400B-A607-28B6F6D723EB}" srcOrd="0" destOrd="3" presId="urn:microsoft.com/office/officeart/2005/8/layout/vList2"/>
    <dgm:cxn modelId="{D1D02226-924F-46C8-9555-4C10D3DD7EE9}" srcId="{2C38C243-532D-4F0E-AE51-BB6EC8DEA8DC}" destId="{152DC798-74DD-4D6F-9637-8FD3AB70D07B}" srcOrd="3" destOrd="0" parTransId="{DB24F9EF-0EE2-48B9-A900-3AB963C8F2D2}" sibTransId="{DEDAE56A-32DF-40BA-AD2E-7F052CCA0287}"/>
    <dgm:cxn modelId="{97C4AA37-9B62-47D1-8970-1EA558E6CC6D}" type="presOf" srcId="{2C38C243-532D-4F0E-AE51-BB6EC8DEA8DC}" destId="{8EEDACAC-0D11-4499-AB69-60E2EFFD7CA8}" srcOrd="0" destOrd="0" presId="urn:microsoft.com/office/officeart/2005/8/layout/vList2"/>
    <dgm:cxn modelId="{27360C8C-E67F-4CDE-AD09-116E7BFDB50B}" type="presOf" srcId="{314D42E9-657C-4B4B-B966-85E06165BBF0}" destId="{6728D39C-A77D-400B-A607-28B6F6D723EB}" srcOrd="0" destOrd="0" presId="urn:microsoft.com/office/officeart/2005/8/layout/vList2"/>
    <dgm:cxn modelId="{6B4D719B-46CB-43F3-81B5-07683BB7CA55}" srcId="{2C38C243-532D-4F0E-AE51-BB6EC8DEA8DC}" destId="{89BAB768-D9A0-4FD5-804E-BC10AB22B4BE}" srcOrd="2" destOrd="0" parTransId="{B10ACCEA-9611-4AC5-93CA-3E24E5C9E73E}" sibTransId="{CCAFFE6F-F435-42E0-8E79-E2CD68769839}"/>
    <dgm:cxn modelId="{0D531FAA-E9A0-4C42-B297-5383487C4A98}" srcId="{5D436990-EE84-4676-B75B-8EAA5B643698}" destId="{2C38C243-532D-4F0E-AE51-BB6EC8DEA8DC}" srcOrd="0" destOrd="0" parTransId="{3110A582-2D31-4078-A509-2205695957FF}" sibTransId="{B04BAFFD-FD58-40D3-AC22-706D7E653153}"/>
    <dgm:cxn modelId="{0B9CCDC7-68C3-40CF-86DD-8AC1D5BBF0EB}" srcId="{2C38C243-532D-4F0E-AE51-BB6EC8DEA8DC}" destId="{314D42E9-657C-4B4B-B966-85E06165BBF0}" srcOrd="0" destOrd="0" parTransId="{5DBA3BDC-6CDB-4F19-87A2-A4D84211C1AD}" sibTransId="{C78F3397-60E8-4EDA-9787-5371E13C59CC}"/>
    <dgm:cxn modelId="{C1D9D0CC-CFD4-4C0C-A60E-E241E783E720}" type="presOf" srcId="{5D436990-EE84-4676-B75B-8EAA5B643698}" destId="{61420F1B-9F02-4ABF-B016-DE0D50E05F8A}" srcOrd="0" destOrd="0" presId="urn:microsoft.com/office/officeart/2005/8/layout/vList2"/>
    <dgm:cxn modelId="{920DECE9-747C-4E87-9ACC-DFDFDA9895FE}" type="presOf" srcId="{89BAB768-D9A0-4FD5-804E-BC10AB22B4BE}" destId="{6728D39C-A77D-400B-A607-28B6F6D723EB}" srcOrd="0" destOrd="2" presId="urn:microsoft.com/office/officeart/2005/8/layout/vList2"/>
    <dgm:cxn modelId="{A76829EF-A26F-4C91-9994-B55FE8D87FC3}" type="presOf" srcId="{497A89F8-4D62-42D0-939F-6EC45F41EBF3}" destId="{6728D39C-A77D-400B-A607-28B6F6D723EB}" srcOrd="0" destOrd="1" presId="urn:microsoft.com/office/officeart/2005/8/layout/vList2"/>
    <dgm:cxn modelId="{A04CFDF8-BE1F-40D8-80B2-21820A74FBCC}" srcId="{2C38C243-532D-4F0E-AE51-BB6EC8DEA8DC}" destId="{497A89F8-4D62-42D0-939F-6EC45F41EBF3}" srcOrd="1" destOrd="0" parTransId="{051CB486-758B-4BC4-8054-7F861FBA0391}" sibTransId="{BC83F551-F372-4380-8502-3B81DD65DD5C}"/>
    <dgm:cxn modelId="{82C6A4C3-9331-4236-98E1-4F9941E1F50E}" type="presParOf" srcId="{61420F1B-9F02-4ABF-B016-DE0D50E05F8A}" destId="{8EEDACAC-0D11-4499-AB69-60E2EFFD7CA8}" srcOrd="0" destOrd="0" presId="urn:microsoft.com/office/officeart/2005/8/layout/vList2"/>
    <dgm:cxn modelId="{D0FC3E17-DB7D-42CE-B8E9-003499A55FCD}" type="presParOf" srcId="{61420F1B-9F02-4ABF-B016-DE0D50E05F8A}" destId="{6728D39C-A77D-400B-A607-28B6F6D723E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DACAC-0D11-4499-AB69-60E2EFFD7CA8}">
      <dsp:nvSpPr>
        <dsp:cNvPr id="0" name=""/>
        <dsp:cNvSpPr/>
      </dsp:nvSpPr>
      <dsp:spPr>
        <a:xfrm>
          <a:off x="0" y="64171"/>
          <a:ext cx="80010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Main Menu Structure:</a:t>
          </a:r>
        </a:p>
      </dsp:txBody>
      <dsp:txXfrm>
        <a:off x="26387" y="90558"/>
        <a:ext cx="7948226" cy="487766"/>
      </dsp:txXfrm>
    </dsp:sp>
    <dsp:sp modelId="{6728D39C-A77D-400B-A607-28B6F6D723EB}">
      <dsp:nvSpPr>
        <dsp:cNvPr id="0" name=""/>
        <dsp:cNvSpPr/>
      </dsp:nvSpPr>
      <dsp:spPr>
        <a:xfrm>
          <a:off x="0" y="604712"/>
          <a:ext cx="8001000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3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Moderate Requirements: Access tax calculation for instructors and highest grade reports for students.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Challenge Requirements: Perform CRUD operations on students and instructors, including department changes.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Search Functions: Execute complex queries across various database entities.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Presentation Settings: Configure display options for database output.</a:t>
          </a:r>
        </a:p>
      </dsp:txBody>
      <dsp:txXfrm>
        <a:off x="0" y="604712"/>
        <a:ext cx="8001000" cy="1639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University Database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By: Cameron Steeves and Faraz Hussain</a:t>
            </a:r>
          </a:p>
        </p:txBody>
      </p:sp>
      <p:pic>
        <p:nvPicPr>
          <p:cNvPr id="32" name="Graphic 31" descr="Computer">
            <a:extLst>
              <a:ext uri="{FF2B5EF4-FFF2-40B4-BE49-F238E27FC236}">
                <a16:creationId xmlns:a16="http://schemas.microsoft.com/office/drawing/2014/main" id="{40F7ADB1-2D7D-875B-C69F-D806760C1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0982-9D99-BE1C-CA2D-463BF118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Command-Line Interface (CLI)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8CD88-99FA-086C-0B98-E2A6E22A1D48}"/>
              </a:ext>
            </a:extLst>
          </p:cNvPr>
          <p:cNvSpPr txBox="1"/>
          <p:nvPr/>
        </p:nvSpPr>
        <p:spPr>
          <a:xfrm>
            <a:off x="5376333" y="1439333"/>
            <a:ext cx="63288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Overview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70AD5A-F347-FBA1-593B-D640CD38F36C}"/>
              </a:ext>
            </a:extLst>
          </p:cNvPr>
          <p:cNvSpPr txBox="1"/>
          <p:nvPr/>
        </p:nvSpPr>
        <p:spPr>
          <a:xfrm>
            <a:off x="5374105" y="1808635"/>
            <a:ext cx="560471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Our CLI provides a menu-based navigation system for managing the university database through simple text commands.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Users can perform all CRUD operations, run searches, and generate reports without knowledge of SQL syntax.</a:t>
            </a:r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5246A9-3F5C-58A5-FD0C-A975060DF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699" y="1549108"/>
            <a:ext cx="4400550" cy="1876425"/>
          </a:xfrm>
        </p:spPr>
      </p:pic>
      <p:graphicFrame>
        <p:nvGraphicFramePr>
          <p:cNvPr id="13" name="TextBox 7">
            <a:extLst>
              <a:ext uri="{FF2B5EF4-FFF2-40B4-BE49-F238E27FC236}">
                <a16:creationId xmlns:a16="http://schemas.microsoft.com/office/drawing/2014/main" id="{E1E6DB5B-E3FD-C40A-CBB7-76DD455FDD63}"/>
              </a:ext>
            </a:extLst>
          </p:cNvPr>
          <p:cNvGraphicFramePr/>
          <p:nvPr/>
        </p:nvGraphicFramePr>
        <p:xfrm>
          <a:off x="842210" y="3789948"/>
          <a:ext cx="8001000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2999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57FFF-02DB-37FC-37F2-68C9A5BC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884" y="303373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Application Features: CRUD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0E79-1AC8-9873-DD2F-074C07CE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624" y="1517468"/>
            <a:ext cx="8090484" cy="36531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800"/>
              <a:t>Our </a:t>
            </a:r>
            <a:r>
              <a:rPr lang="en-US" sz="1800" err="1"/>
              <a:t>BlueJ</a:t>
            </a:r>
            <a:r>
              <a:rPr lang="en-US" sz="1800"/>
              <a:t>-based application features a CRUD interface, enabling efficient management and a clean navigation of university data through a user-friendly menu system.</a:t>
            </a:r>
          </a:p>
          <a:p>
            <a:pPr marL="0" indent="0">
              <a:buNone/>
            </a:pPr>
            <a:r>
              <a:rPr lang="en-US" sz="1800" b="1"/>
              <a:t>Create:</a:t>
            </a:r>
          </a:p>
          <a:p>
            <a:pPr marL="457200" indent="-457200"/>
            <a:r>
              <a:rPr lang="en-US" sz="1800"/>
              <a:t>Add students, instructors, departments, and courses.</a:t>
            </a:r>
          </a:p>
          <a:p>
            <a:pPr marL="457200" indent="-457200"/>
            <a:r>
              <a:rPr lang="en-US" sz="1800"/>
              <a:t>We can also register students for courses with validation.</a:t>
            </a:r>
            <a:endParaRPr lang="en-US"/>
          </a:p>
          <a:p>
            <a:pPr marL="0" indent="0">
              <a:buNone/>
            </a:pPr>
            <a:r>
              <a:rPr lang="en-US" sz="1800" b="1"/>
              <a:t>Read:</a:t>
            </a:r>
          </a:p>
          <a:p>
            <a:pPr marL="457200" indent="-457200"/>
            <a:r>
              <a:rPr lang="en-US" sz="1800"/>
              <a:t>View detailed records</a:t>
            </a:r>
          </a:p>
          <a:p>
            <a:pPr marL="457200" indent="-457200"/>
            <a:r>
              <a:rPr lang="en-US" sz="1800"/>
              <a:t>Generate reports and search results</a:t>
            </a:r>
          </a:p>
          <a:p>
            <a:pPr marL="0" indent="0">
              <a:buNone/>
            </a:pPr>
            <a:r>
              <a:rPr lang="en-US" sz="1800" b="1"/>
              <a:t>Update:</a:t>
            </a:r>
          </a:p>
          <a:p>
            <a:pPr marL="457200" indent="-457200"/>
            <a:r>
              <a:rPr lang="en-US" sz="1800"/>
              <a:t>Modify student/instructor data</a:t>
            </a:r>
          </a:p>
          <a:p>
            <a:pPr marL="457200" indent="-457200"/>
            <a:r>
              <a:rPr lang="en-US" sz="1800"/>
              <a:t>Change student's department</a:t>
            </a:r>
          </a:p>
          <a:p>
            <a:pPr marL="0" indent="0">
              <a:buNone/>
            </a:pPr>
            <a:r>
              <a:rPr lang="en-US" sz="1800" b="1"/>
              <a:t>Delete:</a:t>
            </a:r>
          </a:p>
          <a:p>
            <a:pPr marL="457200" indent="-457200"/>
            <a:r>
              <a:rPr lang="en-US" sz="1800"/>
              <a:t>Safely remove entities with checks for related data</a:t>
            </a:r>
          </a:p>
        </p:txBody>
      </p:sp>
      <p:pic>
        <p:nvPicPr>
          <p:cNvPr id="4" name="Picture 3" descr="A close-up of text&#10;&#10;AI-generated content may be incorrect.">
            <a:extLst>
              <a:ext uri="{FF2B5EF4-FFF2-40B4-BE49-F238E27FC236}">
                <a16:creationId xmlns:a16="http://schemas.microsoft.com/office/drawing/2014/main" id="{250311A4-836E-1638-B7CD-522C6DB07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756" y="2067838"/>
            <a:ext cx="4642124" cy="1918886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F201C1-A80C-9410-7A07-090CAA7F1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489" y="3988260"/>
            <a:ext cx="4381500" cy="1571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2E2DA-9406-7068-B67C-57339CD2E777}"/>
              </a:ext>
            </a:extLst>
          </p:cNvPr>
          <p:cNvSpPr txBox="1"/>
          <p:nvPr/>
        </p:nvSpPr>
        <p:spPr>
          <a:xfrm>
            <a:off x="6836635" y="5668710"/>
            <a:ext cx="47286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/>
              <a:t>String </a:t>
            </a:r>
            <a:r>
              <a:rPr lang="en-US" sz="1200" err="1"/>
              <a:t>sql</a:t>
            </a:r>
            <a:r>
              <a:rPr lang="en-US" sz="1200"/>
              <a:t> = "INSERT INTO department VLAUES (?, ?, ?)";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sz="1200"/>
              <a:t>String deptQuery = "SELECT </a:t>
            </a:r>
            <a:r>
              <a:rPr lang="en-US" sz="1200" err="1"/>
              <a:t>dept_name</a:t>
            </a:r>
            <a:r>
              <a:rPr lang="en-US" sz="1200"/>
              <a:t> FROM department ORDER BY </a:t>
            </a:r>
            <a:r>
              <a:rPr lang="en-US" sz="1200" err="1"/>
              <a:t>dept_name</a:t>
            </a:r>
            <a:r>
              <a:rPr lang="en-US" sz="120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3654684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B23FE733-F95B-4DF6-AFC5-BEEB3577C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080D120-BD54-46E1-BA37-82F5E808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B9BFD-0FF3-19A9-9E5C-6BDFE2E5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Income Tax Calculation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1D83946-74FA-498A-AC80-9926F041B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060D983-8B52-443A-8183-2A1DE056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E5A22-1D36-2294-AB64-1F52FF5722BA}"/>
              </a:ext>
            </a:extLst>
          </p:cNvPr>
          <p:cNvSpPr txBox="1"/>
          <p:nvPr/>
        </p:nvSpPr>
        <p:spPr>
          <a:xfrm>
            <a:off x="841244" y="2359152"/>
            <a:ext cx="6007608" cy="3429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Run the code and select the following path in the Prompt line: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&gt; Moderate Requirements &gt; Calculate instructor income tax &gt; 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It the Displays the Tax amount, Salary, ID, and Name of the instructor as shown on the Screenshot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Java Code and SQL implementation</a:t>
            </a:r>
            <a:r>
              <a:rPr lang="en-US" sz="2000"/>
              <a:t>: Calculates the tax by doing it in the SQL query using salary * 0.1 and displays the tax outcome through the CLI.</a:t>
            </a:r>
          </a:p>
        </p:txBody>
      </p:sp>
      <p:pic>
        <p:nvPicPr>
          <p:cNvPr id="4" name="Content Placeholder 3" descr="A screenshot of a document">
            <a:extLst>
              <a:ext uri="{FF2B5EF4-FFF2-40B4-BE49-F238E27FC236}">
                <a16:creationId xmlns:a16="http://schemas.microsoft.com/office/drawing/2014/main" id="{0534F6DF-B2A3-B602-F208-75E15CCC2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5115" y="633619"/>
            <a:ext cx="3885362" cy="2651760"/>
          </a:xfrm>
          <a:prstGeom prst="rect">
            <a:avLst/>
          </a:prstGeom>
        </p:spPr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B221757-FAB1-3A2C-D0EB-6AC6771B9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46" y="3472468"/>
            <a:ext cx="3243743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88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5AD29-602B-3F66-B94D-303EF62D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Advanced Search Capabilities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50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EE342CD-4FCE-6736-A191-B843BD9D7D94}"/>
              </a:ext>
            </a:extLst>
          </p:cNvPr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2"/>
                </a:solidFill>
              </a:rPr>
              <a:t>Search Implementation: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Dynamic query construction based on user criteria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solidFill>
                  <a:schemeClr val="tx2"/>
                </a:solidFill>
              </a:rPr>
              <a:t>Search Categories</a:t>
            </a:r>
            <a:r>
              <a:rPr lang="en-US" sz="1500">
                <a:solidFill>
                  <a:schemeClr val="tx2"/>
                </a:solidFill>
              </a:rPr>
              <a:t>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Student searches by ID, name, department, grade, credits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Instructor searches by ID, department, salary range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Course searches by department, credit hours, instructor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2"/>
                </a:solidFill>
              </a:rPr>
              <a:t>Cross-entity search capabilities (e.g., instructors teaching specific courses)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9"/>
            <a:ext cx="2151670" cy="1860256"/>
            <a:chOff x="-305" y="-4155"/>
            <a:chExt cx="2514948" cy="217433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AEEEE6-A0C3-32C2-CBA8-8BDACF824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7852" y="2828274"/>
            <a:ext cx="5937271" cy="315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1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DD355E-2740-A427-8DFA-9F37F9A0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Search Query Example: Students in CS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AACF0-0F27-1FC5-73A4-C04465D8FF7F}"/>
              </a:ext>
            </a:extLst>
          </p:cNvPr>
          <p:cNvSpPr txBox="1"/>
          <p:nvPr/>
        </p:nvSpPr>
        <p:spPr>
          <a:xfrm>
            <a:off x="804672" y="2421683"/>
            <a:ext cx="4765949" cy="33534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Results are formatted in a tabular layout showing student IDs, names, and associated course information.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</a:rPr>
              <a:t>Code Highlights: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Enables academic advisors to quickly view all students in a specific department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Facilitates department-based reporting and analysis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Demonstrates the relational capabilities of the database system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27320C-99F2-DF12-263C-951A4A10C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8392" y="2461702"/>
            <a:ext cx="4142232" cy="285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5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156BA-4BED-8C5D-67A2-EBDA49E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Challenges Faced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CAEE8636-8BFD-3D33-87D1-0D9738448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2012-5B71-8521-CF72-0D645C923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chemeClr val="tx2"/>
                </a:solidFill>
              </a:rPr>
              <a:t>Technical Challenges:</a:t>
            </a:r>
          </a:p>
          <a:p>
            <a:pPr marL="457200" indent="-457200"/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Setting up the database connection efficiently on different computers</a:t>
            </a:r>
          </a:p>
          <a:p>
            <a:pPr marL="457200" indent="-457200"/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Making sure data stays accurate during updates or changes</a:t>
            </a:r>
            <a:endParaRPr lang="en-US" sz="1400">
              <a:solidFill>
                <a:schemeClr val="tx2"/>
              </a:solidFill>
            </a:endParaRPr>
          </a:p>
          <a:p>
            <a:pPr marL="457200" indent="-457200"/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Fixing issues that occurred when using different computers when sharing code.</a:t>
            </a:r>
            <a:endParaRPr lang="en-US" sz="14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400">
                <a:solidFill>
                  <a:schemeClr val="tx2"/>
                </a:solidFill>
              </a:rPr>
              <a:t>Development Hurdles:</a:t>
            </a:r>
          </a:p>
          <a:p>
            <a:pPr marL="457200" indent="-457200"/>
            <a:r>
              <a:rPr lang="en-US" sz="1400">
                <a:solidFill>
                  <a:schemeClr val="tx2"/>
                </a:solidFill>
                <a:ea typeface="+mn-lt"/>
                <a:cs typeface="+mn-lt"/>
              </a:rPr>
              <a:t>Handling errors when the app couldn’t connect to the database</a:t>
            </a:r>
          </a:p>
          <a:p>
            <a:pPr marL="457200" indent="-457200"/>
            <a:r>
              <a:rPr lang="en-US" sz="1400">
                <a:solidFill>
                  <a:schemeClr val="tx2"/>
                </a:solidFill>
              </a:rPr>
              <a:t>making sure the database secured a stable connection.</a:t>
            </a:r>
          </a:p>
          <a:p>
            <a:pPr marL="457200" indent="-457200"/>
            <a:r>
              <a:rPr lang="en-US" sz="1400">
                <a:solidFill>
                  <a:schemeClr val="tx2"/>
                </a:solidFill>
              </a:rPr>
              <a:t>Resolving SQL syntax differences between design and final implementation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21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8A8BD-0B4A-67AE-028C-014F36CF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Conclusion</a:t>
            </a:r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55A27858-90EB-7CFE-E7B8-9D2598818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C6BC2-4E9B-2181-5F24-884DED0E2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500" b="1">
                <a:solidFill>
                  <a:schemeClr val="tx2"/>
                </a:solidFill>
              </a:rPr>
              <a:t>Project Achievements:</a:t>
            </a:r>
          </a:p>
          <a:p>
            <a:pPr marL="457200" indent="-457200"/>
            <a:r>
              <a:rPr lang="en-US" sz="1500">
                <a:solidFill>
                  <a:schemeClr val="tx2"/>
                </a:solidFill>
              </a:rPr>
              <a:t>Successfully implemented a comprehensive university database system</a:t>
            </a:r>
          </a:p>
          <a:p>
            <a:pPr marL="457200" indent="-457200"/>
            <a:r>
              <a:rPr lang="en-US" sz="1500">
                <a:solidFill>
                  <a:schemeClr val="tx2"/>
                </a:solidFill>
              </a:rPr>
              <a:t>Created an intuitive interface for database operations</a:t>
            </a:r>
          </a:p>
          <a:p>
            <a:pPr marL="457200" indent="-457200"/>
            <a:r>
              <a:rPr lang="en-US" sz="1500">
                <a:solidFill>
                  <a:schemeClr val="tx2"/>
                </a:solidFill>
              </a:rPr>
              <a:t>Demonstrated practical application of database design principles</a:t>
            </a:r>
          </a:p>
          <a:p>
            <a:pPr marL="457200" indent="-457200"/>
            <a:r>
              <a:rPr lang="en-US" sz="1500">
                <a:solidFill>
                  <a:schemeClr val="tx2"/>
                </a:solidFill>
              </a:rPr>
              <a:t>Applied JDBC connectivity with proper resource management</a:t>
            </a:r>
          </a:p>
          <a:p>
            <a:pPr marL="0" indent="0">
              <a:buNone/>
            </a:pPr>
            <a:r>
              <a:rPr lang="en-US" sz="1500" b="1">
                <a:solidFill>
                  <a:schemeClr val="tx2"/>
                </a:solidFill>
              </a:rPr>
              <a:t>Things we can enhance on:</a:t>
            </a:r>
          </a:p>
          <a:p>
            <a:pPr marL="457200" indent="-457200"/>
            <a:r>
              <a:rPr lang="en-US" sz="1500">
                <a:solidFill>
                  <a:schemeClr val="tx2"/>
                </a:solidFill>
              </a:rPr>
              <a:t>Web-based user interface</a:t>
            </a:r>
          </a:p>
          <a:p>
            <a:pPr marL="457200" indent="-457200"/>
            <a:r>
              <a:rPr lang="en-US" sz="1500">
                <a:solidFill>
                  <a:schemeClr val="tx2"/>
                </a:solidFill>
              </a:rPr>
              <a:t>Adanced reporting with data visualization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668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C6C83-47D1-3561-F25C-976C8759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Our Goal and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8708-E896-CEF3-AC2F-15F726EE1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Our goal for this project is to design and implement a relational database system that simulates a university management system, such as managing student and instructor data, managing course enrollment, etc.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2230C0B-A1F2-1B5A-0225-534B03A0E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Key components for our project include:</a:t>
            </a:r>
          </a:p>
          <a:p>
            <a:r>
              <a:rPr lang="en-US" sz="2000"/>
              <a:t>ER Diagram</a:t>
            </a:r>
          </a:p>
          <a:p>
            <a:r>
              <a:rPr lang="en-US" sz="2000"/>
              <a:t>DDL statements</a:t>
            </a:r>
          </a:p>
          <a:p>
            <a:r>
              <a:rPr lang="en-US" sz="2000"/>
              <a:t>Sample Data</a:t>
            </a:r>
          </a:p>
          <a:p>
            <a:r>
              <a:rPr lang="en-US" sz="2000"/>
              <a:t>JDBC Integration</a:t>
            </a:r>
          </a:p>
          <a:p>
            <a:r>
              <a:rPr lang="en-US" sz="2000"/>
              <a:t>Command-Line Interface (CLI)</a:t>
            </a:r>
          </a:p>
        </p:txBody>
      </p:sp>
    </p:spTree>
    <p:extLst>
      <p:ext uri="{BB962C8B-B14F-4D97-AF65-F5344CB8AC3E}">
        <p14:creationId xmlns:p14="http://schemas.microsoft.com/office/powerpoint/2010/main" val="2562396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B47461A8-A239-E756-F709-05766820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085" b="86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75DAF-9B57-5D26-D27C-AB946117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B6D7-0DE9-6841-F937-2789B4478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800"/>
              <a:t>Database Technology:</a:t>
            </a:r>
          </a:p>
          <a:p>
            <a:pPr marL="457200"/>
            <a:r>
              <a:rPr lang="en-US" sz="1800"/>
              <a:t>MySQL Server 8.0 (Database Engine)</a:t>
            </a:r>
          </a:p>
          <a:p>
            <a:pPr marL="457200"/>
            <a:r>
              <a:rPr lang="en-US" sz="1800"/>
              <a:t>MySQL Workbench (Database Design)</a:t>
            </a:r>
          </a:p>
          <a:p>
            <a:pPr marL="0"/>
            <a:r>
              <a:rPr lang="en-US" sz="1800"/>
              <a:t>Programming:</a:t>
            </a:r>
          </a:p>
          <a:p>
            <a:pPr marL="457200"/>
            <a:r>
              <a:rPr lang="en-US" sz="1800"/>
              <a:t>Java 11</a:t>
            </a:r>
          </a:p>
          <a:p>
            <a:pPr marL="457200"/>
            <a:r>
              <a:rPr lang="en-US" sz="1800"/>
              <a:t>JDBC (MySQL Connector/J 9.2.0)</a:t>
            </a:r>
          </a:p>
          <a:p>
            <a:pPr marL="457200"/>
            <a:r>
              <a:rPr lang="en-US" sz="1800"/>
              <a:t>BlueJ IDE</a:t>
            </a:r>
          </a:p>
          <a:p>
            <a:pPr marL="0"/>
            <a:r>
              <a:rPr lang="en-US" sz="1800"/>
              <a:t>Development Tools:</a:t>
            </a:r>
          </a:p>
          <a:p>
            <a:pPr marL="457200"/>
            <a:r>
              <a:rPr lang="en-US" sz="1800"/>
              <a:t>GitHub (Version Control)</a:t>
            </a:r>
          </a:p>
          <a:p>
            <a:pPr marL="457200"/>
            <a:r>
              <a:rPr lang="en-US" sz="1800"/>
              <a:t>Maven (Dependency Management)</a:t>
            </a:r>
          </a:p>
          <a:p>
            <a:pPr marL="457200"/>
            <a:r>
              <a:rPr lang="en-US" sz="1800"/>
              <a:t>draw.io (ER diagram)</a:t>
            </a:r>
          </a:p>
        </p:txBody>
      </p:sp>
    </p:spTree>
    <p:extLst>
      <p:ext uri="{BB962C8B-B14F-4D97-AF65-F5344CB8AC3E}">
        <p14:creationId xmlns:p14="http://schemas.microsoft.com/office/powerpoint/2010/main" val="105490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AF078-F306-46D2-BD7D-A53A0B98D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3" name="Content Placeholder 2" descr="A diagram of a student&#10;&#10;AI-generated content may be incorrect.">
            <a:extLst>
              <a:ext uri="{FF2B5EF4-FFF2-40B4-BE49-F238E27FC236}">
                <a16:creationId xmlns:a16="http://schemas.microsoft.com/office/drawing/2014/main" id="{B1E8A082-4099-C8A1-FC23-B3EB1A8EF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95259"/>
            <a:ext cx="6780700" cy="486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7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9" name="Rectangle 27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71FB9-2983-792A-FD22-ABAC54BF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DDL Statements: Entity Tables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C017CAA-4CDF-EB0D-28A9-8941905EFAD5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000" b="1"/>
              <a:t>Main Entity Objects</a:t>
            </a:r>
            <a:endParaRPr lang="en-US" b="1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000"/>
              <a:t>department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000"/>
              <a:t>student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000"/>
              <a:t>instructor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000"/>
              <a:t>course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000"/>
              <a:t>classroom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000"/>
              <a:t>section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r>
              <a:rPr lang="en-US" sz="2000" err="1"/>
              <a:t>time_slot</a:t>
            </a:r>
            <a:endParaRPr lang="en-US" sz="2000"/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Wingdings"/>
              <a:buChar char="Ø"/>
            </a:pPr>
            <a:endParaRPr lang="en-US" sz="2000"/>
          </a:p>
        </p:txBody>
      </p:sp>
      <p:pic>
        <p:nvPicPr>
          <p:cNvPr id="258" name="Picture 257" descr="A computer code on a black background&#10;&#10;AI-generated content may be incorrect.">
            <a:extLst>
              <a:ext uri="{FF2B5EF4-FFF2-40B4-BE49-F238E27FC236}">
                <a16:creationId xmlns:a16="http://schemas.microsoft.com/office/drawing/2014/main" id="{D0D9C6CD-7DDF-D335-9ED7-17E3BAB28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865" y="2301196"/>
            <a:ext cx="5150277" cy="1857862"/>
          </a:xfrm>
          <a:prstGeom prst="rect">
            <a:avLst/>
          </a:prstGeom>
        </p:spPr>
      </p:pic>
      <p:sp>
        <p:nvSpPr>
          <p:cNvPr id="285" name="Rectangle 28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0080A17E-2FAD-AF55-508E-4A52D76D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051" y="4157707"/>
            <a:ext cx="5147505" cy="193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1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4000D-4C64-2949-D651-0DEF93EC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6" y="111139"/>
            <a:ext cx="4977976" cy="1455996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DDL Statements: Relationship Tables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DD2E26C-476B-8DD2-E344-128BD4269363}"/>
              </a:ext>
            </a:extLst>
          </p:cNvPr>
          <p:cNvSpPr txBox="1"/>
          <p:nvPr/>
        </p:nvSpPr>
        <p:spPr>
          <a:xfrm>
            <a:off x="3047999" y="1534026"/>
            <a:ext cx="572502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Relationship tables connect our entities and store interaction data: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1B1B6-CFB0-89AF-C952-58E80C88AEF5}"/>
              </a:ext>
            </a:extLst>
          </p:cNvPr>
          <p:cNvSpPr txBox="1"/>
          <p:nvPr/>
        </p:nvSpPr>
        <p:spPr>
          <a:xfrm>
            <a:off x="1503947" y="4822658"/>
            <a:ext cx="739942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advisor – links student to their instructor advisor (one-to-one)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teaches – which links instructor to section (many-to-many)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takes – links student to section (many-to-many)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sec_time_slot</a:t>
            </a:r>
            <a:r>
              <a:rPr lang="en-US"/>
              <a:t> – links section to </a:t>
            </a:r>
            <a:r>
              <a:rPr lang="en-US" err="1"/>
              <a:t>time_slot</a:t>
            </a:r>
            <a:r>
              <a:rPr lang="en-US"/>
              <a:t> (when the class happens)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sec_class</a:t>
            </a:r>
            <a:r>
              <a:rPr lang="en-US"/>
              <a:t> – links sections to classroom (where the class happens)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prereq</a:t>
            </a:r>
            <a:r>
              <a:rPr lang="en-US"/>
              <a:t> – links course to its prerequisite course (one-to-many)</a:t>
            </a:r>
          </a:p>
        </p:txBody>
      </p:sp>
      <p:pic>
        <p:nvPicPr>
          <p:cNvPr id="3" name="Picture 2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81D04A99-677D-3D6F-6D12-C9D3762B8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016" y="2421308"/>
            <a:ext cx="72199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78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00853E-EA99-9E4C-717B-08D12A21B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815" y="2214623"/>
            <a:ext cx="3143250" cy="2601119"/>
          </a:xfrm>
        </p:spPr>
        <p:txBody>
          <a:bodyPr anchor="t">
            <a:normAutofit/>
          </a:bodyPr>
          <a:lstStyle/>
          <a:p>
            <a:pPr algn="ctr"/>
            <a:r>
              <a:rPr lang="en-US" sz="4000" b="1"/>
              <a:t>DDL Statements in relation to ER Diagram</a:t>
            </a:r>
          </a:p>
        </p:txBody>
      </p:sp>
      <p:pic>
        <p:nvPicPr>
          <p:cNvPr id="19" name="Graphic 18" descr="Link">
            <a:extLst>
              <a:ext uri="{FF2B5EF4-FFF2-40B4-BE49-F238E27FC236}">
                <a16:creationId xmlns:a16="http://schemas.microsoft.com/office/drawing/2014/main" id="{5B07F9B6-B773-D674-4C84-A61355257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3508" y="1306208"/>
            <a:ext cx="914400" cy="91440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0AF22E7-7C91-27ED-B913-494EBA2EA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652" y="730249"/>
            <a:ext cx="7153147" cy="53848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/>
              <a:t>Department</a:t>
            </a:r>
            <a:r>
              <a:rPr lang="en-US" sz="1800"/>
              <a:t>: Stores departments with name, building, and budget.</a:t>
            </a:r>
          </a:p>
          <a:p>
            <a:r>
              <a:rPr lang="en-US" sz="1800" b="1">
                <a:ea typeface="+mn-lt"/>
                <a:cs typeface="+mn-lt"/>
              </a:rPr>
              <a:t>Student</a:t>
            </a:r>
            <a:r>
              <a:rPr lang="en-US" sz="1800">
                <a:ea typeface="+mn-lt"/>
                <a:cs typeface="+mn-lt"/>
              </a:rPr>
              <a:t>: Links each student to a department (belongs_to).</a:t>
            </a:r>
          </a:p>
          <a:p>
            <a:r>
              <a:rPr lang="en-US" sz="1800" b="1">
                <a:ea typeface="+mn-lt"/>
                <a:cs typeface="+mn-lt"/>
              </a:rPr>
              <a:t>Instructor</a:t>
            </a:r>
            <a:r>
              <a:rPr lang="en-US" sz="1800">
                <a:ea typeface="+mn-lt"/>
                <a:cs typeface="+mn-lt"/>
              </a:rPr>
              <a:t>: Each instructor is tied to a department (works_in).</a:t>
            </a:r>
          </a:p>
          <a:p>
            <a:r>
              <a:rPr lang="en-US" sz="1800" b="1">
                <a:ea typeface="+mn-lt"/>
                <a:cs typeface="+mn-lt"/>
              </a:rPr>
              <a:t>Course</a:t>
            </a:r>
            <a:r>
              <a:rPr lang="en-US" sz="1800">
                <a:ea typeface="+mn-lt"/>
                <a:cs typeface="+mn-lt"/>
              </a:rPr>
              <a:t>: Courses are connected to departments (offered_by).</a:t>
            </a:r>
          </a:p>
          <a:p>
            <a:r>
              <a:rPr lang="en-US" sz="1800" b="1">
                <a:ea typeface="+mn-lt"/>
                <a:cs typeface="+mn-lt"/>
              </a:rPr>
              <a:t>Section</a:t>
            </a:r>
            <a:r>
              <a:rPr lang="en-US" sz="1800">
                <a:ea typeface="+mn-lt"/>
                <a:cs typeface="+mn-lt"/>
              </a:rPr>
              <a:t>: Represents a specific course offering in a semester/year (is_for).</a:t>
            </a:r>
          </a:p>
          <a:p>
            <a:r>
              <a:rPr lang="en-US" sz="1800" b="1">
                <a:ea typeface="+mn-lt"/>
                <a:cs typeface="+mn-lt"/>
              </a:rPr>
              <a:t>Classroom</a:t>
            </a:r>
            <a:r>
              <a:rPr lang="en-US" sz="1800">
                <a:ea typeface="+mn-lt"/>
                <a:cs typeface="+mn-lt"/>
              </a:rPr>
              <a:t>: Represents room locations with capacity using a composite key.</a:t>
            </a:r>
          </a:p>
          <a:p>
            <a:r>
              <a:rPr lang="en-US" sz="1800" b="1">
                <a:ea typeface="+mn-lt"/>
                <a:cs typeface="+mn-lt"/>
              </a:rPr>
              <a:t>Time_Slot</a:t>
            </a:r>
            <a:r>
              <a:rPr lang="en-US" sz="1800">
                <a:ea typeface="+mn-lt"/>
                <a:cs typeface="+mn-lt"/>
              </a:rPr>
              <a:t>: Stores when classes can be scheduled (day, time).</a:t>
            </a:r>
          </a:p>
          <a:p>
            <a:r>
              <a:rPr lang="en-US" sz="1800" b="1">
                <a:ea typeface="+mn-lt"/>
                <a:cs typeface="+mn-lt"/>
              </a:rPr>
              <a:t>Advisor</a:t>
            </a:r>
            <a:r>
              <a:rPr lang="en-US" sz="1800">
                <a:ea typeface="+mn-lt"/>
                <a:cs typeface="+mn-lt"/>
              </a:rPr>
              <a:t>: Links a student to their instructor advisor (one-to-one).</a:t>
            </a:r>
          </a:p>
          <a:p>
            <a:r>
              <a:rPr lang="en-US" sz="1800" b="1">
                <a:ea typeface="+mn-lt"/>
                <a:cs typeface="+mn-lt"/>
              </a:rPr>
              <a:t>Teaches</a:t>
            </a:r>
            <a:r>
              <a:rPr lang="en-US" sz="1800">
                <a:ea typeface="+mn-lt"/>
                <a:cs typeface="+mn-lt"/>
              </a:rPr>
              <a:t>: Maps instructors to course sections (many-to-many).</a:t>
            </a:r>
          </a:p>
          <a:p>
            <a:r>
              <a:rPr lang="en-US" sz="1800" b="1">
                <a:ea typeface="+mn-lt"/>
                <a:cs typeface="+mn-lt"/>
              </a:rPr>
              <a:t>Takes</a:t>
            </a:r>
            <a:r>
              <a:rPr lang="en-US" sz="1800">
                <a:ea typeface="+mn-lt"/>
                <a:cs typeface="+mn-lt"/>
              </a:rPr>
              <a:t>: Tracks which students take which sections (with grade).</a:t>
            </a:r>
          </a:p>
          <a:p>
            <a:r>
              <a:rPr lang="en-US" sz="1800" b="1">
                <a:ea typeface="+mn-lt"/>
                <a:cs typeface="+mn-lt"/>
              </a:rPr>
              <a:t>Held_In</a:t>
            </a:r>
            <a:r>
              <a:rPr lang="en-US" sz="1800">
                <a:ea typeface="+mn-lt"/>
                <a:cs typeface="+mn-lt"/>
              </a:rPr>
              <a:t>: Connects sections to classrooms.</a:t>
            </a:r>
          </a:p>
          <a:p>
            <a:r>
              <a:rPr lang="en-US" sz="1800" b="1">
                <a:ea typeface="+mn-lt"/>
                <a:cs typeface="+mn-lt"/>
              </a:rPr>
              <a:t>Scheduled_At</a:t>
            </a:r>
            <a:r>
              <a:rPr lang="en-US" sz="1800">
                <a:ea typeface="+mn-lt"/>
                <a:cs typeface="+mn-lt"/>
              </a:rPr>
              <a:t>: Links each section to a specific time slot.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502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3626-8573-5C6E-10BF-84099BF3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7247F-2BE4-9D44-382B-14CF9DD97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542"/>
            <a:ext cx="10515600" cy="11931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/>
              <a:t>Our sample data is designed to populate the database with realistic entries, facilitating thorough testing and demonstration of the application's capabilities.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B5F9A-8D16-98A5-965D-9EE8F1F00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43" y="4374443"/>
            <a:ext cx="7957608" cy="612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3D7244-50AE-94E0-581C-E8AC0AE61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32" y="2933076"/>
            <a:ext cx="7968191" cy="6688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68E501-589A-22A4-C070-954DF5672DA5}"/>
              </a:ext>
            </a:extLst>
          </p:cNvPr>
          <p:cNvSpPr txBox="1"/>
          <p:nvPr/>
        </p:nvSpPr>
        <p:spPr>
          <a:xfrm>
            <a:off x="902368" y="2476500"/>
            <a:ext cx="47023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Example Entity Insert: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B021C-DFAB-6C95-3865-47E6DAACCCC0}"/>
              </a:ext>
            </a:extLst>
          </p:cNvPr>
          <p:cNvSpPr txBox="1"/>
          <p:nvPr/>
        </p:nvSpPr>
        <p:spPr>
          <a:xfrm>
            <a:off x="841486" y="3810845"/>
            <a:ext cx="58757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Example Relationship Insert: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9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0541-599C-6F35-7989-4775E420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JDBC and Java Code Rundown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CC244F-4573-9B2B-DAA8-464D4E3B6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300" y="1531329"/>
            <a:ext cx="4343400" cy="314216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362D63-CF6C-3ECB-9773-B49F58931A6A}"/>
              </a:ext>
            </a:extLst>
          </p:cNvPr>
          <p:cNvSpPr txBox="1"/>
          <p:nvPr/>
        </p:nvSpPr>
        <p:spPr>
          <a:xfrm>
            <a:off x="5291666" y="3915833"/>
            <a:ext cx="65193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A99BA8-EA45-1F93-5C93-26E27EEB6670}"/>
              </a:ext>
            </a:extLst>
          </p:cNvPr>
          <p:cNvSpPr txBox="1"/>
          <p:nvPr/>
        </p:nvSpPr>
        <p:spPr>
          <a:xfrm>
            <a:off x="5259916" y="1534583"/>
            <a:ext cx="65510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Main Entry Point</a:t>
            </a:r>
            <a:r>
              <a:rPr lang="en-US"/>
              <a:t>: </a:t>
            </a:r>
            <a:r>
              <a:rPr lang="en-US" err="1"/>
              <a:t>UniversityDatabaseApp</a:t>
            </a:r>
            <a:r>
              <a:rPr lang="en-US"/>
              <a:t>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41AC4-DA95-4419-1048-EA23F2550187}"/>
              </a:ext>
            </a:extLst>
          </p:cNvPr>
          <p:cNvSpPr txBox="1"/>
          <p:nvPr/>
        </p:nvSpPr>
        <p:spPr>
          <a:xfrm>
            <a:off x="5394157" y="2035342"/>
            <a:ext cx="52638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Application Features</a:t>
            </a:r>
            <a:r>
              <a:rPr lang="en-US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Object-oriented design with manager classes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DatabseConnection</a:t>
            </a:r>
            <a:r>
              <a:rPr lang="en-US"/>
              <a:t> class handles connection library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E6AFF5-AF13-B933-EA57-2AC6E85F49B0}"/>
              </a:ext>
            </a:extLst>
          </p:cNvPr>
          <p:cNvSpPr txBox="1"/>
          <p:nvPr/>
        </p:nvSpPr>
        <p:spPr>
          <a:xfrm>
            <a:off x="5398613" y="3275819"/>
            <a:ext cx="458202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JDBC Implementation</a:t>
            </a:r>
            <a:r>
              <a:rPr lang="en-US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Connects to MySQL using </a:t>
            </a:r>
            <a:r>
              <a:rPr lang="en-US" err="1">
                <a:ea typeface="+mn-lt"/>
                <a:cs typeface="+mn-lt"/>
              </a:rPr>
              <a:t>DatabaseConnection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Loads database schema from the MySQL JDBC driver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Loads sample data from our sample data SQL file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Reads results using </a:t>
            </a:r>
            <a:r>
              <a:rPr lang="en-US" err="1">
                <a:ea typeface="+mn-lt"/>
                <a:cs typeface="+mn-lt"/>
              </a:rPr>
              <a:t>ResultSet</a:t>
            </a:r>
            <a:r>
              <a:rPr lang="en-US">
                <a:ea typeface="+mn-lt"/>
                <a:cs typeface="+mn-lt"/>
              </a:rPr>
              <a:t> and displays the output in the terminal</a:t>
            </a:r>
          </a:p>
        </p:txBody>
      </p:sp>
    </p:spTree>
    <p:extLst>
      <p:ext uri="{BB962C8B-B14F-4D97-AF65-F5344CB8AC3E}">
        <p14:creationId xmlns:p14="http://schemas.microsoft.com/office/powerpoint/2010/main" val="216331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University Database Management System</vt:lpstr>
      <vt:lpstr>Our Goal and Project Overview</vt:lpstr>
      <vt:lpstr>Technologies Used</vt:lpstr>
      <vt:lpstr>ER Diagram</vt:lpstr>
      <vt:lpstr>DDL Statements: Entity Tables</vt:lpstr>
      <vt:lpstr>DDL Statements: Relationship Tables</vt:lpstr>
      <vt:lpstr>DDL Statements in relation to ER Diagram</vt:lpstr>
      <vt:lpstr>Sample Data Overview</vt:lpstr>
      <vt:lpstr>JDBC and Java Code Rundown</vt:lpstr>
      <vt:lpstr>Database Command-Line Interface (CLI)</vt:lpstr>
      <vt:lpstr>Application Features: CRUD Operations</vt:lpstr>
      <vt:lpstr>Income Tax Calculation</vt:lpstr>
      <vt:lpstr>Advanced Search Capabilities</vt:lpstr>
      <vt:lpstr>Search Query Example: Students in CS Department</vt:lpstr>
      <vt:lpstr>Challenges Faced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2025-04-09T22:14:56Z</dcterms:created>
  <dcterms:modified xsi:type="dcterms:W3CDTF">2025-04-12T20:38:46Z</dcterms:modified>
</cp:coreProperties>
</file>