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70d2b60001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70d2b60001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70d2b60001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70d2b60001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637383808e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637383808e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63738380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63738380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37383808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37383808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70d2b60001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70d2b60001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70d2b60001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70d2b60001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44f8a9e3c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44f8a9e3c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44f8a9e3c1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44f8a9e3c1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70d2b60001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70d2b60001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0d2b60001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70d2b60001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70d2b60001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70d2b60001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70d2b60001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70d2b60001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70d2b60001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70d2b60001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70d2b60001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70d2b60001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70d2b6000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70d2b6000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70d2b600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70d2b600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refactoring.guru/design-patterns/composite"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refactoring.guru/design-patterns/structural-patter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40925" y="950400"/>
            <a:ext cx="5643300" cy="157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b="1" lang="fa" sz="9600">
                <a:solidFill>
                  <a:srgbClr val="444444"/>
                </a:solidFill>
                <a:highlight>
                  <a:schemeClr val="lt1"/>
                </a:highlight>
                <a:latin typeface="Arial"/>
                <a:ea typeface="Arial"/>
                <a:cs typeface="Arial"/>
                <a:sym typeface="Arial"/>
              </a:rPr>
              <a:t>Design Patterns</a:t>
            </a:r>
            <a:endParaRPr b="1" sz="9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2" title="Untitled-2025-07-07-1621.png"/>
          <p:cNvPicPr preferRelativeResize="0"/>
          <p:nvPr/>
        </p:nvPicPr>
        <p:blipFill>
          <a:blip r:embed="rId3">
            <a:alphaModFix/>
          </a:blip>
          <a:stretch>
            <a:fillRect/>
          </a:stretch>
        </p:blipFill>
        <p:spPr>
          <a:xfrm>
            <a:off x="152400" y="197275"/>
            <a:ext cx="8839204" cy="46656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idx="1" type="body"/>
          </p:nvPr>
        </p:nvSpPr>
        <p:spPr>
          <a:xfrm>
            <a:off x="5464975" y="214400"/>
            <a:ext cx="3444000" cy="1916400"/>
          </a:xfrm>
          <a:prstGeom prst="rect">
            <a:avLst/>
          </a:prstGeom>
        </p:spPr>
        <p:txBody>
          <a:bodyPr anchorCtr="0" anchor="t" bIns="91425" lIns="91425" spcFirstLastPara="1" rIns="91425" wrap="square" tIns="91425">
            <a:normAutofit fontScale="92500" lnSpcReduction="20000"/>
          </a:bodyPr>
          <a:lstStyle/>
          <a:p>
            <a:pPr indent="0" lvl="0" marL="0" rtl="1" algn="r">
              <a:spcBef>
                <a:spcPts val="0"/>
              </a:spcBef>
              <a:spcAft>
                <a:spcPts val="1200"/>
              </a:spcAft>
              <a:buNone/>
            </a:pPr>
            <a:r>
              <a:rPr lang="fa" sz="2400"/>
              <a:t>استفاده از الگوی Composite تنها زمانی منطقی است که مدل اصلی برنامه‌ ی شما قابلیت نمایش به صورت یک ساختار درختی را داشته باشد.</a:t>
            </a:r>
            <a:endParaRPr sz="2400"/>
          </a:p>
        </p:txBody>
      </p:sp>
      <p:pic>
        <p:nvPicPr>
          <p:cNvPr id="192" name="Google Shape;192;p23" title="composite.png"/>
          <p:cNvPicPr preferRelativeResize="0"/>
          <p:nvPr/>
        </p:nvPicPr>
        <p:blipFill>
          <a:blip r:embed="rId3">
            <a:alphaModFix/>
          </a:blip>
          <a:stretch>
            <a:fillRect/>
          </a:stretch>
        </p:blipFill>
        <p:spPr>
          <a:xfrm>
            <a:off x="0" y="328950"/>
            <a:ext cx="7703325" cy="4814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idx="1" type="body"/>
          </p:nvPr>
        </p:nvSpPr>
        <p:spPr>
          <a:xfrm>
            <a:off x="1297500" y="358025"/>
            <a:ext cx="7038900" cy="43674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1" algn="r">
              <a:spcBef>
                <a:spcPts val="0"/>
              </a:spcBef>
              <a:spcAft>
                <a:spcPts val="0"/>
              </a:spcAft>
              <a:buNone/>
            </a:pPr>
            <a:r>
              <a:rPr lang="fa" sz="2200"/>
              <a:t>الگوی Composite به شما اجازه می‌دهد اشیاء را به صورت درختی سازماندهی کنید  </a:t>
            </a:r>
            <a:endParaRPr sz="2200"/>
          </a:p>
          <a:p>
            <a:pPr indent="0" lvl="0" marL="0" rtl="1" algn="r">
              <a:spcBef>
                <a:spcPts val="1200"/>
              </a:spcBef>
              <a:spcAft>
                <a:spcPts val="0"/>
              </a:spcAft>
              <a:buNone/>
            </a:pPr>
            <a:r>
              <a:rPr lang="fa" sz="2200"/>
              <a:t>Component : یک کلاس یا اینترفیس انتزاعی که عملیات مشترک بین اشیای Leaf و Composite را تعریف می‌ کند شامل عملیات هایی که همهٔ عناصر باید داشته باشند</a:t>
            </a:r>
            <a:endParaRPr sz="2200"/>
          </a:p>
          <a:p>
            <a:pPr indent="0" lvl="0" marL="0" rtl="1" algn="r">
              <a:spcBef>
                <a:spcPts val="1200"/>
              </a:spcBef>
              <a:spcAft>
                <a:spcPts val="0"/>
              </a:spcAft>
              <a:buNone/>
            </a:pPr>
            <a:r>
              <a:rPr lang="fa" sz="2200"/>
              <a:t>Leaf : اشیاء انتهایی که دیگر زیرمجموعه ندارند وظیفهٔ اصلی Leaf انجام عملیات نهایی است</a:t>
            </a:r>
            <a:endParaRPr sz="2200"/>
          </a:p>
          <a:p>
            <a:pPr indent="0" lvl="0" marL="0" rtl="1" algn="r">
              <a:spcBef>
                <a:spcPts val="1200"/>
              </a:spcBef>
              <a:spcAft>
                <a:spcPts val="0"/>
              </a:spcAft>
              <a:buNone/>
            </a:pPr>
            <a:r>
              <a:rPr lang="fa" sz="2200"/>
              <a:t>Composite : اشیائی که می‌توانند شامل چند Component یا چندین </a:t>
            </a:r>
            <a:r>
              <a:rPr lang="fa" sz="2200"/>
              <a:t>Leaf باشند مدیریت فرزندان را انجام می‌دهد</a:t>
            </a:r>
            <a:endParaRPr sz="2200"/>
          </a:p>
          <a:p>
            <a:pPr indent="0" lvl="0" marL="0" rtl="1" algn="r">
              <a:spcBef>
                <a:spcPts val="1200"/>
              </a:spcBef>
              <a:spcAft>
                <a:spcPts val="0"/>
              </a:spcAft>
              <a:buNone/>
            </a:pPr>
            <a:r>
              <a:t/>
            </a:r>
            <a:endParaRPr sz="2200"/>
          </a:p>
          <a:p>
            <a:pPr indent="0" lvl="0" marL="0" rtl="1" algn="r">
              <a:spcBef>
                <a:spcPts val="1200"/>
              </a:spcBef>
              <a:spcAft>
                <a:spcPts val="120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fa" sz="3600">
                <a:solidFill>
                  <a:srgbClr val="444444"/>
                </a:solidFill>
                <a:highlight>
                  <a:srgbClr val="FFFFFF"/>
                </a:highlight>
                <a:latin typeface="Arial"/>
                <a:ea typeface="Arial"/>
                <a:cs typeface="Arial"/>
                <a:sym typeface="Arial"/>
              </a:rPr>
              <a:t>Relations with Other </a:t>
            </a:r>
            <a:r>
              <a:rPr b="1" lang="fa" sz="3600">
                <a:solidFill>
                  <a:srgbClr val="444444"/>
                </a:solidFill>
                <a:highlight>
                  <a:srgbClr val="FFFFFF"/>
                </a:highlight>
                <a:latin typeface="Arial"/>
                <a:ea typeface="Arial"/>
                <a:cs typeface="Arial"/>
                <a:sym typeface="Arial"/>
              </a:rPr>
              <a:t>Principle </a:t>
            </a:r>
            <a:endParaRPr b="1" sz="3600">
              <a:solidFill>
                <a:srgbClr val="444444"/>
              </a:solidFill>
              <a:highlight>
                <a:srgbClr val="FFFFFF"/>
              </a:highlight>
              <a:latin typeface="Arial"/>
              <a:ea typeface="Arial"/>
              <a:cs typeface="Arial"/>
              <a:sym typeface="Arial"/>
            </a:endParaRPr>
          </a:p>
        </p:txBody>
      </p:sp>
      <p:sp>
        <p:nvSpPr>
          <p:cNvPr id="203" name="Google Shape;20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fa"/>
              <a:t>ترکیب Composite با Single Responsibility Principle :</a:t>
            </a:r>
            <a:endParaRPr/>
          </a:p>
          <a:p>
            <a:pPr indent="0" lvl="0" marL="0" rtl="1" algn="r">
              <a:spcBef>
                <a:spcPts val="1200"/>
              </a:spcBef>
              <a:spcAft>
                <a:spcPts val="0"/>
              </a:spcAft>
              <a:buNone/>
            </a:pPr>
            <a:r>
              <a:rPr b="1" lang="fa" sz="1100">
                <a:latin typeface="Arial"/>
                <a:ea typeface="Arial"/>
                <a:cs typeface="Arial"/>
                <a:sym typeface="Arial"/>
              </a:rPr>
              <a:t>Component</a:t>
            </a:r>
            <a:r>
              <a:rPr lang="fa" sz="1100">
                <a:latin typeface="Arial"/>
                <a:ea typeface="Arial"/>
                <a:cs typeface="Arial"/>
                <a:sym typeface="Arial"/>
              </a:rPr>
              <a:t> فقط وظیفه دارد یک قرارداد مشترک برای Leaf و Composite فراهم کند</a:t>
            </a:r>
            <a:endParaRPr sz="1100">
              <a:latin typeface="Arial"/>
              <a:ea typeface="Arial"/>
              <a:cs typeface="Arial"/>
              <a:sym typeface="Arial"/>
            </a:endParaRPr>
          </a:p>
          <a:p>
            <a:pPr indent="0" lvl="0" marL="0" rtl="1" algn="r">
              <a:spcBef>
                <a:spcPts val="1200"/>
              </a:spcBef>
              <a:spcAft>
                <a:spcPts val="0"/>
              </a:spcAft>
              <a:buNone/>
            </a:pPr>
            <a:r>
              <a:rPr b="1" lang="fa" sz="1100">
                <a:latin typeface="Arial"/>
                <a:ea typeface="Arial"/>
                <a:cs typeface="Arial"/>
                <a:sym typeface="Arial"/>
              </a:rPr>
              <a:t>Leaf</a:t>
            </a:r>
            <a:r>
              <a:rPr lang="fa" sz="1100">
                <a:latin typeface="Arial"/>
                <a:ea typeface="Arial"/>
                <a:cs typeface="Arial"/>
                <a:sym typeface="Arial"/>
              </a:rPr>
              <a:t> فقط وظیفه دارد منطق مخصوص خودش (Operation واقعی‌ اش) را پیاده‌سازی کند</a:t>
            </a:r>
            <a:endParaRPr sz="1100">
              <a:latin typeface="Arial"/>
              <a:ea typeface="Arial"/>
              <a:cs typeface="Arial"/>
              <a:sym typeface="Arial"/>
            </a:endParaRPr>
          </a:p>
          <a:p>
            <a:pPr indent="0" lvl="0" marL="0" rtl="1" algn="r">
              <a:spcBef>
                <a:spcPts val="1200"/>
              </a:spcBef>
              <a:spcAft>
                <a:spcPts val="0"/>
              </a:spcAft>
              <a:buNone/>
            </a:pPr>
            <a:r>
              <a:rPr b="1" lang="fa" sz="1100">
                <a:latin typeface="Arial"/>
                <a:ea typeface="Arial"/>
                <a:cs typeface="Arial"/>
                <a:sym typeface="Arial"/>
              </a:rPr>
              <a:t>Composite</a:t>
            </a:r>
            <a:r>
              <a:rPr lang="fa" sz="1100">
                <a:latin typeface="Arial"/>
                <a:ea typeface="Arial"/>
                <a:cs typeface="Arial"/>
                <a:sym typeface="Arial"/>
              </a:rPr>
              <a:t> فقط مسئول مدیریت فرزندان و فراخوانی عملیات آن‌ها است </a:t>
            </a:r>
            <a:endParaRPr sz="1100">
              <a:latin typeface="Arial"/>
              <a:ea typeface="Arial"/>
              <a:cs typeface="Arial"/>
              <a:sym typeface="Arial"/>
            </a:endParaRPr>
          </a:p>
          <a:p>
            <a:pPr indent="0" lvl="0" marL="0" rtl="1" algn="r">
              <a:spcBef>
                <a:spcPts val="1200"/>
              </a:spcBef>
              <a:spcAft>
                <a:spcPts val="0"/>
              </a:spcAft>
              <a:buNone/>
            </a:pPr>
            <a:r>
              <a:t/>
            </a:r>
            <a:endParaRPr sz="1100">
              <a:latin typeface="Arial"/>
              <a:ea typeface="Arial"/>
              <a:cs typeface="Arial"/>
              <a:sym typeface="Arial"/>
            </a:endParaRPr>
          </a:p>
          <a:p>
            <a:pPr indent="0" lvl="0" marL="0" rtl="1" algn="r">
              <a:spcBef>
                <a:spcPts val="1200"/>
              </a:spcBef>
              <a:spcAft>
                <a:spcPts val="0"/>
              </a:spcAft>
              <a:buNone/>
            </a:pPr>
            <a:r>
              <a:rPr lang="fa"/>
              <a:t>ترکیب Composite با Open/Closed Principle :</a:t>
            </a:r>
            <a:endParaRPr/>
          </a:p>
          <a:p>
            <a:pPr indent="0" lvl="0" marL="0" rtl="1" algn="r">
              <a:spcBef>
                <a:spcPts val="1200"/>
              </a:spcBef>
              <a:spcAft>
                <a:spcPts val="0"/>
              </a:spcAft>
              <a:buNone/>
            </a:pPr>
            <a:r>
              <a:rPr lang="fa">
                <a:latin typeface="Arial"/>
                <a:ea typeface="Arial"/>
                <a:cs typeface="Arial"/>
                <a:sym typeface="Arial"/>
              </a:rPr>
              <a:t>ما می‌ توانیم بدون تغییر در </a:t>
            </a:r>
            <a:r>
              <a:rPr lang="fa">
                <a:latin typeface="Roboto Mono"/>
                <a:ea typeface="Roboto Mono"/>
                <a:cs typeface="Roboto Mono"/>
                <a:sym typeface="Roboto Mono"/>
              </a:rPr>
              <a:t>Component</a:t>
            </a:r>
            <a:r>
              <a:rPr lang="fa">
                <a:latin typeface="Arial"/>
                <a:ea typeface="Arial"/>
                <a:cs typeface="Arial"/>
                <a:sym typeface="Arial"/>
              </a:rPr>
              <a:t> یا در </a:t>
            </a:r>
            <a:r>
              <a:rPr lang="fa">
                <a:latin typeface="Roboto Mono"/>
                <a:ea typeface="Roboto Mono"/>
                <a:cs typeface="Roboto Mono"/>
                <a:sym typeface="Roboto Mono"/>
              </a:rPr>
              <a:t>Composite </a:t>
            </a:r>
            <a:r>
              <a:rPr lang="fa">
                <a:latin typeface="Arial"/>
                <a:ea typeface="Arial"/>
                <a:cs typeface="Arial"/>
                <a:sym typeface="Arial"/>
              </a:rPr>
              <a:t>، انواع جدیدی از Leaf یا Composite ایجاد کنیم</a:t>
            </a:r>
            <a:endParaRPr sz="1500"/>
          </a:p>
          <a:p>
            <a:pPr indent="0" lvl="0" marL="0" rtl="1" algn="r">
              <a:spcBef>
                <a:spcPts val="1200"/>
              </a:spcBef>
              <a:spcAft>
                <a:spcPts val="1200"/>
              </a:spcAft>
              <a:buNone/>
            </a:pPr>
            <a:r>
              <a:t/>
            </a:r>
            <a:endParaRPr sz="11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idx="1" type="body"/>
          </p:nvPr>
        </p:nvSpPr>
        <p:spPr>
          <a:xfrm>
            <a:off x="1663825" y="388050"/>
            <a:ext cx="7038900" cy="4367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fa"/>
              <a:t>ترکیب Composite با Liskov Substitution Principle :</a:t>
            </a:r>
            <a:endParaRPr/>
          </a:p>
          <a:p>
            <a:pPr indent="0" lvl="0" marL="0" rtl="1" algn="r">
              <a:spcBef>
                <a:spcPts val="1200"/>
              </a:spcBef>
              <a:spcAft>
                <a:spcPts val="0"/>
              </a:spcAft>
              <a:buNone/>
            </a:pPr>
            <a:r>
              <a:rPr lang="fa">
                <a:latin typeface="Roboto Mono"/>
                <a:ea typeface="Roboto Mono"/>
                <a:cs typeface="Roboto Mono"/>
                <a:sym typeface="Roboto Mono"/>
              </a:rPr>
              <a:t>Leaf</a:t>
            </a:r>
            <a:r>
              <a:rPr lang="fa">
                <a:latin typeface="Arial"/>
                <a:ea typeface="Arial"/>
                <a:cs typeface="Arial"/>
                <a:sym typeface="Arial"/>
              </a:rPr>
              <a:t> و </a:t>
            </a:r>
            <a:r>
              <a:rPr lang="fa">
                <a:latin typeface="Roboto Mono"/>
                <a:ea typeface="Roboto Mono"/>
                <a:cs typeface="Roboto Mono"/>
                <a:sym typeface="Roboto Mono"/>
              </a:rPr>
              <a:t>Composite</a:t>
            </a:r>
            <a:r>
              <a:rPr lang="fa">
                <a:latin typeface="Arial"/>
                <a:ea typeface="Arial"/>
                <a:cs typeface="Arial"/>
                <a:sym typeface="Arial"/>
              </a:rPr>
              <a:t> هر دو زیرنوع </a:t>
            </a:r>
            <a:r>
              <a:rPr lang="fa">
                <a:latin typeface="Roboto Mono"/>
                <a:ea typeface="Roboto Mono"/>
                <a:cs typeface="Roboto Mono"/>
                <a:sym typeface="Roboto Mono"/>
              </a:rPr>
              <a:t>Component</a:t>
            </a:r>
            <a:r>
              <a:rPr lang="fa">
                <a:latin typeface="Arial"/>
                <a:ea typeface="Arial"/>
                <a:cs typeface="Arial"/>
                <a:sym typeface="Arial"/>
              </a:rPr>
              <a:t> هستند کلاینت می‌ تواند بدون دانستن اینکه شیء دریافتی Leaf است یا Composite، فقط از طریق متد های </a:t>
            </a:r>
            <a:r>
              <a:rPr lang="fa">
                <a:latin typeface="Roboto Mono"/>
                <a:ea typeface="Roboto Mono"/>
                <a:cs typeface="Roboto Mono"/>
                <a:sym typeface="Roboto Mono"/>
              </a:rPr>
              <a:t>Component</a:t>
            </a:r>
            <a:r>
              <a:rPr lang="fa">
                <a:latin typeface="Arial"/>
                <a:ea typeface="Arial"/>
                <a:cs typeface="Arial"/>
                <a:sym typeface="Arial"/>
              </a:rPr>
              <a:t> با آن کار کند</a:t>
            </a:r>
            <a:endParaRPr>
              <a:latin typeface="Arial"/>
              <a:ea typeface="Arial"/>
              <a:cs typeface="Arial"/>
              <a:sym typeface="Arial"/>
            </a:endParaRPr>
          </a:p>
          <a:p>
            <a:pPr indent="0" lvl="0" marL="0" rtl="1" algn="r">
              <a:spcBef>
                <a:spcPts val="1200"/>
              </a:spcBef>
              <a:spcAft>
                <a:spcPts val="0"/>
              </a:spcAft>
              <a:buNone/>
            </a:pPr>
            <a:r>
              <a:rPr lang="fa"/>
              <a:t>ترکیب Composite با Interface Segregation Principle :</a:t>
            </a:r>
            <a:endParaRPr/>
          </a:p>
          <a:p>
            <a:pPr indent="0" lvl="0" marL="0" rtl="1" algn="r">
              <a:spcBef>
                <a:spcPts val="1200"/>
              </a:spcBef>
              <a:spcAft>
                <a:spcPts val="0"/>
              </a:spcAft>
              <a:buNone/>
            </a:pPr>
            <a:r>
              <a:rPr lang="fa">
                <a:latin typeface="Arial"/>
                <a:ea typeface="Arial"/>
                <a:cs typeface="Arial"/>
                <a:sym typeface="Arial"/>
              </a:rPr>
              <a:t>وقتی </a:t>
            </a:r>
            <a:r>
              <a:rPr lang="fa">
                <a:latin typeface="Roboto Mono"/>
                <a:ea typeface="Roboto Mono"/>
                <a:cs typeface="Roboto Mono"/>
                <a:sym typeface="Roboto Mono"/>
              </a:rPr>
              <a:t>Add</a:t>
            </a:r>
            <a:r>
              <a:rPr lang="fa">
                <a:latin typeface="Arial"/>
                <a:ea typeface="Arial"/>
                <a:cs typeface="Arial"/>
                <a:sym typeface="Arial"/>
              </a:rPr>
              <a:t>, </a:t>
            </a:r>
            <a:r>
              <a:rPr lang="fa">
                <a:latin typeface="Roboto Mono"/>
                <a:ea typeface="Roboto Mono"/>
                <a:cs typeface="Roboto Mono"/>
                <a:sym typeface="Roboto Mono"/>
              </a:rPr>
              <a:t>Remove</a:t>
            </a:r>
            <a:r>
              <a:rPr lang="fa">
                <a:latin typeface="Arial"/>
                <a:ea typeface="Arial"/>
                <a:cs typeface="Arial"/>
                <a:sym typeface="Arial"/>
              </a:rPr>
              <a:t>, </a:t>
            </a:r>
            <a:r>
              <a:rPr lang="fa">
                <a:latin typeface="Roboto Mono"/>
                <a:ea typeface="Roboto Mono"/>
                <a:cs typeface="Roboto Mono"/>
                <a:sym typeface="Roboto Mono"/>
              </a:rPr>
              <a:t>GetChild</a:t>
            </a:r>
            <a:r>
              <a:rPr lang="fa">
                <a:latin typeface="Arial"/>
                <a:ea typeface="Arial"/>
                <a:cs typeface="Arial"/>
                <a:sym typeface="Arial"/>
              </a:rPr>
              <a:t> را در </a:t>
            </a:r>
            <a:r>
              <a:rPr lang="fa">
                <a:latin typeface="Roboto Mono"/>
                <a:ea typeface="Roboto Mono"/>
                <a:cs typeface="Roboto Mono"/>
                <a:sym typeface="Roboto Mono"/>
              </a:rPr>
              <a:t>Component</a:t>
            </a:r>
            <a:r>
              <a:rPr lang="fa">
                <a:latin typeface="Arial"/>
                <a:ea typeface="Arial"/>
                <a:cs typeface="Arial"/>
                <a:sym typeface="Arial"/>
              </a:rPr>
              <a:t> قرار می‌ دهیم، </a:t>
            </a:r>
            <a:r>
              <a:rPr b="1" lang="fa">
                <a:latin typeface="Arial"/>
                <a:ea typeface="Arial"/>
                <a:cs typeface="Arial"/>
                <a:sym typeface="Arial"/>
              </a:rPr>
              <a:t>Leaf</a:t>
            </a:r>
            <a:r>
              <a:rPr lang="fa">
                <a:latin typeface="Arial"/>
                <a:ea typeface="Arial"/>
                <a:cs typeface="Arial"/>
                <a:sym typeface="Arial"/>
              </a:rPr>
              <a:t> آن‌ ها را به ارث می‌ برد در حالی که Leaf از این متدها استفاده‌ ای ندارد این کمی نقض ISP است، چون Leaf مجبور است متد هایی داشته باشد که منطقش تهی است یا استثنا می‌ دهد برای رعایت بهتر ISP می‌ توانیم اینترفیس‌ های جداگانه تعریف کنیم، مثلاً </a:t>
            </a:r>
            <a:r>
              <a:rPr lang="fa">
                <a:latin typeface="Roboto Mono"/>
                <a:ea typeface="Roboto Mono"/>
                <a:cs typeface="Roboto Mono"/>
                <a:sym typeface="Roboto Mono"/>
              </a:rPr>
              <a:t>IComponent</a:t>
            </a:r>
            <a:r>
              <a:rPr lang="fa">
                <a:latin typeface="Arial"/>
                <a:ea typeface="Arial"/>
                <a:cs typeface="Arial"/>
                <a:sym typeface="Arial"/>
              </a:rPr>
              <a:t> برای عملیات اصلی و یک </a:t>
            </a:r>
            <a:r>
              <a:rPr lang="fa">
                <a:latin typeface="Roboto Mono"/>
                <a:ea typeface="Roboto Mono"/>
                <a:cs typeface="Roboto Mono"/>
                <a:sym typeface="Roboto Mono"/>
              </a:rPr>
              <a:t>IComposite</a:t>
            </a:r>
            <a:r>
              <a:rPr lang="fa">
                <a:latin typeface="Arial"/>
                <a:ea typeface="Arial"/>
                <a:cs typeface="Arial"/>
                <a:sym typeface="Arial"/>
              </a:rPr>
              <a:t> برای عملیات مدیریت فرزندان Leaf فقط </a:t>
            </a:r>
            <a:r>
              <a:rPr lang="fa">
                <a:latin typeface="Roboto Mono"/>
                <a:ea typeface="Roboto Mono"/>
                <a:cs typeface="Roboto Mono"/>
                <a:sym typeface="Roboto Mono"/>
              </a:rPr>
              <a:t>IComponent</a:t>
            </a:r>
            <a:r>
              <a:rPr lang="fa">
                <a:latin typeface="Arial"/>
                <a:ea typeface="Arial"/>
                <a:cs typeface="Arial"/>
                <a:sym typeface="Arial"/>
              </a:rPr>
              <a:t> را پیاده کند و Composite هر دو را پیاده سازی کند</a:t>
            </a:r>
            <a:endParaRPr>
              <a:latin typeface="Arial"/>
              <a:ea typeface="Arial"/>
              <a:cs typeface="Arial"/>
              <a:sym typeface="Arial"/>
            </a:endParaRPr>
          </a:p>
          <a:p>
            <a:pPr indent="0" lvl="0" marL="0" rtl="1" algn="r">
              <a:spcBef>
                <a:spcPts val="1200"/>
              </a:spcBef>
              <a:spcAft>
                <a:spcPts val="0"/>
              </a:spcAft>
              <a:buNone/>
            </a:pPr>
            <a:r>
              <a:rPr lang="fa"/>
              <a:t>ترکیب Composite با Dependency Inversion Principle :</a:t>
            </a:r>
            <a:endParaRPr/>
          </a:p>
          <a:p>
            <a:pPr indent="0" lvl="0" marL="0" rtl="1" algn="r">
              <a:spcBef>
                <a:spcPts val="1200"/>
              </a:spcBef>
              <a:spcAft>
                <a:spcPts val="1200"/>
              </a:spcAft>
              <a:buNone/>
            </a:pPr>
            <a:r>
              <a:rPr lang="fa">
                <a:latin typeface="Arial"/>
                <a:ea typeface="Arial"/>
                <a:cs typeface="Arial"/>
                <a:sym typeface="Arial"/>
              </a:rPr>
              <a:t>کلاینت و حتی کلاس Composite نباید به نوع‌ های Concrete وابسته باشند، بلکه باید با </a:t>
            </a:r>
            <a:r>
              <a:rPr lang="fa">
                <a:latin typeface="Roboto Mono"/>
                <a:ea typeface="Roboto Mono"/>
                <a:cs typeface="Roboto Mono"/>
                <a:sym typeface="Roboto Mono"/>
              </a:rPr>
              <a:t>Component</a:t>
            </a:r>
            <a:r>
              <a:rPr lang="fa">
                <a:latin typeface="Arial"/>
                <a:ea typeface="Arial"/>
                <a:cs typeface="Arial"/>
                <a:sym typeface="Arial"/>
              </a:rPr>
              <a:t> (اینترفیس/کلاس انتزاعی) کار کنند وقتی Composite لیست فرزندان را نگه می‌ دارد، آن را به صورت &lt;</a:t>
            </a:r>
            <a:r>
              <a:rPr lang="fa">
                <a:latin typeface="Roboto Mono"/>
                <a:ea typeface="Roboto Mono"/>
                <a:cs typeface="Roboto Mono"/>
                <a:sym typeface="Roboto Mono"/>
              </a:rPr>
              <a:t>List&lt;Component</a:t>
            </a:r>
            <a:r>
              <a:rPr lang="fa">
                <a:latin typeface="Arial"/>
                <a:ea typeface="Arial"/>
                <a:cs typeface="Arial"/>
                <a:sym typeface="Arial"/>
              </a:rPr>
              <a:t> نگه می‌دارد نه &lt;</a:t>
            </a:r>
            <a:r>
              <a:rPr lang="fa">
                <a:latin typeface="Roboto Mono"/>
                <a:ea typeface="Roboto Mono"/>
                <a:cs typeface="Roboto Mono"/>
                <a:sym typeface="Roboto Mono"/>
              </a:rPr>
              <a:t>List&lt;Leaf</a:t>
            </a:r>
            <a:r>
              <a:rPr lang="fa">
                <a:latin typeface="Arial"/>
                <a:ea typeface="Arial"/>
                <a:cs typeface="Arial"/>
                <a:sym typeface="Arial"/>
              </a:rPr>
              <a:t> یا &lt;</a:t>
            </a:r>
            <a:r>
              <a:rPr lang="fa">
                <a:latin typeface="Roboto Mono"/>
                <a:ea typeface="Roboto Mono"/>
                <a:cs typeface="Roboto Mono"/>
                <a:sym typeface="Roboto Mono"/>
              </a:rPr>
              <a:t>List&lt;Composite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183600" y="1024200"/>
            <a:ext cx="1902300" cy="23025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400"/>
              </a:spcAft>
              <a:buNone/>
            </a:pPr>
            <a:r>
              <a:rPr b="1" lang="fa" sz="3000" u="sng">
                <a:solidFill>
                  <a:schemeClr val="hlink"/>
                </a:solidFill>
                <a:highlight>
                  <a:srgbClr val="FFFFFF"/>
                </a:highlight>
                <a:latin typeface="Arial"/>
                <a:ea typeface="Arial"/>
                <a:cs typeface="Arial"/>
                <a:sym typeface="Arial"/>
                <a:hlinkClick r:id="rId3"/>
              </a:rPr>
              <a:t>Relations with Other Patterns</a:t>
            </a:r>
            <a:endParaRPr b="1" sz="3000">
              <a:solidFill>
                <a:srgbClr val="444444"/>
              </a:solidFill>
              <a:highlight>
                <a:schemeClr val="lt1"/>
              </a:highlight>
              <a:latin typeface="Arial"/>
              <a:ea typeface="Arial"/>
              <a:cs typeface="Arial"/>
              <a:sym typeface="Arial"/>
            </a:endParaRPr>
          </a:p>
        </p:txBody>
      </p:sp>
      <p:pic>
        <p:nvPicPr>
          <p:cNvPr id="214" name="Google Shape;214;p27"/>
          <p:cNvPicPr preferRelativeResize="0"/>
          <p:nvPr/>
        </p:nvPicPr>
        <p:blipFill>
          <a:blip r:embed="rId4">
            <a:alphaModFix/>
          </a:blip>
          <a:stretch>
            <a:fillRect/>
          </a:stretch>
        </p:blipFill>
        <p:spPr>
          <a:xfrm>
            <a:off x="2444650" y="168600"/>
            <a:ext cx="6384525" cy="4806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fa" sz="3600">
                <a:solidFill>
                  <a:srgbClr val="444444"/>
                </a:solidFill>
                <a:highlight>
                  <a:srgbClr val="FFFFFF"/>
                </a:highlight>
                <a:latin typeface="Arial"/>
                <a:ea typeface="Arial"/>
                <a:cs typeface="Arial"/>
                <a:sym typeface="Arial"/>
              </a:rPr>
              <a:t>Relations with Other Pattern</a:t>
            </a:r>
            <a:r>
              <a:rPr b="1" lang="fa" sz="3600">
                <a:solidFill>
                  <a:srgbClr val="444444"/>
                </a:solidFill>
                <a:highlight>
                  <a:srgbClr val="FFFFFF"/>
                </a:highlight>
                <a:latin typeface="Arial"/>
                <a:ea typeface="Arial"/>
                <a:cs typeface="Arial"/>
                <a:sym typeface="Arial"/>
              </a:rPr>
              <a:t>s</a:t>
            </a:r>
            <a:endParaRPr b="1" sz="3600">
              <a:solidFill>
                <a:srgbClr val="444444"/>
              </a:solidFill>
              <a:highlight>
                <a:srgbClr val="FFFFFF"/>
              </a:highlight>
              <a:latin typeface="Arial"/>
              <a:ea typeface="Arial"/>
              <a:cs typeface="Arial"/>
              <a:sym typeface="Arial"/>
            </a:endParaRPr>
          </a:p>
        </p:txBody>
      </p:sp>
      <p:sp>
        <p:nvSpPr>
          <p:cNvPr id="220" name="Google Shape;220;p28"/>
          <p:cNvSpPr txBox="1"/>
          <p:nvPr>
            <p:ph idx="1" type="body"/>
          </p:nvPr>
        </p:nvSpPr>
        <p:spPr>
          <a:xfrm>
            <a:off x="1297500" y="1567550"/>
            <a:ext cx="7038900" cy="31947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fa">
                <a:latin typeface="Arial"/>
                <a:ea typeface="Arial"/>
                <a:cs typeface="Arial"/>
                <a:sym typeface="Arial"/>
              </a:rPr>
              <a:t>Composite و Builder :</a:t>
            </a:r>
            <a:endParaRPr>
              <a:latin typeface="Arial"/>
              <a:ea typeface="Arial"/>
              <a:cs typeface="Arial"/>
              <a:sym typeface="Arial"/>
            </a:endParaRPr>
          </a:p>
          <a:p>
            <a:pPr indent="0" lvl="0" marL="0" rtl="1" algn="r">
              <a:spcBef>
                <a:spcPts val="1200"/>
              </a:spcBef>
              <a:spcAft>
                <a:spcPts val="0"/>
              </a:spcAft>
              <a:buNone/>
            </a:pPr>
            <a:r>
              <a:rPr lang="fa">
                <a:latin typeface="Arial"/>
                <a:ea typeface="Arial"/>
                <a:cs typeface="Arial"/>
                <a:sym typeface="Arial"/>
              </a:rPr>
              <a:t>Builder می‌تواند برای ساخت تدریجی یک ساختار Composite استفاده شود به جای اینکه مستقیماً Composite و Leaf را new و Add کنی، یک Builder داری که به صورت مرحله‌ ای آن‌ها را بسازد و درخت را سرهم کند</a:t>
            </a:r>
            <a:endParaRPr>
              <a:latin typeface="Arial"/>
              <a:ea typeface="Arial"/>
              <a:cs typeface="Arial"/>
              <a:sym typeface="Arial"/>
            </a:endParaRPr>
          </a:p>
          <a:p>
            <a:pPr indent="0" lvl="0" marL="0" rtl="1" algn="r">
              <a:spcBef>
                <a:spcPts val="1200"/>
              </a:spcBef>
              <a:spcAft>
                <a:spcPts val="0"/>
              </a:spcAft>
              <a:buNone/>
            </a:pPr>
            <a:r>
              <a:rPr lang="fa">
                <a:latin typeface="Arial"/>
                <a:ea typeface="Arial"/>
                <a:cs typeface="Arial"/>
                <a:sym typeface="Arial"/>
              </a:rPr>
              <a:t>Composite و Chain of Responsibility : </a:t>
            </a:r>
            <a:endParaRPr>
              <a:latin typeface="Arial"/>
              <a:ea typeface="Arial"/>
              <a:cs typeface="Arial"/>
              <a:sym typeface="Arial"/>
            </a:endParaRPr>
          </a:p>
          <a:p>
            <a:pPr indent="0" lvl="0" marL="0" rtl="1" algn="r">
              <a:spcBef>
                <a:spcPts val="1200"/>
              </a:spcBef>
              <a:spcAft>
                <a:spcPts val="0"/>
              </a:spcAft>
              <a:buNone/>
            </a:pPr>
            <a:r>
              <a:rPr lang="fa">
                <a:latin typeface="Arial"/>
                <a:ea typeface="Arial"/>
                <a:cs typeface="Arial"/>
                <a:sym typeface="Arial"/>
              </a:rPr>
              <a:t>گاهی درخت Composite را با Chain of Responsibility ترکیب می‌ کنند به این صورت که اگر یک Leaf یا Composite نتوانست یک درخواست را پاسخ دهد، آن را به والدش (یا فرزندانش) پاس بدهد</a:t>
            </a:r>
            <a:endParaRPr>
              <a:latin typeface="Arial"/>
              <a:ea typeface="Arial"/>
              <a:cs typeface="Arial"/>
              <a:sym typeface="Arial"/>
            </a:endParaRPr>
          </a:p>
          <a:p>
            <a:pPr indent="0" lvl="0" marL="0" rtl="1" algn="r">
              <a:spcBef>
                <a:spcPts val="1200"/>
              </a:spcBef>
              <a:spcAft>
                <a:spcPts val="0"/>
              </a:spcAft>
              <a:buNone/>
            </a:pPr>
            <a:r>
              <a:rPr lang="fa">
                <a:latin typeface="Arial"/>
                <a:ea typeface="Arial"/>
                <a:cs typeface="Arial"/>
                <a:sym typeface="Arial"/>
              </a:rPr>
              <a:t>Composite و Iterator :</a:t>
            </a:r>
            <a:endParaRPr>
              <a:latin typeface="Arial"/>
              <a:ea typeface="Arial"/>
              <a:cs typeface="Arial"/>
              <a:sym typeface="Arial"/>
            </a:endParaRPr>
          </a:p>
          <a:p>
            <a:pPr indent="0" lvl="0" marL="0" rtl="1" algn="r">
              <a:spcBef>
                <a:spcPts val="1200"/>
              </a:spcBef>
              <a:spcAft>
                <a:spcPts val="0"/>
              </a:spcAft>
              <a:buNone/>
            </a:pPr>
            <a:r>
              <a:rPr lang="fa">
                <a:latin typeface="Arial"/>
                <a:ea typeface="Arial"/>
                <a:cs typeface="Arial"/>
                <a:sym typeface="Arial"/>
              </a:rPr>
              <a:t> چون Composite ساختار درختی دارد، پیمایش (Traversal) نیاز می‌ شود می‌توانی برای پیمایش یکنواخت کل این ساختار از Iterator استفاده کنی</a:t>
            </a:r>
            <a:endParaRPr>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idx="1" type="body"/>
          </p:nvPr>
        </p:nvSpPr>
        <p:spPr>
          <a:xfrm>
            <a:off x="1275050" y="388050"/>
            <a:ext cx="7479300" cy="43674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fa" sz="1900"/>
              <a:t>Composite و Flyweight :</a:t>
            </a:r>
            <a:endParaRPr sz="1900"/>
          </a:p>
          <a:p>
            <a:pPr indent="0" lvl="0" marL="0" rtl="1" algn="r">
              <a:spcBef>
                <a:spcPts val="1200"/>
              </a:spcBef>
              <a:spcAft>
                <a:spcPts val="0"/>
              </a:spcAft>
              <a:buNone/>
            </a:pPr>
            <a:r>
              <a:rPr lang="fa" sz="1900"/>
              <a:t>Composite وقتی تعداد زیادی Leaf داشته باشیم ممکن است حافظه زیادی مصرف کند می‌ توانی Leaf ها را به صورت Flyweight طراحی کنی (یعنی دادهٔ اشتراکی بین چند Leaf)</a:t>
            </a:r>
            <a:endParaRPr sz="1900"/>
          </a:p>
          <a:p>
            <a:pPr indent="0" lvl="0" marL="0" rtl="1" algn="r">
              <a:spcBef>
                <a:spcPts val="1200"/>
              </a:spcBef>
              <a:spcAft>
                <a:spcPts val="0"/>
              </a:spcAft>
              <a:buNone/>
            </a:pPr>
            <a:r>
              <a:t/>
            </a:r>
            <a:endParaRPr sz="1900"/>
          </a:p>
          <a:p>
            <a:pPr indent="0" lvl="0" marL="0" rtl="1" algn="r">
              <a:spcBef>
                <a:spcPts val="1200"/>
              </a:spcBef>
              <a:spcAft>
                <a:spcPts val="0"/>
              </a:spcAft>
              <a:buNone/>
            </a:pPr>
            <a:r>
              <a:rPr lang="fa" sz="1900"/>
              <a:t>Composite و Decorator : </a:t>
            </a:r>
            <a:endParaRPr sz="1900"/>
          </a:p>
          <a:p>
            <a:pPr indent="0" lvl="0" marL="0" rtl="1" algn="r">
              <a:spcBef>
                <a:spcPts val="1200"/>
              </a:spcBef>
              <a:spcAft>
                <a:spcPts val="0"/>
              </a:spcAft>
              <a:buNone/>
            </a:pPr>
            <a:r>
              <a:rPr lang="fa" sz="1900">
                <a:latin typeface="Arial"/>
                <a:ea typeface="Arial"/>
                <a:cs typeface="Arial"/>
                <a:sym typeface="Arial"/>
              </a:rPr>
              <a:t>هر دو از یک قرارداد انتزاعی (Component) استفاده می‌ کنند د</a:t>
            </a:r>
            <a:r>
              <a:rPr lang="fa" sz="1900">
                <a:latin typeface="Arial"/>
                <a:ea typeface="Arial"/>
                <a:cs typeface="Arial"/>
                <a:sym typeface="Arial"/>
              </a:rPr>
              <a:t>ر</a:t>
            </a:r>
            <a:r>
              <a:rPr lang="fa" sz="1900">
                <a:latin typeface="Arial"/>
                <a:ea typeface="Arial"/>
                <a:cs typeface="Arial"/>
                <a:sym typeface="Arial"/>
              </a:rPr>
              <a:t> </a:t>
            </a:r>
            <a:r>
              <a:rPr b="1" lang="fa" sz="1900">
                <a:latin typeface="Arial"/>
                <a:ea typeface="Arial"/>
                <a:cs typeface="Arial"/>
                <a:sym typeface="Arial"/>
              </a:rPr>
              <a:t>Decorator</a:t>
            </a:r>
            <a:r>
              <a:rPr lang="fa" sz="1900">
                <a:latin typeface="Arial"/>
                <a:ea typeface="Arial"/>
                <a:cs typeface="Arial"/>
                <a:sym typeface="Arial"/>
              </a:rPr>
              <a:t>، به جای ساختار درختی، یک زنجیرهٔ تک‌ شیء است که هر Decorator دور یک Component را می‌ گیرد در </a:t>
            </a:r>
            <a:r>
              <a:rPr b="1" lang="fa" sz="1900">
                <a:latin typeface="Arial"/>
                <a:ea typeface="Arial"/>
                <a:cs typeface="Arial"/>
                <a:sym typeface="Arial"/>
              </a:rPr>
              <a:t>Composite</a:t>
            </a:r>
            <a:r>
              <a:rPr lang="fa" sz="1900">
                <a:latin typeface="Arial"/>
                <a:ea typeface="Arial"/>
                <a:cs typeface="Arial"/>
                <a:sym typeface="Arial"/>
              </a:rPr>
              <a:t>، چندین Component زیر یک Composite جمع می‌ شوند</a:t>
            </a:r>
            <a:endParaRPr sz="1900">
              <a:latin typeface="Arial"/>
              <a:ea typeface="Arial"/>
              <a:cs typeface="Arial"/>
              <a:sym typeface="Arial"/>
            </a:endParaRPr>
          </a:p>
          <a:p>
            <a:pPr indent="0" lvl="0" marL="0" rtl="1" algn="r">
              <a:spcBef>
                <a:spcPts val="1200"/>
              </a:spcBef>
              <a:spcAft>
                <a:spcPts val="1200"/>
              </a:spcAft>
              <a:buNone/>
            </a:pPr>
            <a:r>
              <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ctrTitle"/>
          </p:nvPr>
        </p:nvSpPr>
        <p:spPr>
          <a:xfrm>
            <a:off x="3693150" y="604100"/>
            <a:ext cx="4665000" cy="157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b="1" lang="fa" sz="9600">
                <a:solidFill>
                  <a:srgbClr val="444444"/>
                </a:solidFill>
                <a:highlight>
                  <a:schemeClr val="lt1"/>
                </a:highlight>
                <a:latin typeface="Arial"/>
                <a:ea typeface="Arial"/>
                <a:cs typeface="Arial"/>
                <a:sym typeface="Arial"/>
              </a:rPr>
              <a:t>This is the end</a:t>
            </a:r>
            <a:endParaRPr b="1" sz="9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4"/>
          <p:cNvPicPr preferRelativeResize="0"/>
          <p:nvPr/>
        </p:nvPicPr>
        <p:blipFill>
          <a:blip r:embed="rId3">
            <a:alphaModFix/>
          </a:blip>
          <a:stretch>
            <a:fillRect/>
          </a:stretch>
        </p:blipFill>
        <p:spPr>
          <a:xfrm>
            <a:off x="197275" y="152400"/>
            <a:ext cx="1847945" cy="4838699"/>
          </a:xfrm>
          <a:prstGeom prst="rect">
            <a:avLst/>
          </a:prstGeom>
          <a:noFill/>
          <a:ln>
            <a:noFill/>
          </a:ln>
        </p:spPr>
      </p:pic>
      <p:pic>
        <p:nvPicPr>
          <p:cNvPr id="140" name="Google Shape;140;p14"/>
          <p:cNvPicPr preferRelativeResize="0"/>
          <p:nvPr/>
        </p:nvPicPr>
        <p:blipFill>
          <a:blip r:embed="rId4">
            <a:alphaModFix/>
          </a:blip>
          <a:stretch>
            <a:fillRect/>
          </a:stretch>
        </p:blipFill>
        <p:spPr>
          <a:xfrm>
            <a:off x="2930270" y="152400"/>
            <a:ext cx="1508166" cy="4838699"/>
          </a:xfrm>
          <a:prstGeom prst="rect">
            <a:avLst/>
          </a:prstGeom>
          <a:noFill/>
          <a:ln>
            <a:noFill/>
          </a:ln>
        </p:spPr>
      </p:pic>
      <p:pic>
        <p:nvPicPr>
          <p:cNvPr id="141" name="Google Shape;141;p14"/>
          <p:cNvPicPr preferRelativeResize="0"/>
          <p:nvPr/>
        </p:nvPicPr>
        <p:blipFill>
          <a:blip r:embed="rId5">
            <a:alphaModFix/>
          </a:blip>
          <a:stretch>
            <a:fillRect/>
          </a:stretch>
        </p:blipFill>
        <p:spPr>
          <a:xfrm>
            <a:off x="5226311" y="152400"/>
            <a:ext cx="3547887" cy="48386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600"/>
              </a:spcAft>
              <a:buNone/>
            </a:pPr>
            <a:r>
              <a:rPr b="1" lang="fa" sz="3600">
                <a:solidFill>
                  <a:srgbClr val="444444"/>
                </a:solidFill>
                <a:highlight>
                  <a:schemeClr val="lt1"/>
                </a:highlight>
                <a:latin typeface="Arial"/>
                <a:ea typeface="Arial"/>
                <a:cs typeface="Arial"/>
                <a:sym typeface="Arial"/>
              </a:rPr>
              <a:t>Structural Design Patterns</a:t>
            </a:r>
            <a:endParaRPr sz="31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fa"/>
              <a:t>Structural Design Patterns الگو های ساختاری هستند و ما تمرکز مون بر روی این است که چگونه کلاس ها و اشیاء را باهم ترکیب کنیم که ساختارهای بهینه و کارآمد بسازیم که بتوان به راحتی آن ها را تغییر داد باشد </a:t>
            </a:r>
            <a:endParaRPr/>
          </a:p>
          <a:p>
            <a:pPr indent="0" lvl="0" marL="0" rtl="0" algn="l">
              <a:spcBef>
                <a:spcPts val="1200"/>
              </a:spcBef>
              <a:spcAft>
                <a:spcPts val="0"/>
              </a:spcAft>
              <a:buNone/>
            </a:pPr>
            <a:r>
              <a:rPr lang="fa" sz="1200" u="sng">
                <a:solidFill>
                  <a:schemeClr val="hlink"/>
                </a:solidFill>
                <a:highlight>
                  <a:srgbClr val="FFFFFF"/>
                </a:highlight>
                <a:latin typeface="Arial"/>
                <a:ea typeface="Arial"/>
                <a:cs typeface="Arial"/>
                <a:sym typeface="Arial"/>
                <a:hlinkClick r:id="rId3"/>
              </a:rPr>
              <a:t>Structural design patterns explain how to assemble objects and classes into larger structures, while keeping these structures flexible and efficient.</a:t>
            </a:r>
            <a:endParaRPr/>
          </a:p>
          <a:p>
            <a:pPr indent="0" lvl="0" marL="0" rtl="1" algn="r">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6"/>
          <p:cNvPicPr preferRelativeResize="0"/>
          <p:nvPr/>
        </p:nvPicPr>
        <p:blipFill rotWithShape="1">
          <a:blip r:embed="rId3">
            <a:alphaModFix/>
          </a:blip>
          <a:srcRect b="0" l="0" r="0" t="0"/>
          <a:stretch/>
        </p:blipFill>
        <p:spPr>
          <a:xfrm>
            <a:off x="608425" y="152400"/>
            <a:ext cx="6695625" cy="4838700"/>
          </a:xfrm>
          <a:prstGeom prst="rect">
            <a:avLst/>
          </a:prstGeom>
          <a:noFill/>
          <a:ln>
            <a:noFill/>
          </a:ln>
        </p:spPr>
      </p:pic>
      <p:sp>
        <p:nvSpPr>
          <p:cNvPr id="153" name="Google Shape;153;p16"/>
          <p:cNvSpPr txBox="1"/>
          <p:nvPr/>
        </p:nvSpPr>
        <p:spPr>
          <a:xfrm>
            <a:off x="7304050" y="3054725"/>
            <a:ext cx="1749300" cy="1899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Lato"/>
              <a:buAutoNum type="arabicPeriod"/>
            </a:pPr>
            <a:r>
              <a:rPr lang="fa" sz="1800">
                <a:solidFill>
                  <a:schemeClr val="lt1"/>
                </a:solidFill>
                <a:latin typeface="Lato"/>
                <a:ea typeface="Lato"/>
                <a:cs typeface="Lato"/>
                <a:sym typeface="Lato"/>
              </a:rPr>
              <a:t>Adapter</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AutoNum type="arabicPeriod"/>
            </a:pPr>
            <a:r>
              <a:rPr lang="fa" sz="1800">
                <a:solidFill>
                  <a:schemeClr val="lt1"/>
                </a:solidFill>
                <a:latin typeface="Lato"/>
                <a:ea typeface="Lato"/>
                <a:cs typeface="Lato"/>
                <a:sym typeface="Lato"/>
              </a:rPr>
              <a:t>Bridge</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AutoNum type="arabicPeriod"/>
            </a:pPr>
            <a:r>
              <a:rPr lang="fa" sz="1800">
                <a:solidFill>
                  <a:schemeClr val="lt1"/>
                </a:solidFill>
                <a:latin typeface="Lato"/>
                <a:ea typeface="Lato"/>
                <a:cs typeface="Lato"/>
                <a:sym typeface="Lato"/>
              </a:rPr>
              <a:t>Composite</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AutoNum type="arabicPeriod"/>
            </a:pPr>
            <a:r>
              <a:rPr lang="fa" sz="1800">
                <a:solidFill>
                  <a:schemeClr val="lt1"/>
                </a:solidFill>
                <a:latin typeface="Lato"/>
                <a:ea typeface="Lato"/>
                <a:cs typeface="Lato"/>
                <a:sym typeface="Lato"/>
              </a:rPr>
              <a:t>Decorator</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AutoNum type="arabicPeriod"/>
            </a:pPr>
            <a:r>
              <a:rPr lang="fa" sz="1800">
                <a:solidFill>
                  <a:schemeClr val="lt1"/>
                </a:solidFill>
                <a:latin typeface="Lato"/>
                <a:ea typeface="Lato"/>
                <a:cs typeface="Lato"/>
                <a:sym typeface="Lato"/>
              </a:rPr>
              <a:t>Facade</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AutoNum type="arabicPeriod"/>
            </a:pPr>
            <a:r>
              <a:rPr lang="fa" sz="1800">
                <a:solidFill>
                  <a:schemeClr val="lt1"/>
                </a:solidFill>
                <a:latin typeface="Lato"/>
                <a:ea typeface="Lato"/>
                <a:cs typeface="Lato"/>
                <a:sym typeface="Lato"/>
              </a:rPr>
              <a:t>Flyweight</a:t>
            </a:r>
            <a:endParaRPr sz="1800">
              <a:solidFill>
                <a:schemeClr val="lt1"/>
              </a:solidFill>
              <a:latin typeface="Lato"/>
              <a:ea typeface="Lato"/>
              <a:cs typeface="Lato"/>
              <a:sym typeface="Lato"/>
            </a:endParaRPr>
          </a:p>
          <a:p>
            <a:pPr indent="-342900" lvl="0" marL="457200" rtl="0" algn="l">
              <a:spcBef>
                <a:spcPts val="0"/>
              </a:spcBef>
              <a:spcAft>
                <a:spcPts val="0"/>
              </a:spcAft>
              <a:buClr>
                <a:schemeClr val="lt1"/>
              </a:buClr>
              <a:buSzPts val="1800"/>
              <a:buFont typeface="Lato"/>
              <a:buAutoNum type="arabicPeriod"/>
            </a:pPr>
            <a:r>
              <a:rPr lang="fa" sz="1800">
                <a:solidFill>
                  <a:schemeClr val="lt1"/>
                </a:solidFill>
                <a:latin typeface="Lato"/>
                <a:ea typeface="Lato"/>
                <a:cs typeface="Lato"/>
                <a:sym typeface="Lato"/>
              </a:rPr>
              <a:t>Proxy</a:t>
            </a:r>
            <a:endParaRPr sz="1800">
              <a:solidFill>
                <a:schemeClr val="lt1"/>
              </a:solidFill>
              <a:latin typeface="Lato"/>
              <a:ea typeface="Lato"/>
              <a:cs typeface="Lato"/>
              <a:sym typeface="Lato"/>
            </a:endParaRPr>
          </a:p>
        </p:txBody>
      </p:sp>
      <p:sp>
        <p:nvSpPr>
          <p:cNvPr id="154" name="Google Shape;154;p16"/>
          <p:cNvSpPr txBox="1"/>
          <p:nvPr/>
        </p:nvSpPr>
        <p:spPr>
          <a:xfrm>
            <a:off x="7352650" y="55200"/>
            <a:ext cx="1652100" cy="95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b="1" lang="fa" sz="1800">
                <a:solidFill>
                  <a:srgbClr val="444444"/>
                </a:solidFill>
                <a:highlight>
                  <a:schemeClr val="lt1"/>
                </a:highlight>
              </a:rPr>
              <a:t>Structural Design Patterns</a:t>
            </a:r>
            <a:endParaRPr sz="18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600"/>
              </a:spcAft>
              <a:buNone/>
            </a:pPr>
            <a:r>
              <a:rPr b="1" lang="fa" sz="7200">
                <a:solidFill>
                  <a:srgbClr val="444444"/>
                </a:solidFill>
                <a:highlight>
                  <a:srgbClr val="FFFFFF"/>
                </a:highlight>
                <a:latin typeface="Arial"/>
                <a:ea typeface="Arial"/>
                <a:cs typeface="Arial"/>
                <a:sym typeface="Arial"/>
              </a:rPr>
              <a:t>Composite</a:t>
            </a:r>
            <a:endParaRPr b="1" sz="7200"/>
          </a:p>
        </p:txBody>
      </p:sp>
      <p:sp>
        <p:nvSpPr>
          <p:cNvPr id="160" name="Google Shape;160;p17"/>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85000"/>
          </a:bodyPr>
          <a:lstStyle/>
          <a:p>
            <a:pPr indent="0" lvl="0" marL="0" rtl="0" algn="l">
              <a:lnSpc>
                <a:spcPct val="115000"/>
              </a:lnSpc>
              <a:spcBef>
                <a:spcPts val="0"/>
              </a:spcBef>
              <a:spcAft>
                <a:spcPts val="600"/>
              </a:spcAft>
              <a:buNone/>
            </a:pPr>
            <a:r>
              <a:rPr b="1" lang="fa" sz="2300">
                <a:solidFill>
                  <a:srgbClr val="444444"/>
                </a:solidFill>
                <a:highlight>
                  <a:srgbClr val="FFFFFF"/>
                </a:highlight>
                <a:latin typeface="Arial"/>
                <a:ea typeface="Arial"/>
                <a:cs typeface="Arial"/>
                <a:sym typeface="Arial"/>
              </a:rPr>
              <a:t>Structural Design Patterns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1" type="body"/>
          </p:nvPr>
        </p:nvSpPr>
        <p:spPr>
          <a:xfrm>
            <a:off x="1319950" y="949450"/>
            <a:ext cx="7344900" cy="29979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fa" sz="2400"/>
              <a:t>فرض کنید یک رستوران دارید که در منوی آن چندین آیتم وجود دارد ( مثل برگر , ساندویچ , پیتزا , سیب زمینی  , نوشابه کوکا,  دوغ  …) و آیتم هایی همچون پک خانوادگی نیز وجود دارد که شامل چندین آیتم منوی شما هست </a:t>
            </a:r>
            <a:endParaRPr sz="2400"/>
          </a:p>
          <a:p>
            <a:pPr indent="0" lvl="0" marL="0" rtl="1" algn="r">
              <a:spcBef>
                <a:spcPts val="1200"/>
              </a:spcBef>
              <a:spcAft>
                <a:spcPts val="0"/>
              </a:spcAft>
              <a:buNone/>
            </a:pPr>
            <a:r>
              <a:rPr lang="fa" sz="2400"/>
              <a:t>حال اگر ما قیمت ثابتی برای پک </a:t>
            </a:r>
            <a:r>
              <a:rPr lang="fa" sz="2400"/>
              <a:t>خانوادگی </a:t>
            </a:r>
            <a:r>
              <a:rPr lang="fa" sz="2400"/>
              <a:t>خود در نظر بگیریم با تغییر قیمت آیتم ها ما به ناچار باید قیمت پک </a:t>
            </a:r>
            <a:r>
              <a:rPr lang="fa" sz="2400"/>
              <a:t>خانوادگی  را تغییر دهیم </a:t>
            </a:r>
            <a:endParaRPr sz="2400"/>
          </a:p>
          <a:p>
            <a:pPr indent="0" lvl="0" marL="0" rtl="1" algn="r">
              <a:spcBef>
                <a:spcPts val="1200"/>
              </a:spcBef>
              <a:spcAft>
                <a:spcPts val="120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19" title="Untitled-2025-07-07-1621.png"/>
          <p:cNvPicPr preferRelativeResize="0"/>
          <p:nvPr/>
        </p:nvPicPr>
        <p:blipFill>
          <a:blip r:embed="rId3">
            <a:alphaModFix/>
          </a:blip>
          <a:stretch>
            <a:fillRect/>
          </a:stretch>
        </p:blipFill>
        <p:spPr>
          <a:xfrm>
            <a:off x="152400" y="448275"/>
            <a:ext cx="8839204" cy="42469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600"/>
              </a:spcAft>
              <a:buNone/>
            </a:pPr>
            <a:r>
              <a:rPr b="1" lang="fa" sz="7200">
                <a:solidFill>
                  <a:srgbClr val="444444"/>
                </a:solidFill>
                <a:highlight>
                  <a:schemeClr val="lt1"/>
                </a:highlight>
                <a:latin typeface="Arial"/>
                <a:ea typeface="Arial"/>
                <a:cs typeface="Arial"/>
                <a:sym typeface="Arial"/>
              </a:rPr>
              <a:t>Composite</a:t>
            </a:r>
            <a:endParaRPr sz="3100"/>
          </a:p>
        </p:txBody>
      </p:sp>
      <p:sp>
        <p:nvSpPr>
          <p:cNvPr id="176" name="Google Shape;176;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1" algn="r">
              <a:spcBef>
                <a:spcPts val="0"/>
              </a:spcBef>
              <a:spcAft>
                <a:spcPts val="1200"/>
              </a:spcAft>
              <a:buNone/>
            </a:pPr>
            <a:r>
              <a:rPr lang="fa" sz="2400"/>
              <a:t>حالا اگر از </a:t>
            </a:r>
            <a:r>
              <a:rPr b="1" lang="fa" sz="2400"/>
              <a:t>Composite</a:t>
            </a:r>
            <a:r>
              <a:rPr lang="fa" sz="2400"/>
              <a:t> بخوایم استفاده کنیم به جای این که برای پک خانوادگی و سبد کوکا قیمتی ثابت در نظر بگیریم می توان به پک خانوادگی اعلام کرد که شامل سبد کوکا , برگر , سیب زمینی است و در صورتی که کسی این پک را انتخاب کرد هر آیتم به صورت انفرادی قیمت خود را اعلام میکند و دیگر نیازی نیست با تغییر قیمت هر کدام از آیتم ها قیمت پک خانوادگی را نیز تغییر دهیم</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1" title="composite-comic-1-en.png"/>
          <p:cNvPicPr preferRelativeResize="0"/>
          <p:nvPr/>
        </p:nvPicPr>
        <p:blipFill>
          <a:blip r:embed="rId3">
            <a:alphaModFix/>
          </a:blip>
          <a:stretch>
            <a:fillRect/>
          </a:stretch>
        </p:blipFill>
        <p:spPr>
          <a:xfrm>
            <a:off x="1073275" y="605550"/>
            <a:ext cx="7864800" cy="393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