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60" r:id="rId4"/>
  </p:sldMasterIdLst>
  <p:notesMasterIdLst>
    <p:notesMasterId r:id="rId14"/>
  </p:notesMasterIdLst>
  <p:sldIdLst>
    <p:sldId id="354" r:id="rId5"/>
    <p:sldId id="355" r:id="rId6"/>
    <p:sldId id="368" r:id="rId7"/>
    <p:sldId id="363" r:id="rId8"/>
    <p:sldId id="369" r:id="rId9"/>
    <p:sldId id="367" r:id="rId10"/>
    <p:sldId id="370" r:id="rId11"/>
    <p:sldId id="371" r:id="rId12"/>
    <p:sldId id="372" r:id="rId13"/>
  </p:sldIdLst>
  <p:sldSz cx="9144000" cy="5143500" type="screen16x9"/>
  <p:notesSz cx="6797675" cy="9926638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dy, Charlotte" initials="KC" lastIdx="2" clrIdx="0">
    <p:extLst>
      <p:ext uri="{19B8F6BF-5375-455C-9EA6-DF929625EA0E}">
        <p15:presenceInfo xmlns:p15="http://schemas.microsoft.com/office/powerpoint/2012/main" userId="S::chkennedy@allegisgroup.co.uk::acf39f7d-1593-4552-b108-952fc23426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4ED"/>
    <a:srgbClr val="C1D82F"/>
    <a:srgbClr val="2D97DF"/>
    <a:srgbClr val="717073"/>
    <a:srgbClr val="ADADA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6" autoAdjust="0"/>
    <p:restoredTop sz="95020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4683E-95F0-A94A-8D0C-6B1DD7C18E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071" y="1881809"/>
            <a:ext cx="8224104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6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3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Tw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70" y="809947"/>
            <a:ext cx="4010024" cy="75713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29151" y="810749"/>
            <a:ext cx="4010024" cy="757130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05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70" y="809947"/>
            <a:ext cx="4010024" cy="75713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2236662"/>
            <a:ext cx="4010024" cy="2348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36662"/>
            <a:ext cx="4010024" cy="2348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29151" y="810749"/>
            <a:ext cx="4010024" cy="757130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15069" y="1627852"/>
            <a:ext cx="4010024" cy="3416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29151" y="1627852"/>
            <a:ext cx="4010024" cy="3416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067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072" y="1881809"/>
            <a:ext cx="4012204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624627" y="1881808"/>
            <a:ext cx="4014548" cy="2702891"/>
          </a:xfrm>
        </p:spPr>
        <p:txBody>
          <a:bodyPr>
            <a:normAutofit/>
          </a:bodyPr>
          <a:lstStyle>
            <a:lvl1pPr marL="0" indent="0" algn="r">
              <a:buNone/>
              <a:defRPr sz="1200" cap="all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42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071" y="1881809"/>
            <a:ext cx="8224103" cy="2702891"/>
          </a:xfrm>
        </p:spPr>
        <p:txBody>
          <a:bodyPr/>
          <a:lstStyle>
            <a:lvl1pPr marL="0" indent="0">
              <a:buNone/>
              <a:tabLst/>
              <a:defRPr/>
            </a:lvl1pPr>
            <a:lvl2pPr marL="346075" indent="-173038">
              <a:buFont typeface="Arial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5997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088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B529B-6D1E-7A45-AE36-F7546910C8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05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Contact info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44527E-9D07-3D40-86E7-FA8E42148D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7847" y="1847088"/>
            <a:ext cx="4626978" cy="604781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632BDE-23C9-1544-81D1-52C3E5F342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460" y="968500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0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47847" y="1847088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2101E-6181-D445-8991-D581E4F2C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47847" y="1847088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91AB4-7E4D-D449-A2D1-D9EEF381AA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4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8321" y="940696"/>
            <a:ext cx="2878096" cy="1497012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13568-5945-2D47-9D8C-848B3FB0A3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1184" y="268138"/>
            <a:ext cx="3087780" cy="501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3663EB-2CA8-064C-BC29-E2FB67830C78}"/>
              </a:ext>
            </a:extLst>
          </p:cNvPr>
          <p:cNvSpPr txBox="1"/>
          <p:nvPr userDrawn="1"/>
        </p:nvSpPr>
        <p:spPr>
          <a:xfrm>
            <a:off x="5389644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 Global Services, LLC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741201" y="3337546"/>
            <a:ext cx="2897974" cy="137701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068" y="4822963"/>
            <a:ext cx="28410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E60C03-AE2A-2A48-A2C7-F8FFEE8AC2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1184" y="268138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 Us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8321" y="940696"/>
            <a:ext cx="2878096" cy="1497012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5B3F4-72DF-FF40-A315-1A317B47E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1184" y="268138"/>
            <a:ext cx="3087780" cy="501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23C1B-1E85-3045-B84F-99BB2162B257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 Global Services, LLC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851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 Us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741201" y="3337546"/>
            <a:ext cx="2897974" cy="137701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EB3BA-FA39-A84E-80F4-018655772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1184" y="268138"/>
            <a:ext cx="3087780" cy="501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5638F8-ACE0-C146-A8BE-9AF52C803C6B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 Global Services, LLC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7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578245"/>
            <a:ext cx="822410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03CFAF-CE88-D649-8148-F796F5DAB431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94390" y="284357"/>
            <a:ext cx="2875803" cy="287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B210C7-6FF6-304A-A26A-1CBE3975D0AB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 Global Services.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73" r:id="rId4"/>
    <p:sldLayoutId id="2147483677" r:id="rId5"/>
    <p:sldLayoutId id="2147483678" r:id="rId6"/>
    <p:sldLayoutId id="2147483679" r:id="rId7"/>
    <p:sldLayoutId id="2147483680" r:id="rId8"/>
    <p:sldLayoutId id="2147483662" r:id="rId9"/>
    <p:sldLayoutId id="2147483674" r:id="rId10"/>
    <p:sldLayoutId id="2147483681" r:id="rId11"/>
    <p:sldLayoutId id="2147483675" r:id="rId12"/>
    <p:sldLayoutId id="2147483676" r:id="rId13"/>
    <p:sldLayoutId id="2147483664" r:id="rId14"/>
    <p:sldLayoutId id="2147483682" r:id="rId15"/>
    <p:sldLayoutId id="2147483683" r:id="rId16"/>
    <p:sldLayoutId id="2147483684" r:id="rId17"/>
    <p:sldLayoutId id="2147483685" r:id="rId18"/>
    <p:sldLayoutId id="2147483667" r:id="rId19"/>
    <p:sldLayoutId id="2147483687" r:id="rId20"/>
    <p:sldLayoutId id="2147483686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8" userDrawn="1">
          <p15:clr>
            <a:srgbClr val="F26B43"/>
          </p15:clr>
        </p15:guide>
        <p15:guide id="2" pos="5442" userDrawn="1">
          <p15:clr>
            <a:srgbClr val="F26B43"/>
          </p15:clr>
        </p15:guide>
        <p15:guide id="3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books.inflibnet.ac.in/csp9/chapter/testing-techniques/" TargetMode="External"/><Relationship Id="rId2" Type="http://schemas.openxmlformats.org/officeDocument/2006/relationships/hyperlink" Target="https://www.browserstack.com/test-management/what-is-test-management#:~:text=Understanding%20the%20Test%20Management%20Process%201%201.%20Requirement,4%204.%20Test%20Execution%205%205.%20Test%20Closur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softwaretestinghelp.com/software-testing-techniques-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0A29DA-649C-D06F-B74F-242E9FDAF330}"/>
              </a:ext>
            </a:extLst>
          </p:cNvPr>
          <p:cNvSpPr txBox="1"/>
          <p:nvPr/>
        </p:nvSpPr>
        <p:spPr>
          <a:xfrm>
            <a:off x="1297171" y="1010094"/>
            <a:ext cx="668787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Testing Techniques</a:t>
            </a:r>
            <a:r>
              <a:rPr lang="en-US" sz="2800" dirty="0"/>
              <a:t>:</a:t>
            </a:r>
          </a:p>
          <a:p>
            <a:pPr lvl="0"/>
            <a:endParaRPr lang="en-US" sz="2800" dirty="0"/>
          </a:p>
          <a:p>
            <a:pPr lvl="0"/>
            <a:r>
              <a:rPr lang="en-US" sz="1800" b="1" dirty="0">
                <a:solidFill>
                  <a:schemeClr val="accent5">
                    <a:lumMod val="25000"/>
                  </a:schemeClr>
                </a:solidFill>
              </a:rPr>
              <a:t>Equivalence Partitioning: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Input of a program is divided into classes.</a:t>
            </a:r>
          </a:p>
          <a:p>
            <a:pPr lvl="0"/>
            <a:r>
              <a:rPr lang="en-US" sz="1800" dirty="0"/>
              <a:t>An equivalence class consists of </a:t>
            </a:r>
            <a:r>
              <a:rPr lang="en-US" sz="1800" b="1" dirty="0"/>
              <a:t>Valid</a:t>
            </a:r>
            <a:r>
              <a:rPr lang="en-US" sz="1800" dirty="0"/>
              <a:t> and </a:t>
            </a:r>
            <a:r>
              <a:rPr lang="en-US" sz="1800" b="1" dirty="0"/>
              <a:t>Invalid</a:t>
            </a:r>
            <a:r>
              <a:rPr lang="en-US" sz="1800" dirty="0"/>
              <a:t> states.</a:t>
            </a:r>
          </a:p>
          <a:p>
            <a:pPr lvl="0"/>
            <a:endParaRPr lang="en-US" sz="1800" dirty="0"/>
          </a:p>
          <a:p>
            <a:pPr lvl="0"/>
            <a:r>
              <a:rPr lang="en-US" sz="1800" u="sng" dirty="0"/>
              <a:t>Use to QA/Tester: </a:t>
            </a:r>
          </a:p>
          <a:p>
            <a:pPr lvl="0"/>
            <a:r>
              <a:rPr lang="en-US" sz="1800" dirty="0"/>
              <a:t>It reduces the number of test cases -as the main idea behind using Equivalence Partitioning is to have the same output from any of the values chosen from the classes created.</a:t>
            </a:r>
          </a:p>
        </p:txBody>
      </p:sp>
    </p:spTree>
    <p:extLst>
      <p:ext uri="{BB962C8B-B14F-4D97-AF65-F5344CB8AC3E}">
        <p14:creationId xmlns:p14="http://schemas.microsoft.com/office/powerpoint/2010/main" val="340909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0A29DA-649C-D06F-B74F-242E9FDAF330}"/>
              </a:ext>
            </a:extLst>
          </p:cNvPr>
          <p:cNvSpPr txBox="1"/>
          <p:nvPr/>
        </p:nvSpPr>
        <p:spPr>
          <a:xfrm>
            <a:off x="1024569" y="823575"/>
            <a:ext cx="69604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cs typeface="Calibri" panose="020F0502020204030204" pitchFamily="34" charset="0"/>
              </a:rPr>
              <a:t>Example</a:t>
            </a:r>
            <a:r>
              <a:rPr lang="en-US" sz="1600" u="sng" dirty="0">
                <a:cs typeface="Calibri" panose="020F0502020204030204" pitchFamily="34" charset="0"/>
              </a:rPr>
              <a:t>:</a:t>
            </a:r>
          </a:p>
          <a:p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>
                <a:cs typeface="Calibri" panose="020F0502020204030204" pitchFamily="34" charset="0"/>
              </a:rPr>
              <a:t>If the input data to the program is specified by a range of values: for example numbers between 1 to 5000. </a:t>
            </a:r>
          </a:p>
          <a:p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>
                <a:cs typeface="Calibri" panose="020F0502020204030204" pitchFamily="34" charset="0"/>
              </a:rPr>
              <a:t>One valid and two invalid equivalence classes are defined.</a:t>
            </a:r>
          </a:p>
          <a:p>
            <a:endParaRPr lang="en-US" sz="16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Calibri" panose="020F0502020204030204" pitchFamily="34" charset="0"/>
              </a:rPr>
              <a:t>A program reads an input value in the range of 1 and 5000 and computes the square root of the input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Calibri" panose="020F0502020204030204" pitchFamily="34" charset="0"/>
              </a:rPr>
              <a:t>There are three equivalence classes: the set of negative integers, set of integers in the range of 1 and 5000, integers larger than 5000.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Calibri" panose="020F0502020204030204" pitchFamily="34" charset="0"/>
              </a:rPr>
              <a:t>The test case must include: Representatives from each of the three equivalence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  <a:cs typeface="Calibri" panose="020F0502020204030204" pitchFamily="34" charset="0"/>
              </a:rPr>
              <a:t>A possible test case can be: {-5,500,6000}.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73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32B6E6-2C00-15C9-781C-A4C7201C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25000"/>
                  </a:schemeClr>
                </a:solidFill>
              </a:rPr>
              <a:t>Boundary Value Analysis: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Focuses on boundaries ,as a greater number of errors occur at the boundaries of the input domain.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Example-If the programmer chooses &lt; rather than =&lt; which would lead to defects</a:t>
            </a:r>
            <a:r>
              <a:rPr lang="en-US" sz="18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BD633-8C94-B510-BBB8-6D07613C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0A29DA-649C-D06F-B74F-242E9FDAF330}"/>
              </a:ext>
            </a:extLst>
          </p:cNvPr>
          <p:cNvSpPr txBox="1"/>
          <p:nvPr/>
        </p:nvSpPr>
        <p:spPr>
          <a:xfrm>
            <a:off x="694062" y="1010094"/>
            <a:ext cx="655285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FF"/>
                </a:highlight>
                <a:latin typeface="+mj-lt"/>
                <a:ea typeface="+mn-ea"/>
                <a:cs typeface="Calibri" panose="020F0502020204030204" pitchFamily="34" charset="0"/>
              </a:rPr>
              <a:t>Example:</a:t>
            </a: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r>
              <a:rPr lang="en-US" sz="2000" u="sng" dirty="0"/>
              <a:t>Input</a:t>
            </a:r>
            <a:r>
              <a:rPr lang="en-US" sz="2000" dirty="0"/>
              <a:t>-&gt; Range (Between X and Y)</a:t>
            </a:r>
          </a:p>
          <a:p>
            <a:r>
              <a:rPr lang="en-US" sz="2000" u="sng" dirty="0"/>
              <a:t>Values to Be Tested-</a:t>
            </a:r>
            <a:r>
              <a:rPr lang="en-US" sz="2000" dirty="0"/>
              <a:t>&gt; </a:t>
            </a:r>
            <a:r>
              <a:rPr lang="es-ES" sz="2000" dirty="0"/>
              <a:t>X-1, X, X+1, Y, Y+1, ,Y-1</a:t>
            </a:r>
          </a:p>
          <a:p>
            <a:endParaRPr lang="es-ES" sz="2000" dirty="0"/>
          </a:p>
          <a:p>
            <a:r>
              <a:rPr lang="es-ES" sz="2000" u="sng" dirty="0"/>
              <a:t>Input</a:t>
            </a:r>
            <a:r>
              <a:rPr lang="es-ES" sz="2000" dirty="0"/>
              <a:t>-&gt; </a:t>
            </a:r>
            <a:r>
              <a:rPr lang="es-ES" sz="2000" dirty="0" err="1"/>
              <a:t>Number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values</a:t>
            </a:r>
            <a:endParaRPr lang="es-ES" sz="2000" dirty="0"/>
          </a:p>
          <a:p>
            <a:r>
              <a:rPr lang="en-US" sz="2000" u="sng" dirty="0"/>
              <a:t>Values to be tested</a:t>
            </a:r>
            <a:r>
              <a:rPr lang="es-ES" sz="2000" u="sng" dirty="0"/>
              <a:t>-&gt;</a:t>
            </a:r>
          </a:p>
          <a:p>
            <a:r>
              <a:rPr lang="es-ES" sz="2000" dirty="0"/>
              <a:t>Mínimum </a:t>
            </a:r>
            <a:r>
              <a:rPr lang="es-ES" sz="2000" dirty="0" err="1"/>
              <a:t>number</a:t>
            </a:r>
            <a:endParaRPr lang="es-ES" sz="2000" dirty="0"/>
          </a:p>
          <a:p>
            <a:r>
              <a:rPr lang="es-ES" sz="2000" dirty="0"/>
              <a:t>Mínimum </a:t>
            </a:r>
            <a:r>
              <a:rPr lang="es-ES" sz="2000" dirty="0" err="1"/>
              <a:t>number</a:t>
            </a:r>
            <a:r>
              <a:rPr lang="es-ES" sz="2000" dirty="0"/>
              <a:t> -1</a:t>
            </a:r>
          </a:p>
          <a:p>
            <a:r>
              <a:rPr lang="es-ES" sz="2000" dirty="0"/>
              <a:t>Máximum </a:t>
            </a:r>
            <a:r>
              <a:rPr lang="es-ES" sz="2000" dirty="0" err="1"/>
              <a:t>number</a:t>
            </a:r>
            <a:endParaRPr lang="es-ES" sz="2000" dirty="0"/>
          </a:p>
          <a:p>
            <a:r>
              <a:rPr lang="es-ES" sz="2000" dirty="0"/>
              <a:t>Máximum </a:t>
            </a:r>
            <a:r>
              <a:rPr lang="es-ES" sz="2000" dirty="0" err="1"/>
              <a:t>number</a:t>
            </a:r>
            <a:r>
              <a:rPr lang="es-ES" sz="2000" dirty="0"/>
              <a:t> +1</a:t>
            </a:r>
            <a:endParaRPr lang="en-US" sz="2000" dirty="0"/>
          </a:p>
          <a:p>
            <a:pPr lvl="0"/>
            <a:endParaRPr lang="en-US" sz="1600" dirty="0"/>
          </a:p>
          <a:p>
            <a:endParaRPr lang="en-US" sz="2800" b="1" dirty="0"/>
          </a:p>
          <a:p>
            <a:r>
              <a:rPr lang="en-US" sz="2800" dirty="0"/>
              <a:t>                                                                             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369176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9F7335-B5FE-BD01-7C4B-B6FA93DE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Check the salary of an Employee whose maximum salary is 20,000 and minimum is 10,000.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Boundary Value specification will be: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dirty="0">
                <a:solidFill>
                  <a:srgbClr val="FF0000"/>
                </a:solidFill>
              </a:rPr>
              <a:t>9999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10000, 20000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20001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8E422-39C6-5816-4426-EA648FC3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32371-5A52-1886-FCC9-545A5B9A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References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For Better Detail Understanding: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https://ebooks.inflibnet.ac.in/csp9/chapter/testing-techniques/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https://www.softwaretestinghelp.com/software-testing-techniques-2/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308C7-35F2-6EDC-C4F2-0D8B5AEB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C5D22-7D6B-3CE8-E608-23F099D3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Traditional Way:</a:t>
            </a:r>
          </a:p>
          <a:p>
            <a:r>
              <a:rPr lang="en-US" b="1" dirty="0">
                <a:solidFill>
                  <a:schemeClr val="tx1"/>
                </a:solidFill>
              </a:rPr>
              <a:t>Creating Test Scenarios</a:t>
            </a:r>
          </a:p>
          <a:p>
            <a:r>
              <a:rPr lang="en-US" b="1" dirty="0">
                <a:solidFill>
                  <a:schemeClr val="tx1"/>
                </a:solidFill>
              </a:rPr>
              <a:t>Test Case Template</a:t>
            </a:r>
          </a:p>
          <a:p>
            <a:r>
              <a:rPr lang="en-US" b="1" dirty="0">
                <a:solidFill>
                  <a:schemeClr val="tx1"/>
                </a:solidFill>
              </a:rPr>
              <a:t>Creating Test Cases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F3004-7A2E-2A6D-B6F4-C3838DDA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B3D56B1-23EF-DDBD-A2EF-B653FBC7C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28448"/>
              </p:ext>
            </p:extLst>
          </p:nvPr>
        </p:nvGraphicFramePr>
        <p:xfrm>
          <a:off x="4114800" y="21859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570" imgH="771690" progId="Excel.Sheet.12">
                  <p:embed/>
                </p:oleObj>
              </mc:Choice>
              <mc:Fallback>
                <p:oleObj name="Worksheet" showAsIcon="1" r:id="rId2" imgW="914570" imgH="771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21859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A2E65B5-2670-DBFC-D7A6-4D54C89C8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59189"/>
              </p:ext>
            </p:extLst>
          </p:nvPr>
        </p:nvGraphicFramePr>
        <p:xfrm>
          <a:off x="4114800" y="35457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570" imgH="771690" progId="Excel.Sheet.12">
                  <p:embed/>
                </p:oleObj>
              </mc:Choice>
              <mc:Fallback>
                <p:oleObj name="Worksheet" showAsIcon="1" r:id="rId4" imgW="914570" imgH="771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5457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33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D4823-4EA9-8DD8-A714-D836C165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QA Env :</a:t>
            </a:r>
          </a:p>
          <a:p>
            <a:pPr marL="0" indent="0">
              <a:buNone/>
            </a:pPr>
            <a:r>
              <a:rPr lang="en-US" dirty="0">
                <a:hlinkClick r:id="rId2" tooltip="https://www.saucedemo.com/"/>
              </a:rPr>
              <a:t>https://www.saucedemo.com/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Requirement1:-</a:t>
            </a:r>
          </a:p>
          <a:p>
            <a:pPr marL="0" indent="0">
              <a:buNone/>
            </a:pPr>
            <a:r>
              <a:rPr lang="en-US" dirty="0"/>
              <a:t>Acceptance Criteria:</a:t>
            </a:r>
          </a:p>
          <a:p>
            <a:pPr marL="0" indent="0">
              <a:buNone/>
            </a:pPr>
            <a:r>
              <a:rPr lang="en-US" dirty="0"/>
              <a:t>1.User should be able to login as </a:t>
            </a:r>
            <a:r>
              <a:rPr lang="en-US" dirty="0" err="1"/>
              <a:t>visual_user</a:t>
            </a:r>
            <a:r>
              <a:rPr lang="en-US" dirty="0"/>
              <a:t>/Standard user</a:t>
            </a:r>
          </a:p>
          <a:p>
            <a:pPr marL="0" indent="0">
              <a:buNone/>
            </a:pPr>
            <a:r>
              <a:rPr lang="en-US" dirty="0"/>
              <a:t>2.User should be able  filter as by name and able  order  any product which start with ‘T’</a:t>
            </a:r>
          </a:p>
          <a:p>
            <a:pPr marL="0" indent="0">
              <a:buNone/>
            </a:pPr>
            <a:r>
              <a:rPr lang="en-US" dirty="0"/>
              <a:t>3.User should be able to Continue Shopping / able to remove product-if continued shopping add any other product and check-out with valid details</a:t>
            </a:r>
          </a:p>
          <a:p>
            <a:pPr marL="0" indent="0">
              <a:buNone/>
            </a:pPr>
            <a:r>
              <a:rPr lang="en-US" dirty="0"/>
              <a:t>4.Clicking on ‘Back Home’, user should land on Home page of the site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49352-CC4A-868A-2B05-1D19AF5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7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8D4EBB-DD2E-3987-FBAE-B074C6A4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Assignments???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AEE7F-04BB-7FF0-5AF7-EFF6F35C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4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Ksystems">
      <a:dk1>
        <a:srgbClr val="000000"/>
      </a:dk1>
      <a:lt1>
        <a:srgbClr val="FFFFFF"/>
      </a:lt1>
      <a:dk2>
        <a:srgbClr val="CFD4D7"/>
      </a:dk2>
      <a:lt2>
        <a:srgbClr val="717073"/>
      </a:lt2>
      <a:accent1>
        <a:srgbClr val="021A32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CF36DEAC644445B126C51D9FA56B25" ma:contentTypeVersion="0" ma:contentTypeDescription="Create a new document." ma:contentTypeScope="" ma:versionID="ca98ebd407862f601c9220a48de3fd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3C0CD0-697D-4EE5-9F5E-6FC0554C1FC7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211514-D2C9-48F2-AC54-18E728DE5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29EB25-50AD-4182-8543-78697F697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11610</TotalTime>
  <Words>448</Words>
  <Application>Microsoft Office PowerPoint</Application>
  <PresentationFormat>On-screen Show (16:9)</PresentationFormat>
  <Paragraphs>72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.AppleSystemUIFont</vt:lpstr>
      <vt:lpstr>Arial</vt:lpstr>
      <vt:lpstr>Calibri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User;krhammon@teksystems.com</dc:creator>
  <cp:lastModifiedBy>Somaiah</cp:lastModifiedBy>
  <cp:revision>248</cp:revision>
  <dcterms:created xsi:type="dcterms:W3CDTF">2018-04-23T16:24:53Z</dcterms:created>
  <dcterms:modified xsi:type="dcterms:W3CDTF">2024-05-30T17:41:23Z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0x010100ADCF36DEAC644445B126C51D9FA56B25</vt:lpwstr>
  </property>
  <property fmtid="{D5CDD505-2E9C-101B-9397-08002B2CF9AE}" pid="3" name="_dlc_DocIdItemGuid">
    <vt:lpwstr>33cb4025-c2a5-4e85-a89b-d003acede3b1</vt:lpwstr>
  </property>
</Properties>
</file>