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91" r:id="rId5"/>
    <p:sldId id="258" r:id="rId6"/>
    <p:sldId id="2699" r:id="rId7"/>
    <p:sldId id="2700" r:id="rId8"/>
    <p:sldId id="2701" r:id="rId9"/>
    <p:sldId id="276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0794-1411-4139-A312-25399629F771}">
          <p14:sldIdLst>
            <p14:sldId id="2691"/>
            <p14:sldId id="258"/>
            <p14:sldId id="2699"/>
            <p14:sldId id="2700"/>
            <p14:sldId id="270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lesh, Usha" initials="MU" lastIdx="1" clrIdx="0">
    <p:extLst>
      <p:ext uri="{19B8F6BF-5375-455C-9EA6-DF929625EA0E}">
        <p15:presenceInfo xmlns:p15="http://schemas.microsoft.com/office/powerpoint/2012/main" userId="S::umallesh@teksystems.com::fd4aeb56-0921-43e1-b462-e9ac51ee16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E84"/>
    <a:srgbClr val="7E25F5"/>
    <a:srgbClr val="0DD5A1"/>
    <a:srgbClr val="F89821"/>
    <a:srgbClr val="8EC640"/>
    <a:srgbClr val="1694D2"/>
    <a:srgbClr val="081A30"/>
    <a:srgbClr val="072C6A"/>
    <a:srgbClr val="E8E8E8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14967-16BE-4198-B56E-CD6A038D1125}" v="3" dt="2024-05-29T05:17:42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1181" autoAdjust="0"/>
  </p:normalViewPr>
  <p:slideViewPr>
    <p:cSldViewPr snapToGrid="0" snapToObjects="1" showGuides="1">
      <p:cViewPr varScale="1">
        <p:scale>
          <a:sx n="87" d="100"/>
          <a:sy n="87" d="100"/>
        </p:scale>
        <p:origin x="79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2F8205C-D3F6-47F1-BF39-FC48BF3DED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701609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071" y="1881809"/>
            <a:ext cx="8224104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Tw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70" y="809947"/>
            <a:ext cx="4010024" cy="75713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7761"/>
            <a:ext cx="4010024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29151" y="810749"/>
            <a:ext cx="4010024" cy="7571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05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70" y="809947"/>
            <a:ext cx="4010024" cy="75713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2236662"/>
            <a:ext cx="4010024" cy="2348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36662"/>
            <a:ext cx="4010024" cy="2348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29151" y="810749"/>
            <a:ext cx="4010024" cy="7571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15069" y="1627852"/>
            <a:ext cx="4010024" cy="3416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29151" y="1627852"/>
            <a:ext cx="4010024" cy="3416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067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072" y="1881809"/>
            <a:ext cx="4012204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624627" y="1881808"/>
            <a:ext cx="4014548" cy="2702891"/>
          </a:xfrm>
        </p:spPr>
        <p:txBody>
          <a:bodyPr>
            <a:normAutofit/>
          </a:bodyPr>
          <a:lstStyle>
            <a:lvl1pPr marL="0" indent="0" algn="r">
              <a:buNone/>
              <a:defRPr sz="1200" cap="all" baseline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2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071" y="1881809"/>
            <a:ext cx="8224103" cy="2702891"/>
          </a:xfrm>
        </p:spPr>
        <p:txBody>
          <a:bodyPr/>
          <a:lstStyle>
            <a:lvl1pPr marL="0" indent="0">
              <a:buNone/>
              <a:tabLst/>
              <a:defRPr/>
            </a:lvl1pPr>
            <a:lvl2pPr marL="346075" indent="-173038">
              <a:buFont typeface="Arial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5997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088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3EC272-F853-4185-B591-EDCF1BDF4F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007" y="1162878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5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Contact info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44527E-9D07-3D40-86E7-FA8E42148D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7847" y="1847088"/>
            <a:ext cx="4626978" cy="604781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7ADDAB-2EFD-4BD5-8BB1-EBD474CE0D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007" y="1162878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08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9280-B153-41D6-90BF-D6E282AD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C026-B0C0-4CC4-A320-FE6D86BF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7D34-B5CC-45AD-9833-46F9115D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96A3-99C6-4CE0-A314-DCD83A229505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9454-2490-4255-9ABA-89959E20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9E7B-055D-4DCE-BC6F-2416ACBC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5ED-913C-48C2-B154-A7A2D2481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47847" y="1847088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FFBDB-044F-4DB2-A956-CA89E7D07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007" y="1162878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19007" y="1824709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819007" y="3322003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F5A6F5-1E1F-4B39-9E0E-1393EEBA54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007" y="693997"/>
            <a:ext cx="3144351" cy="43671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1B101E-B046-41CE-ADB9-189577195F8E}"/>
              </a:ext>
            </a:extLst>
          </p:cNvPr>
          <p:cNvCxnSpPr>
            <a:cxnSpLocks/>
          </p:cNvCxnSpPr>
          <p:nvPr userDrawn="1"/>
        </p:nvCxnSpPr>
        <p:spPr>
          <a:xfrm>
            <a:off x="973969" y="3121972"/>
            <a:ext cx="4239160" cy="0"/>
          </a:xfrm>
          <a:prstGeom prst="line">
            <a:avLst/>
          </a:prstGeom>
          <a:ln w="38100">
            <a:solidFill>
              <a:srgbClr val="8EC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4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8321" y="940696"/>
            <a:ext cx="2878096" cy="149701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©</a:t>
            </a:r>
            <a:r>
              <a:rPr lang="en-US" sz="800" dirty="0" err="1">
                <a:solidFill>
                  <a:schemeClr val="bg2"/>
                </a:solidFill>
              </a:rPr>
              <a:t>TEKsystems</a:t>
            </a:r>
            <a:r>
              <a:rPr lang="en-US" sz="800" dirty="0">
                <a:solidFill>
                  <a:schemeClr val="bg2"/>
                </a:solidFill>
              </a:rPr>
              <a:t> | Private and Confidential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5BC2DB-3458-4259-96AE-899D3360DA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8321" y="377686"/>
            <a:ext cx="3144351" cy="4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741201" y="3337546"/>
            <a:ext cx="2897974" cy="137701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©</a:t>
            </a:r>
            <a:r>
              <a:rPr lang="en-US" sz="800" dirty="0" err="1">
                <a:solidFill>
                  <a:schemeClr val="bg2"/>
                </a:solidFill>
              </a:rPr>
              <a:t>TEKsystems</a:t>
            </a:r>
            <a:r>
              <a:rPr lang="en-US" sz="800" dirty="0">
                <a:solidFill>
                  <a:schemeClr val="bg2"/>
                </a:solidFill>
              </a:rPr>
              <a:t> | Private and Confidential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4774F8-F245-43F6-A625-686582FF76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5069" y="387226"/>
            <a:ext cx="2141081" cy="2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 Slide Us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8321" y="940696"/>
            <a:ext cx="2878096" cy="1497012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©</a:t>
            </a:r>
            <a:r>
              <a:rPr lang="en-US" sz="800" dirty="0" err="1">
                <a:solidFill>
                  <a:schemeClr val="bg2"/>
                </a:solidFill>
              </a:rPr>
              <a:t>TEKsystems</a:t>
            </a:r>
            <a:r>
              <a:rPr lang="en-US" sz="800" dirty="0">
                <a:solidFill>
                  <a:schemeClr val="bg2"/>
                </a:solidFill>
              </a:rPr>
              <a:t> | Private and Confidential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0B1A9E-58C1-4FC7-8BC4-17E2650BB4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069" y="387226"/>
            <a:ext cx="2141081" cy="2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 Slide Us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741201" y="3337546"/>
            <a:ext cx="2897974" cy="137701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6350" indent="0">
              <a:spcBef>
                <a:spcPts val="200"/>
              </a:spcBef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©</a:t>
            </a:r>
            <a:r>
              <a:rPr lang="en-US" sz="800" dirty="0" err="1">
                <a:solidFill>
                  <a:schemeClr val="bg2"/>
                </a:solidFill>
              </a:rPr>
              <a:t>TEKsystems</a:t>
            </a:r>
            <a:r>
              <a:rPr lang="en-US" sz="800" dirty="0">
                <a:solidFill>
                  <a:schemeClr val="bg2"/>
                </a:solidFill>
              </a:rPr>
              <a:t> | Private and Confidential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F602A8-B5BB-40D0-802F-5270A5B93A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069" y="387226"/>
            <a:ext cx="2141081" cy="2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15069" y="4822963"/>
            <a:ext cx="268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© TEKsystems , Inc. 2018 ALL RIGHTS RESERVED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E7097E-A939-40CA-8968-78A36851881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415069" y="251147"/>
            <a:ext cx="2342328" cy="3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73" r:id="rId4"/>
    <p:sldLayoutId id="2147483677" r:id="rId5"/>
    <p:sldLayoutId id="2147483678" r:id="rId6"/>
    <p:sldLayoutId id="2147483679" r:id="rId7"/>
    <p:sldLayoutId id="2147483680" r:id="rId8"/>
    <p:sldLayoutId id="2147483662" r:id="rId9"/>
    <p:sldLayoutId id="2147483674" r:id="rId10"/>
    <p:sldLayoutId id="2147483681" r:id="rId11"/>
    <p:sldLayoutId id="2147483675" r:id="rId12"/>
    <p:sldLayoutId id="2147483676" r:id="rId13"/>
    <p:sldLayoutId id="2147483664" r:id="rId14"/>
    <p:sldLayoutId id="2147483682" r:id="rId15"/>
    <p:sldLayoutId id="2147483683" r:id="rId16"/>
    <p:sldLayoutId id="2147483684" r:id="rId17"/>
    <p:sldLayoutId id="2147483685" r:id="rId18"/>
    <p:sldLayoutId id="2147483667" r:id="rId19"/>
    <p:sldLayoutId id="2147483687" r:id="rId20"/>
    <p:sldLayoutId id="2147483686" r:id="rId21"/>
    <p:sldLayoutId id="2147483688" r:id="rId2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8" userDrawn="1">
          <p15:clr>
            <a:srgbClr val="F26B43"/>
          </p15:clr>
        </p15:guide>
        <p15:guide id="2" pos="5442" userDrawn="1">
          <p15:clr>
            <a:srgbClr val="F26B43"/>
          </p15:clr>
        </p15:guide>
        <p15:guide id="3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80BC-05DE-4F49-9D5B-9897132D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66" y="1735884"/>
            <a:ext cx="4626978" cy="1421928"/>
          </a:xfrm>
        </p:spPr>
        <p:txBody>
          <a:bodyPr/>
          <a:lstStyle/>
          <a:p>
            <a:r>
              <a:rPr lang="en-US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Impact of Social Media on Information Security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3C65E-2147-4EFB-B025-E9805E0D5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847" y="4048191"/>
            <a:ext cx="4626978" cy="276999"/>
          </a:xfrm>
        </p:spPr>
        <p:txBody>
          <a:bodyPr/>
          <a:lstStyle/>
          <a:p>
            <a:r>
              <a:rPr lang="en-US" dirty="0"/>
              <a:t>Fardeen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544EB6-4EBC-41D4-B3F6-06B8691FBF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7847" y="4253378"/>
            <a:ext cx="4626978" cy="276999"/>
          </a:xfrm>
        </p:spPr>
        <p:txBody>
          <a:bodyPr/>
          <a:lstStyle/>
          <a:p>
            <a:r>
              <a:rPr lang="en-US" dirty="0"/>
              <a:t>5/30/2023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9638871-A803-43A8-9F20-F506F9BBD7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86" r="32818"/>
          <a:stretch/>
        </p:blipFill>
        <p:spPr>
          <a:xfrm>
            <a:off x="4481735" y="0"/>
            <a:ext cx="4662264" cy="4312511"/>
          </a:xfrm>
        </p:spPr>
      </p:pic>
    </p:spTree>
    <p:extLst>
      <p:ext uri="{BB962C8B-B14F-4D97-AF65-F5344CB8AC3E}">
        <p14:creationId xmlns:p14="http://schemas.microsoft.com/office/powerpoint/2010/main" val="331130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2678029-544F-4B69-9B96-48DA1289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9835B171-50E3-2D49-9067-C9D2D5BD95F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44D762-342C-D587-8331-D6F84FDF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69" y="643748"/>
            <a:ext cx="8224105" cy="75713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Introduction to Social Media and Information Security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8DB9E3-7450-D6DB-D944-CB4E09FEFCC1}"/>
              </a:ext>
            </a:extLst>
          </p:cNvPr>
          <p:cNvSpPr/>
          <p:nvPr/>
        </p:nvSpPr>
        <p:spPr>
          <a:xfrm>
            <a:off x="238168" y="1508289"/>
            <a:ext cx="6504155" cy="3063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Definition of Social Media Platforms: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Social media platforms include sites like Facebook, Twitter, LinkedIn, Instagram,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Brief Overview of Information Security: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Information security involves protecting data from unauthorized access, disclosure, alteration, and destruction.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Importance: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Understanding how social media can affect information security is crucial for both individuals and organizations to protect sensitive information.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B89BA-89EA-49DF-D419-B4DFF8B61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23" y="1508289"/>
            <a:ext cx="2401677" cy="3063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2678029-544F-4B69-9B96-48DA1289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9835B171-50E3-2D49-9067-C9D2D5BD95F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44D762-342C-D587-8331-D6F84FDF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69" y="643748"/>
            <a:ext cx="8224105" cy="75713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Risks Posed by Social Media to Information Security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A0B645-0920-CD18-44B3-A871654273CA}"/>
              </a:ext>
            </a:extLst>
          </p:cNvPr>
          <p:cNvSpPr/>
          <p:nvPr/>
        </p:nvSpPr>
        <p:spPr>
          <a:xfrm>
            <a:off x="583894" y="1553378"/>
            <a:ext cx="7799942" cy="3139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Breaches:</a:t>
            </a:r>
            <a:endParaRPr 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Examples include instances where personal information from social media profiles is leaked or hacked.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This can lead to exposure of sensitive data such as addresses, phone numbers, and even financial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Malware Distribution:</a:t>
            </a:r>
            <a:endParaRPr 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Malicious links: Attackers use social media to share links that, when clicked, download malware onto the user's device.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Social media can be a conduit for spreading viruses, ransomware, and other malicious software.</a:t>
            </a:r>
          </a:p>
        </p:txBody>
      </p:sp>
    </p:spTree>
    <p:extLst>
      <p:ext uri="{BB962C8B-B14F-4D97-AF65-F5344CB8AC3E}">
        <p14:creationId xmlns:p14="http://schemas.microsoft.com/office/powerpoint/2010/main" val="1529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2678029-544F-4B69-9B96-48DA1289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9835B171-50E3-2D49-9067-C9D2D5BD95F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44D762-342C-D587-8331-D6F84FDF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69" y="643748"/>
            <a:ext cx="8224105" cy="75713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Mitigation Strategies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54A13F-B2B7-423B-81A3-235BCC0662A6}"/>
              </a:ext>
            </a:extLst>
          </p:cNvPr>
          <p:cNvSpPr/>
          <p:nvPr/>
        </p:nvSpPr>
        <p:spPr>
          <a:xfrm>
            <a:off x="2604572" y="1400878"/>
            <a:ext cx="5580961" cy="3128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Security Policies: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Develop and enforce social media usage policies within the organization.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Regularly review and update security protocols to address new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Technological Solutions: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 firewalls and antivirus software to detect and block malicious activities.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Utilize monitoring tools to identify and respond to unusual behaviors on the network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FBE70-3E72-4B52-C767-D782897B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2" y="1819906"/>
            <a:ext cx="2362200" cy="19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2678029-544F-4B69-9B96-48DA1289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9835B171-50E3-2D49-9067-C9D2D5BD95F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44D762-342C-D587-8331-D6F84FDF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69" y="643748"/>
            <a:ext cx="8224105" cy="75713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Best Practices and Conclusion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B1AEB-E483-653D-D2F6-65703689F5B5}"/>
              </a:ext>
            </a:extLst>
          </p:cNvPr>
          <p:cNvSpPr/>
          <p:nvPr/>
        </p:nvSpPr>
        <p:spPr>
          <a:xfrm>
            <a:off x="415069" y="1531345"/>
            <a:ext cx="7968767" cy="32899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Best Practices: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Regularly update privacy settings to control who can see your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Avoid sharing sensitive information like passwords, financial details, or confidential business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Conclusion: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Social media poses significant risks to information security, but with proactive measures, these risks can be mitigated.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Encourage everyone to be vigilant and take steps to protect their information both online and offline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77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D7527D6-0044-5D48-870F-775C2CDDEB2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915" r="13915"/>
          <a:stretch/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47847" y="3729838"/>
            <a:ext cx="4626978" cy="338554"/>
          </a:xfrm>
        </p:spPr>
        <p:txBody>
          <a:bodyPr/>
          <a:lstStyle/>
          <a:p>
            <a:r>
              <a:rPr lang="en-US" sz="1600" dirty="0"/>
              <a:t>Fardeen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47847" y="2271029"/>
            <a:ext cx="3816750" cy="701731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4425" y="4821238"/>
            <a:ext cx="409575" cy="215900"/>
          </a:xfrm>
        </p:spPr>
        <p:txBody>
          <a:bodyPr/>
          <a:lstStyle/>
          <a:p>
            <a:fld id="{9835B171-50E3-2D49-9067-C9D2D5BD95F7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BB0C-A988-B1DD-B41F-DADE5ECB6E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7847" y="4035511"/>
            <a:ext cx="4626978" cy="461665"/>
          </a:xfrm>
        </p:spPr>
        <p:txBody>
          <a:bodyPr/>
          <a:lstStyle/>
          <a:p>
            <a:r>
              <a:rPr lang="en-IN" dirty="0"/>
              <a:t>Associate Engineer</a:t>
            </a:r>
            <a:br>
              <a:rPr lang="en-IN" dirty="0"/>
            </a:br>
            <a:r>
              <a:rPr lang="en-IN" dirty="0"/>
              <a:t>TGS - HYD</a:t>
            </a:r>
          </a:p>
        </p:txBody>
      </p:sp>
    </p:spTree>
    <p:extLst>
      <p:ext uri="{BB962C8B-B14F-4D97-AF65-F5344CB8AC3E}">
        <p14:creationId xmlns:p14="http://schemas.microsoft.com/office/powerpoint/2010/main" val="213775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Ksystems">
      <a:dk1>
        <a:srgbClr val="000000"/>
      </a:dk1>
      <a:lt1>
        <a:srgbClr val="FFFFFF"/>
      </a:lt1>
      <a:dk2>
        <a:srgbClr val="CFD4D7"/>
      </a:dk2>
      <a:lt2>
        <a:srgbClr val="717073"/>
      </a:lt2>
      <a:accent1>
        <a:srgbClr val="021A32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A8CCF8C54134A9561BA7BAEF37C4B" ma:contentTypeVersion="3" ma:contentTypeDescription="Create a new document." ma:contentTypeScope="" ma:versionID="361c29de8fc5dcc6089617783767fc8c">
  <xsd:schema xmlns:xsd="http://www.w3.org/2001/XMLSchema" xmlns:xs="http://www.w3.org/2001/XMLSchema" xmlns:p="http://schemas.microsoft.com/office/2006/metadata/properties" xmlns:ns2="f0bcf35c-6af8-4c85-9ebd-9795d9882801" targetNamespace="http://schemas.microsoft.com/office/2006/metadata/properties" ma:root="true" ma:fieldsID="0f5db4cc726a825bfdf78d3a340d674f" ns2:_="">
    <xsd:import namespace="f0bcf35c-6af8-4c85-9ebd-9795d9882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cf35c-6af8-4c85-9ebd-9795d9882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0252B-B6E9-4221-B01E-0247E154DC26}">
  <ds:schemaRefs>
    <ds:schemaRef ds:uri="f0bcf35c-6af8-4c85-9ebd-9795d988280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E77430-57BA-4CA9-BE6E-D7E88CE5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bcf35c-6af8-4c85-9ebd-9795d9882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6518</TotalTime>
  <Words>325</Words>
  <Application>Microsoft Office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.AppleSystemUIFont</vt:lpstr>
      <vt:lpstr>Arial</vt:lpstr>
      <vt:lpstr>Calibri</vt:lpstr>
      <vt:lpstr>ui-sans-serif</vt:lpstr>
      <vt:lpstr>Office Theme</vt:lpstr>
      <vt:lpstr>The Impact of Social Media on Information Security</vt:lpstr>
      <vt:lpstr>Introduction to Social Media and Information Security </vt:lpstr>
      <vt:lpstr>Risks Posed by Social Media to Information Security </vt:lpstr>
      <vt:lpstr>Mitigation Strategies </vt:lpstr>
      <vt:lpstr>Best Practices and 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Mallesh, Usha</dc:creator>
  <cp:lastModifiedBy>Pushpa, Chikkala</cp:lastModifiedBy>
  <cp:revision>220</cp:revision>
  <dcterms:created xsi:type="dcterms:W3CDTF">2020-10-06T08:29:34Z</dcterms:created>
  <dcterms:modified xsi:type="dcterms:W3CDTF">2024-05-30T04:21:07Z</dcterms:modified>
</cp:coreProperties>
</file>