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7" r:id="rId2"/>
    <p:sldId id="256" r:id="rId3"/>
    <p:sldId id="261" r:id="rId4"/>
    <p:sldId id="263" r:id="rId5"/>
    <p:sldId id="264" r:id="rId6"/>
    <p:sldId id="265" r:id="rId7"/>
    <p:sldId id="267" r:id="rId8"/>
    <p:sldId id="268"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036DC8-0D56-4FFC-B429-5CA9A13DEA6C}"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403703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36DC8-0D56-4FFC-B429-5CA9A13DEA6C}"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131945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36DC8-0D56-4FFC-B429-5CA9A13DEA6C}"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6FA58-DB81-455D-BDA4-57514AAB8A8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35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36DC8-0D56-4FFC-B429-5CA9A13DEA6C}"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2417856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36DC8-0D56-4FFC-B429-5CA9A13DEA6C}"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6FA58-DB81-455D-BDA4-57514AAB8A8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57136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36DC8-0D56-4FFC-B429-5CA9A13DEA6C}"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2528649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36DC8-0D56-4FFC-B429-5CA9A13DEA6C}"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3423541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36DC8-0D56-4FFC-B429-5CA9A13DEA6C}"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240933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36DC8-0D56-4FFC-B429-5CA9A13DEA6C}"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81631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36DC8-0D56-4FFC-B429-5CA9A13DEA6C}" type="datetimeFigureOut">
              <a:rPr lang="en-IN" smtClean="0"/>
              <a:t>17-01-2024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21150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036DC8-0D56-4FFC-B429-5CA9A13DEA6C}" type="datetimeFigureOut">
              <a:rPr lang="en-IN" smtClean="0"/>
              <a:t>17-01-2024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118655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036DC8-0D56-4FFC-B429-5CA9A13DEA6C}" type="datetimeFigureOut">
              <a:rPr lang="en-IN" smtClean="0"/>
              <a:t>17-01-2024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238319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036DC8-0D56-4FFC-B429-5CA9A13DEA6C}" type="datetimeFigureOut">
              <a:rPr lang="en-IN" smtClean="0"/>
              <a:t>17-01-2024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308663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36DC8-0D56-4FFC-B429-5CA9A13DEA6C}" type="datetimeFigureOut">
              <a:rPr lang="en-IN" smtClean="0"/>
              <a:t>17-01-2024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319278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036DC8-0D56-4FFC-B429-5CA9A13DEA6C}" type="datetimeFigureOut">
              <a:rPr lang="en-IN" smtClean="0"/>
              <a:t>17-01-2024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96246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036DC8-0D56-4FFC-B429-5CA9A13DEA6C}" type="datetimeFigureOut">
              <a:rPr lang="en-IN" smtClean="0"/>
              <a:t>17-01-2024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E6FA58-DB81-455D-BDA4-57514AAB8A8B}" type="slidenum">
              <a:rPr lang="en-IN" smtClean="0"/>
              <a:t>‹#›</a:t>
            </a:fld>
            <a:endParaRPr lang="en-IN"/>
          </a:p>
        </p:txBody>
      </p:sp>
    </p:spTree>
    <p:extLst>
      <p:ext uri="{BB962C8B-B14F-4D97-AF65-F5344CB8AC3E}">
        <p14:creationId xmlns:p14="http://schemas.microsoft.com/office/powerpoint/2010/main" val="366113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036DC8-0D56-4FFC-B429-5CA9A13DEA6C}" type="datetimeFigureOut">
              <a:rPr lang="en-IN" smtClean="0"/>
              <a:t>17-01-2024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E6FA58-DB81-455D-BDA4-57514AAB8A8B}" type="slidenum">
              <a:rPr lang="en-IN" smtClean="0"/>
              <a:t>‹#›</a:t>
            </a:fld>
            <a:endParaRPr lang="en-IN"/>
          </a:p>
        </p:txBody>
      </p:sp>
    </p:spTree>
    <p:extLst>
      <p:ext uri="{BB962C8B-B14F-4D97-AF65-F5344CB8AC3E}">
        <p14:creationId xmlns:p14="http://schemas.microsoft.com/office/powerpoint/2010/main" val="1491914917"/>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7F2B-6E0D-5D45-8DF2-F337DA16EE9A}"/>
              </a:ext>
            </a:extLst>
          </p:cNvPr>
          <p:cNvSpPr>
            <a:spLocks noGrp="1"/>
          </p:cNvSpPr>
          <p:nvPr>
            <p:ph type="title"/>
          </p:nvPr>
        </p:nvSpPr>
        <p:spPr>
          <a:xfrm>
            <a:off x="3456628" y="609601"/>
            <a:ext cx="8596668" cy="917643"/>
          </a:xfrm>
        </p:spPr>
        <p:txBody>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F6E4A96-31E2-0BDC-A45D-036B0DC60481}"/>
              </a:ext>
            </a:extLst>
          </p:cNvPr>
          <p:cNvSpPr>
            <a:spLocks noGrp="1"/>
          </p:cNvSpPr>
          <p:nvPr>
            <p:ph idx="1"/>
          </p:nvPr>
        </p:nvSpPr>
        <p:spPr>
          <a:xfrm>
            <a:off x="677333" y="1527244"/>
            <a:ext cx="9023257" cy="1901756"/>
          </a:xfrm>
        </p:spPr>
        <p:txBody>
          <a:bodyPr>
            <a:normAutofit/>
          </a:bodyPr>
          <a:lstStyle/>
          <a:p>
            <a:pPr marL="0" indent="0">
              <a:buNone/>
            </a:pPr>
            <a:endParaRPr lang="en-US" sz="1400" dirty="0">
              <a:solidFill>
                <a:schemeClr val="bg1"/>
              </a:solidFill>
              <a:latin typeface="Calibri" panose="020F0502020204030204" pitchFamily="34" charset="0"/>
              <a:cs typeface="Calibri" panose="020F0502020204030204" pitchFamily="34" charset="0"/>
            </a:endParaRPr>
          </a:p>
          <a:p>
            <a:pPr marL="0" indent="0">
              <a:buNone/>
            </a:pPr>
            <a:r>
              <a:rPr lang="en-IN" sz="2800" dirty="0">
                <a:solidFill>
                  <a:schemeClr val="tx1"/>
                </a:solidFill>
                <a:latin typeface="Calibri" panose="020F0502020204030204" pitchFamily="34" charset="0"/>
                <a:cs typeface="Calibri" panose="020F0502020204030204" pitchFamily="34" charset="0"/>
              </a:rPr>
              <a:t>Given an array of integers heights representing the histogram’s bar height where the width of each bar is 1, return the area of the largest rectangle in the histogram.</a:t>
            </a:r>
            <a:r>
              <a:rPr lang="en-IN" sz="2800" baseline="-25000" dirty="0">
                <a:solidFill>
                  <a:schemeClr val="tx1"/>
                </a:solidFill>
                <a:latin typeface="Calibri" panose="020F0502020204030204" pitchFamily="34" charset="0"/>
                <a:cs typeface="Calibri" panose="020F0502020204030204" pitchFamily="34" charset="0"/>
              </a:rPr>
              <a:t> </a:t>
            </a:r>
            <a:endParaRPr lang="en-IN" sz="2800" dirty="0">
              <a:solidFill>
                <a:schemeClr val="tx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157A86F-3BEE-E2D5-D5D7-388DAF595751}"/>
              </a:ext>
            </a:extLst>
          </p:cNvPr>
          <p:cNvSpPr txBox="1"/>
          <p:nvPr/>
        </p:nvSpPr>
        <p:spPr>
          <a:xfrm>
            <a:off x="677332" y="4090737"/>
            <a:ext cx="3409908" cy="1015663"/>
          </a:xfrm>
          <a:prstGeom prst="rect">
            <a:avLst/>
          </a:prstGeom>
          <a:noFill/>
        </p:spPr>
        <p:txBody>
          <a:bodyPr wrap="none" rtlCol="0">
            <a:spAutoFit/>
          </a:bodyPr>
          <a:lstStyle/>
          <a:p>
            <a:r>
              <a:rPr lang="en-US" sz="2000" dirty="0"/>
              <a:t>Input: Heights=[2,1,5,6,2,3]</a:t>
            </a:r>
          </a:p>
          <a:p>
            <a:endParaRPr lang="en-US" sz="2000" dirty="0"/>
          </a:p>
          <a:p>
            <a:r>
              <a:rPr lang="en-US" sz="2000" dirty="0"/>
              <a:t>Output: 10</a:t>
            </a:r>
          </a:p>
        </p:txBody>
      </p:sp>
      <p:sp>
        <p:nvSpPr>
          <p:cNvPr id="5" name="TextBox 4">
            <a:extLst>
              <a:ext uri="{FF2B5EF4-FFF2-40B4-BE49-F238E27FC236}">
                <a16:creationId xmlns:a16="http://schemas.microsoft.com/office/drawing/2014/main" id="{D48DFDAD-F4FF-0B98-1482-F8407360E807}"/>
              </a:ext>
            </a:extLst>
          </p:cNvPr>
          <p:cNvSpPr txBox="1"/>
          <p:nvPr/>
        </p:nvSpPr>
        <p:spPr>
          <a:xfrm>
            <a:off x="677332" y="3429000"/>
            <a:ext cx="1326838"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Example</a:t>
            </a:r>
            <a:r>
              <a:rPr lang="en-US" sz="2400" b="1" dirty="0">
                <a:latin typeface="Calibri" panose="020F0502020204030204" pitchFamily="34" charset="0"/>
                <a:cs typeface="Calibri" panose="020F0502020204030204" pitchFamily="34" charset="0"/>
              </a:rPr>
              <a:t>:</a:t>
            </a:r>
          </a:p>
        </p:txBody>
      </p:sp>
      <p:pic>
        <p:nvPicPr>
          <p:cNvPr id="7" name="Picture 6">
            <a:extLst>
              <a:ext uri="{FF2B5EF4-FFF2-40B4-BE49-F238E27FC236}">
                <a16:creationId xmlns:a16="http://schemas.microsoft.com/office/drawing/2014/main" id="{CC99DA06-6955-FB1D-47D0-1458B35D91EB}"/>
              </a:ext>
            </a:extLst>
          </p:cNvPr>
          <p:cNvPicPr>
            <a:picLocks noChangeAspect="1"/>
          </p:cNvPicPr>
          <p:nvPr/>
        </p:nvPicPr>
        <p:blipFill>
          <a:blip r:embed="rId2"/>
          <a:stretch>
            <a:fillRect/>
          </a:stretch>
        </p:blipFill>
        <p:spPr>
          <a:xfrm>
            <a:off x="5211432" y="4090737"/>
            <a:ext cx="2543530" cy="2534004"/>
          </a:xfrm>
          <a:prstGeom prst="rect">
            <a:avLst/>
          </a:prstGeom>
        </p:spPr>
      </p:pic>
    </p:spTree>
    <p:extLst>
      <p:ext uri="{BB962C8B-B14F-4D97-AF65-F5344CB8AC3E}">
        <p14:creationId xmlns:p14="http://schemas.microsoft.com/office/powerpoint/2010/main" val="3455564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E7E6-5645-2AEC-C054-4BA86D9EDC60}"/>
              </a:ext>
            </a:extLst>
          </p:cNvPr>
          <p:cNvSpPr>
            <a:spLocks noGrp="1"/>
          </p:cNvSpPr>
          <p:nvPr>
            <p:ph type="ctrTitle"/>
          </p:nvPr>
        </p:nvSpPr>
        <p:spPr>
          <a:xfrm>
            <a:off x="904635" y="762000"/>
            <a:ext cx="1683025" cy="768626"/>
          </a:xfrm>
        </p:spPr>
        <p:txBody>
          <a:bodyPr/>
          <a:lstStyle/>
          <a:p>
            <a:br>
              <a:rPr lang="en-IN" sz="2800" dirty="0">
                <a:solidFill>
                  <a:schemeClr val="accent4"/>
                </a:solidFill>
              </a:rPr>
            </a:br>
            <a:br>
              <a:rPr lang="en-IN" sz="2800" dirty="0">
                <a:solidFill>
                  <a:schemeClr val="accent4"/>
                </a:solidFill>
              </a:rPr>
            </a:br>
            <a:br>
              <a:rPr lang="en-IN" sz="2800" dirty="0">
                <a:solidFill>
                  <a:schemeClr val="accent4"/>
                </a:solidFill>
              </a:rPr>
            </a:br>
            <a:br>
              <a:rPr lang="en-IN" sz="2800" dirty="0">
                <a:solidFill>
                  <a:schemeClr val="accent4"/>
                </a:solidFill>
              </a:rPr>
            </a:br>
            <a:br>
              <a:rPr lang="en-IN" sz="2800" dirty="0">
                <a:solidFill>
                  <a:schemeClr val="accent4"/>
                </a:solidFill>
              </a:rPr>
            </a:br>
            <a:br>
              <a:rPr lang="en-IN" sz="2800" dirty="0">
                <a:solidFill>
                  <a:schemeClr val="accent4"/>
                </a:solidFill>
              </a:rPr>
            </a:br>
            <a:br>
              <a:rPr lang="en-IN" sz="2800" dirty="0">
                <a:solidFill>
                  <a:schemeClr val="accent4"/>
                </a:solidFill>
              </a:rPr>
            </a:br>
            <a:r>
              <a:rPr lang="en-IN" sz="2400" dirty="0">
                <a:solidFill>
                  <a:schemeClr val="tx1"/>
                </a:solidFill>
              </a:rPr>
              <a:t>Histogram</a:t>
            </a:r>
            <a:r>
              <a:rPr lang="en-US" sz="900" b="0" i="0" dirty="0">
                <a:solidFill>
                  <a:srgbClr val="040C28"/>
                </a:solidFill>
                <a:effectLst/>
                <a:latin typeface="Google Sans"/>
              </a:rPr>
              <a:t>es</a:t>
            </a:r>
            <a:r>
              <a:rPr lang="en-US" sz="900" b="0" i="0" dirty="0">
                <a:solidFill>
                  <a:srgbClr val="1F1F1F"/>
                </a:solidFill>
                <a:effectLst/>
                <a:latin typeface="Google Sans"/>
              </a:rPr>
              <a:t>.</a:t>
            </a:r>
            <a:endParaRPr lang="en-IN" sz="2400" dirty="0">
              <a:solidFill>
                <a:schemeClr val="accent4"/>
              </a:solidFill>
            </a:endParaRPr>
          </a:p>
        </p:txBody>
      </p:sp>
      <p:sp>
        <p:nvSpPr>
          <p:cNvPr id="3" name="Subtitle 2">
            <a:extLst>
              <a:ext uri="{FF2B5EF4-FFF2-40B4-BE49-F238E27FC236}">
                <a16:creationId xmlns:a16="http://schemas.microsoft.com/office/drawing/2014/main" id="{7A6D537E-6E6D-1543-7752-3E760620B112}"/>
              </a:ext>
            </a:extLst>
          </p:cNvPr>
          <p:cNvSpPr>
            <a:spLocks noGrp="1"/>
          </p:cNvSpPr>
          <p:nvPr>
            <p:ph type="subTitle" idx="1"/>
          </p:nvPr>
        </p:nvSpPr>
        <p:spPr>
          <a:xfrm>
            <a:off x="808383" y="2623931"/>
            <a:ext cx="9780103" cy="2703443"/>
          </a:xfrm>
        </p:spPr>
        <p:txBody>
          <a:bodyPr>
            <a:normAutofit/>
          </a:bodyPr>
          <a:lstStyle/>
          <a:p>
            <a:pPr algn="l"/>
            <a:br>
              <a:rPr lang="en-US" sz="1800" b="0" i="0" dirty="0">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EF2D12FC-40B7-4EDF-0B8D-D409DCF3CEE2}"/>
              </a:ext>
            </a:extLst>
          </p:cNvPr>
          <p:cNvSpPr txBox="1"/>
          <p:nvPr/>
        </p:nvSpPr>
        <p:spPr>
          <a:xfrm>
            <a:off x="904635" y="1707946"/>
            <a:ext cx="11353044" cy="1015663"/>
          </a:xfrm>
          <a:prstGeom prst="rect">
            <a:avLst/>
          </a:prstGeom>
          <a:noFill/>
        </p:spPr>
        <p:txBody>
          <a:bodyPr wrap="none" rtlCol="0">
            <a:spAutoFit/>
          </a:bodyPr>
          <a:lstStyle/>
          <a:p>
            <a:r>
              <a:rPr lang="en-US" sz="2000" dirty="0"/>
              <a:t>A histogram is similar to bar graph which shows the frequency of numerical data using rectangles</a:t>
            </a:r>
          </a:p>
          <a:p>
            <a:endParaRPr lang="en-US" sz="2000" dirty="0"/>
          </a:p>
          <a:p>
            <a:r>
              <a:rPr lang="en-US" sz="2000" dirty="0"/>
              <a:t> </a:t>
            </a:r>
          </a:p>
        </p:txBody>
      </p:sp>
      <p:pic>
        <p:nvPicPr>
          <p:cNvPr id="6" name="Picture 5">
            <a:extLst>
              <a:ext uri="{FF2B5EF4-FFF2-40B4-BE49-F238E27FC236}">
                <a16:creationId xmlns:a16="http://schemas.microsoft.com/office/drawing/2014/main" id="{13ED017C-292C-4A5E-44F7-F19668C6149A}"/>
              </a:ext>
            </a:extLst>
          </p:cNvPr>
          <p:cNvPicPr>
            <a:picLocks noChangeAspect="1"/>
          </p:cNvPicPr>
          <p:nvPr/>
        </p:nvPicPr>
        <p:blipFill>
          <a:blip r:embed="rId2"/>
          <a:stretch>
            <a:fillRect/>
          </a:stretch>
        </p:blipFill>
        <p:spPr>
          <a:xfrm>
            <a:off x="2383976" y="2775334"/>
            <a:ext cx="3172268" cy="2476846"/>
          </a:xfrm>
          <a:prstGeom prst="rect">
            <a:avLst/>
          </a:prstGeom>
        </p:spPr>
      </p:pic>
      <p:pic>
        <p:nvPicPr>
          <p:cNvPr id="8" name="Picture 7">
            <a:extLst>
              <a:ext uri="{FF2B5EF4-FFF2-40B4-BE49-F238E27FC236}">
                <a16:creationId xmlns:a16="http://schemas.microsoft.com/office/drawing/2014/main" id="{DB7BB097-3DD9-E211-857D-08C9BBAF9244}"/>
              </a:ext>
            </a:extLst>
          </p:cNvPr>
          <p:cNvPicPr>
            <a:picLocks noChangeAspect="1"/>
          </p:cNvPicPr>
          <p:nvPr/>
        </p:nvPicPr>
        <p:blipFill>
          <a:blip r:embed="rId3"/>
          <a:stretch>
            <a:fillRect/>
          </a:stretch>
        </p:blipFill>
        <p:spPr>
          <a:xfrm>
            <a:off x="6865302" y="2775334"/>
            <a:ext cx="3105583" cy="2400635"/>
          </a:xfrm>
          <a:prstGeom prst="rect">
            <a:avLst/>
          </a:prstGeom>
        </p:spPr>
      </p:pic>
      <p:sp>
        <p:nvSpPr>
          <p:cNvPr id="9" name="TextBox 8">
            <a:extLst>
              <a:ext uri="{FF2B5EF4-FFF2-40B4-BE49-F238E27FC236}">
                <a16:creationId xmlns:a16="http://schemas.microsoft.com/office/drawing/2014/main" id="{4A99DA1B-9881-2058-2DAF-AAE6A67AC75F}"/>
              </a:ext>
            </a:extLst>
          </p:cNvPr>
          <p:cNvSpPr txBox="1"/>
          <p:nvPr/>
        </p:nvSpPr>
        <p:spPr>
          <a:xfrm>
            <a:off x="6954253" y="5327374"/>
            <a:ext cx="2452979" cy="369332"/>
          </a:xfrm>
          <a:prstGeom prst="rect">
            <a:avLst/>
          </a:prstGeom>
          <a:noFill/>
        </p:spPr>
        <p:txBody>
          <a:bodyPr wrap="none" rtlCol="0">
            <a:spAutoFit/>
          </a:bodyPr>
          <a:lstStyle/>
          <a:p>
            <a:r>
              <a:rPr lang="en-US" dirty="0"/>
              <a:t>Width of each bar is 1</a:t>
            </a:r>
          </a:p>
        </p:txBody>
      </p:sp>
    </p:spTree>
    <p:extLst>
      <p:ext uri="{BB962C8B-B14F-4D97-AF65-F5344CB8AC3E}">
        <p14:creationId xmlns:p14="http://schemas.microsoft.com/office/powerpoint/2010/main" val="191700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42CEC96-DE96-4D30-9958-67B3631D0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D7BC9C47-1CB6-49F9-B0E1-D3C0B13941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D1E82B5-E235-4F7F-9CC4-0DA3621ED9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4B261DEA-DA7F-4D0B-90F8-51BB5DE19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0D2AE68A-69A2-4990-8C05-8BB240E53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0E4DF067-C4BA-4820-BF67-013029B1B6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445A0202-B6CF-4B7D-9377-89B288FF6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8">
              <a:extLst>
                <a:ext uri="{FF2B5EF4-FFF2-40B4-BE49-F238E27FC236}">
                  <a16:creationId xmlns:a16="http://schemas.microsoft.com/office/drawing/2014/main" id="{CCF9D608-0BE6-44C5-9358-90394684C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9">
              <a:extLst>
                <a:ext uri="{FF2B5EF4-FFF2-40B4-BE49-F238E27FC236}">
                  <a16:creationId xmlns:a16="http://schemas.microsoft.com/office/drawing/2014/main" id="{F10557ED-C36C-4C3B-9F0B-5D3CF5F35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86961E2C-E282-471A-8FA2-0ED87A91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5A4526F4-F3D4-482D-8391-C06976B44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F3C4364F-9333-E431-509A-399E5B0DF2B4}"/>
              </a:ext>
            </a:extLst>
          </p:cNvPr>
          <p:cNvSpPr>
            <a:spLocks noGrp="1"/>
          </p:cNvSpPr>
          <p:nvPr>
            <p:ph type="ctrTitle"/>
          </p:nvPr>
        </p:nvSpPr>
        <p:spPr>
          <a:xfrm>
            <a:off x="6343484" y="609600"/>
            <a:ext cx="2930518" cy="1320800"/>
          </a:xfrm>
        </p:spPr>
        <p:txBody>
          <a:bodyPr vert="horz" lIns="91440" tIns="45720" rIns="91440" bIns="45720" rtlCol="0" anchor="ctr">
            <a:normAutofit/>
          </a:bodyPr>
          <a:lstStyle/>
          <a:p>
            <a:pPr algn="l">
              <a:lnSpc>
                <a:spcPct val="90000"/>
              </a:lnSpc>
            </a:pPr>
            <a:r>
              <a:rPr lang="en-US" sz="2800"/>
              <a:t>Approach:</a:t>
            </a:r>
            <a:br>
              <a:rPr lang="en-US" sz="2800"/>
            </a:br>
            <a:br>
              <a:rPr lang="en-US" sz="2800"/>
            </a:br>
            <a:endParaRPr lang="en-US" sz="2800"/>
          </a:p>
        </p:txBody>
      </p:sp>
      <p:pic>
        <p:nvPicPr>
          <p:cNvPr id="7" name="Picture 6">
            <a:extLst>
              <a:ext uri="{FF2B5EF4-FFF2-40B4-BE49-F238E27FC236}">
                <a16:creationId xmlns:a16="http://schemas.microsoft.com/office/drawing/2014/main" id="{CDFFA5CC-8326-34C4-28E6-A8D9D89C3D0A}"/>
              </a:ext>
            </a:extLst>
          </p:cNvPr>
          <p:cNvPicPr>
            <a:picLocks noChangeAspect="1"/>
          </p:cNvPicPr>
          <p:nvPr/>
        </p:nvPicPr>
        <p:blipFill>
          <a:blip r:embed="rId2"/>
          <a:stretch>
            <a:fillRect/>
          </a:stretch>
        </p:blipFill>
        <p:spPr>
          <a:xfrm>
            <a:off x="677333" y="754382"/>
            <a:ext cx="2596281" cy="2312016"/>
          </a:xfrm>
          <a:prstGeom prst="rect">
            <a:avLst/>
          </a:prstGeom>
        </p:spPr>
      </p:pic>
      <p:pic>
        <p:nvPicPr>
          <p:cNvPr id="5" name="Picture 4">
            <a:extLst>
              <a:ext uri="{FF2B5EF4-FFF2-40B4-BE49-F238E27FC236}">
                <a16:creationId xmlns:a16="http://schemas.microsoft.com/office/drawing/2014/main" id="{99D9FF24-45BE-51A5-2D17-5BD96375C3B7}"/>
              </a:ext>
            </a:extLst>
          </p:cNvPr>
          <p:cNvPicPr>
            <a:picLocks noChangeAspect="1"/>
          </p:cNvPicPr>
          <p:nvPr/>
        </p:nvPicPr>
        <p:blipFill>
          <a:blip r:embed="rId3"/>
          <a:stretch>
            <a:fillRect/>
          </a:stretch>
        </p:blipFill>
        <p:spPr>
          <a:xfrm>
            <a:off x="3502213" y="687431"/>
            <a:ext cx="2596281" cy="2445917"/>
          </a:xfrm>
          <a:prstGeom prst="rect">
            <a:avLst/>
          </a:prstGeom>
        </p:spPr>
      </p:pic>
      <p:pic>
        <p:nvPicPr>
          <p:cNvPr id="9" name="Picture 8">
            <a:extLst>
              <a:ext uri="{FF2B5EF4-FFF2-40B4-BE49-F238E27FC236}">
                <a16:creationId xmlns:a16="http://schemas.microsoft.com/office/drawing/2014/main" id="{58D5E43F-2DDE-21B2-B3ED-CA1D0B4D6DA0}"/>
              </a:ext>
            </a:extLst>
          </p:cNvPr>
          <p:cNvPicPr>
            <a:picLocks noChangeAspect="1"/>
          </p:cNvPicPr>
          <p:nvPr/>
        </p:nvPicPr>
        <p:blipFill>
          <a:blip r:embed="rId4"/>
          <a:stretch>
            <a:fillRect/>
          </a:stretch>
        </p:blipFill>
        <p:spPr>
          <a:xfrm>
            <a:off x="677326" y="3468612"/>
            <a:ext cx="2596283" cy="2541276"/>
          </a:xfrm>
          <a:prstGeom prst="rect">
            <a:avLst/>
          </a:prstGeom>
        </p:spPr>
      </p:pic>
      <p:sp>
        <p:nvSpPr>
          <p:cNvPr id="3" name="Subtitle 2">
            <a:extLst>
              <a:ext uri="{FF2B5EF4-FFF2-40B4-BE49-F238E27FC236}">
                <a16:creationId xmlns:a16="http://schemas.microsoft.com/office/drawing/2014/main" id="{C8AA83B1-FE86-3080-E21C-01607A38349E}"/>
              </a:ext>
            </a:extLst>
          </p:cNvPr>
          <p:cNvSpPr>
            <a:spLocks noGrp="1"/>
          </p:cNvSpPr>
          <p:nvPr>
            <p:ph type="subTitle" idx="1"/>
          </p:nvPr>
        </p:nvSpPr>
        <p:spPr>
          <a:xfrm>
            <a:off x="6343484" y="2160589"/>
            <a:ext cx="4404029" cy="3880773"/>
          </a:xfrm>
        </p:spPr>
        <p:txBody>
          <a:bodyPr vert="horz" lIns="91440" tIns="45720" rIns="91440" bIns="45720" rtlCol="0">
            <a:normAutofit lnSpcReduction="10000"/>
          </a:bodyPr>
          <a:lstStyle/>
          <a:p>
            <a:pPr algn="l" fontAlgn="base">
              <a:buFont typeface="Wingdings 3" charset="2"/>
              <a:buChar char=""/>
            </a:pPr>
            <a:r>
              <a:rPr lang="en-US" b="0" i="0" dirty="0">
                <a:solidFill>
                  <a:schemeClr val="tx1">
                    <a:lumMod val="75000"/>
                    <a:lumOff val="25000"/>
                  </a:schemeClr>
                </a:solidFill>
                <a:effectLst/>
              </a:rPr>
              <a:t>This problem can be approached by using stack data structure.</a:t>
            </a:r>
          </a:p>
          <a:p>
            <a:pPr algn="l" fontAlgn="base">
              <a:buFont typeface="Wingdings 3" charset="2"/>
              <a:buChar char=""/>
            </a:pPr>
            <a:r>
              <a:rPr lang="en-US" b="0" i="0" dirty="0">
                <a:solidFill>
                  <a:schemeClr val="tx1"/>
                </a:solidFill>
                <a:effectLst/>
                <a:latin typeface="Trebuchet MS" panose="020B0603020202020204" pitchFamily="34" charset="0"/>
                <a:cs typeface="Calibri" panose="020F0502020204030204" pitchFamily="34" charset="0"/>
              </a:rPr>
              <a:t>Stack is a linear data structure that follows a particular order in which the operations are performed. The order may be LIFO(Last In First Out) or FILO(First In Last Out). LIFO implies that the element that is inserted last, comes out first and FILO implies that the element that is inserted first, comes out last.</a:t>
            </a:r>
          </a:p>
          <a:p>
            <a:pPr algn="l" fontAlgn="base">
              <a:buFont typeface="Wingdings 3" charset="2"/>
              <a:buChar char=""/>
            </a:pPr>
            <a:r>
              <a:rPr lang="en-US" b="0" i="0" dirty="0">
                <a:solidFill>
                  <a:schemeClr val="tx1">
                    <a:lumMod val="75000"/>
                    <a:lumOff val="25000"/>
                  </a:schemeClr>
                </a:solidFill>
                <a:effectLst/>
              </a:rPr>
              <a:t>Rectangles that can form in the given histogram:</a:t>
            </a:r>
          </a:p>
          <a:p>
            <a:pPr algn="l" fontAlgn="base">
              <a:buFont typeface="Wingdings 3" charset="2"/>
              <a:buChar char=""/>
            </a:pPr>
            <a:endParaRPr lang="en-US" b="0" i="0" dirty="0">
              <a:solidFill>
                <a:schemeClr val="tx1">
                  <a:lumMod val="75000"/>
                  <a:lumOff val="25000"/>
                </a:schemeClr>
              </a:solidFill>
              <a:effectLst/>
            </a:endParaRPr>
          </a:p>
          <a:p>
            <a:pPr algn="l" fontAlgn="base">
              <a:buFont typeface="Wingdings 3" charset="2"/>
              <a:buChar char=""/>
            </a:pPr>
            <a:endParaRPr lang="en-US" dirty="0">
              <a:solidFill>
                <a:schemeClr val="tx1">
                  <a:lumMod val="75000"/>
                  <a:lumOff val="25000"/>
                </a:schemeClr>
              </a:solidFill>
            </a:endParaRPr>
          </a:p>
          <a:p>
            <a:pPr algn="l" fontAlgn="base">
              <a:buFont typeface="Wingdings 3" charset="2"/>
              <a:buChar char=""/>
            </a:pPr>
            <a:endParaRPr lang="en-US" b="0" i="0" dirty="0">
              <a:solidFill>
                <a:schemeClr val="tx1">
                  <a:lumMod val="75000"/>
                  <a:lumOff val="25000"/>
                </a:schemeClr>
              </a:solidFill>
              <a:effectLst/>
            </a:endParaRPr>
          </a:p>
        </p:txBody>
      </p:sp>
      <p:pic>
        <p:nvPicPr>
          <p:cNvPr id="11" name="Picture 10">
            <a:extLst>
              <a:ext uri="{FF2B5EF4-FFF2-40B4-BE49-F238E27FC236}">
                <a16:creationId xmlns:a16="http://schemas.microsoft.com/office/drawing/2014/main" id="{1A24E117-5FDA-54FB-E670-D0D750B918B8}"/>
              </a:ext>
            </a:extLst>
          </p:cNvPr>
          <p:cNvPicPr>
            <a:picLocks noChangeAspect="1"/>
          </p:cNvPicPr>
          <p:nvPr/>
        </p:nvPicPr>
        <p:blipFill>
          <a:blip r:embed="rId5"/>
          <a:stretch>
            <a:fillRect/>
          </a:stretch>
        </p:blipFill>
        <p:spPr>
          <a:xfrm>
            <a:off x="3502212" y="3509432"/>
            <a:ext cx="2596283" cy="2459636"/>
          </a:xfrm>
          <a:prstGeom prst="rect">
            <a:avLst/>
          </a:prstGeom>
        </p:spPr>
      </p:pic>
    </p:spTree>
    <p:extLst>
      <p:ext uri="{BB962C8B-B14F-4D97-AF65-F5344CB8AC3E}">
        <p14:creationId xmlns:p14="http://schemas.microsoft.com/office/powerpoint/2010/main" val="254630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B81043-1D7A-6AA0-1E56-031864427441}"/>
              </a:ext>
            </a:extLst>
          </p:cNvPr>
          <p:cNvSpPr txBox="1"/>
          <p:nvPr/>
        </p:nvSpPr>
        <p:spPr>
          <a:xfrm>
            <a:off x="758687" y="346717"/>
            <a:ext cx="8650356" cy="1200329"/>
          </a:xfrm>
          <a:prstGeom prst="rect">
            <a:avLst/>
          </a:prstGeom>
          <a:noFill/>
        </p:spPr>
        <p:txBody>
          <a:bodyPr wrap="square">
            <a:spAutoFit/>
          </a:bodyPr>
          <a:lstStyle/>
          <a:p>
            <a:r>
              <a:rPr lang="en-US" dirty="0"/>
              <a:t>Area of rectangle = height * width</a:t>
            </a:r>
          </a:p>
          <a:p>
            <a:endParaRPr lang="en-US" dirty="0"/>
          </a:p>
          <a:p>
            <a:r>
              <a:rPr lang="en-US" dirty="0"/>
              <a:t>For  area of rectangle to be maximum we should consider maximum possible values of height and width</a:t>
            </a:r>
          </a:p>
        </p:txBody>
      </p:sp>
      <p:pic>
        <p:nvPicPr>
          <p:cNvPr id="4" name="Picture 3">
            <a:extLst>
              <a:ext uri="{FF2B5EF4-FFF2-40B4-BE49-F238E27FC236}">
                <a16:creationId xmlns:a16="http://schemas.microsoft.com/office/drawing/2014/main" id="{322A7243-D38B-23BC-54D1-F072084AB2C9}"/>
              </a:ext>
            </a:extLst>
          </p:cNvPr>
          <p:cNvPicPr>
            <a:picLocks noChangeAspect="1"/>
          </p:cNvPicPr>
          <p:nvPr/>
        </p:nvPicPr>
        <p:blipFill>
          <a:blip r:embed="rId2"/>
          <a:stretch>
            <a:fillRect/>
          </a:stretch>
        </p:blipFill>
        <p:spPr>
          <a:xfrm>
            <a:off x="758687" y="1629807"/>
            <a:ext cx="2543530" cy="2343477"/>
          </a:xfrm>
          <a:prstGeom prst="rect">
            <a:avLst/>
          </a:prstGeom>
        </p:spPr>
      </p:pic>
      <p:pic>
        <p:nvPicPr>
          <p:cNvPr id="5" name="Picture 4">
            <a:extLst>
              <a:ext uri="{FF2B5EF4-FFF2-40B4-BE49-F238E27FC236}">
                <a16:creationId xmlns:a16="http://schemas.microsoft.com/office/drawing/2014/main" id="{A86BC347-1AB6-E8C4-2413-E04038C59718}"/>
              </a:ext>
            </a:extLst>
          </p:cNvPr>
          <p:cNvPicPr>
            <a:picLocks noChangeAspect="1"/>
          </p:cNvPicPr>
          <p:nvPr/>
        </p:nvPicPr>
        <p:blipFill>
          <a:blip r:embed="rId3"/>
          <a:stretch>
            <a:fillRect/>
          </a:stretch>
        </p:blipFill>
        <p:spPr>
          <a:xfrm>
            <a:off x="3872913" y="1613138"/>
            <a:ext cx="2421904" cy="2343477"/>
          </a:xfrm>
          <a:prstGeom prst="rect">
            <a:avLst/>
          </a:prstGeom>
        </p:spPr>
      </p:pic>
      <p:pic>
        <p:nvPicPr>
          <p:cNvPr id="7" name="Picture 6">
            <a:extLst>
              <a:ext uri="{FF2B5EF4-FFF2-40B4-BE49-F238E27FC236}">
                <a16:creationId xmlns:a16="http://schemas.microsoft.com/office/drawing/2014/main" id="{01B36A64-E397-E082-379B-A5CC38CC201C}"/>
              </a:ext>
            </a:extLst>
          </p:cNvPr>
          <p:cNvPicPr>
            <a:picLocks noChangeAspect="1"/>
          </p:cNvPicPr>
          <p:nvPr/>
        </p:nvPicPr>
        <p:blipFill>
          <a:blip r:embed="rId4"/>
          <a:stretch>
            <a:fillRect/>
          </a:stretch>
        </p:blipFill>
        <p:spPr>
          <a:xfrm>
            <a:off x="6865513" y="1613138"/>
            <a:ext cx="2421904" cy="2310138"/>
          </a:xfrm>
          <a:prstGeom prst="rect">
            <a:avLst/>
          </a:prstGeom>
        </p:spPr>
      </p:pic>
      <p:pic>
        <p:nvPicPr>
          <p:cNvPr id="9" name="Picture 8">
            <a:extLst>
              <a:ext uri="{FF2B5EF4-FFF2-40B4-BE49-F238E27FC236}">
                <a16:creationId xmlns:a16="http://schemas.microsoft.com/office/drawing/2014/main" id="{D8C7C883-42E3-DDCE-B696-A47E0D6D7BE4}"/>
              </a:ext>
            </a:extLst>
          </p:cNvPr>
          <p:cNvPicPr>
            <a:picLocks noChangeAspect="1"/>
          </p:cNvPicPr>
          <p:nvPr/>
        </p:nvPicPr>
        <p:blipFill>
          <a:blip r:embed="rId5"/>
          <a:stretch>
            <a:fillRect/>
          </a:stretch>
        </p:blipFill>
        <p:spPr>
          <a:xfrm>
            <a:off x="758687" y="4313231"/>
            <a:ext cx="2700130" cy="2343477"/>
          </a:xfrm>
          <a:prstGeom prst="rect">
            <a:avLst/>
          </a:prstGeom>
        </p:spPr>
      </p:pic>
      <p:pic>
        <p:nvPicPr>
          <p:cNvPr id="11" name="Picture 10">
            <a:extLst>
              <a:ext uri="{FF2B5EF4-FFF2-40B4-BE49-F238E27FC236}">
                <a16:creationId xmlns:a16="http://schemas.microsoft.com/office/drawing/2014/main" id="{1800198D-A6AE-8CA4-A254-84EA1BDF5944}"/>
              </a:ext>
            </a:extLst>
          </p:cNvPr>
          <p:cNvPicPr>
            <a:picLocks noChangeAspect="1"/>
          </p:cNvPicPr>
          <p:nvPr/>
        </p:nvPicPr>
        <p:blipFill>
          <a:blip r:embed="rId6"/>
          <a:stretch>
            <a:fillRect/>
          </a:stretch>
        </p:blipFill>
        <p:spPr>
          <a:xfrm>
            <a:off x="3872913" y="4360862"/>
            <a:ext cx="2421904" cy="2295846"/>
          </a:xfrm>
          <a:prstGeom prst="rect">
            <a:avLst/>
          </a:prstGeom>
        </p:spPr>
      </p:pic>
      <p:pic>
        <p:nvPicPr>
          <p:cNvPr id="13" name="Picture 12">
            <a:extLst>
              <a:ext uri="{FF2B5EF4-FFF2-40B4-BE49-F238E27FC236}">
                <a16:creationId xmlns:a16="http://schemas.microsoft.com/office/drawing/2014/main" id="{F711D59E-3C81-877A-54AD-4DE505F599F3}"/>
              </a:ext>
            </a:extLst>
          </p:cNvPr>
          <p:cNvPicPr>
            <a:picLocks noChangeAspect="1"/>
          </p:cNvPicPr>
          <p:nvPr/>
        </p:nvPicPr>
        <p:blipFill>
          <a:blip r:embed="rId7"/>
          <a:stretch>
            <a:fillRect/>
          </a:stretch>
        </p:blipFill>
        <p:spPr>
          <a:xfrm>
            <a:off x="6865513" y="4435653"/>
            <a:ext cx="2421905" cy="2150422"/>
          </a:xfrm>
          <a:prstGeom prst="rect">
            <a:avLst/>
          </a:prstGeom>
        </p:spPr>
      </p:pic>
    </p:spTree>
    <p:extLst>
      <p:ext uri="{BB962C8B-B14F-4D97-AF65-F5344CB8AC3E}">
        <p14:creationId xmlns:p14="http://schemas.microsoft.com/office/powerpoint/2010/main" val="408248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672880-F04B-B6F7-75DC-38EA8E9EF59B}"/>
              </a:ext>
            </a:extLst>
          </p:cNvPr>
          <p:cNvSpPr txBox="1"/>
          <p:nvPr/>
        </p:nvSpPr>
        <p:spPr>
          <a:xfrm>
            <a:off x="463825" y="331305"/>
            <a:ext cx="9992140" cy="3416320"/>
          </a:xfrm>
          <a:prstGeom prst="rect">
            <a:avLst/>
          </a:prstGeom>
          <a:noFill/>
        </p:spPr>
        <p:txBody>
          <a:bodyPr wrap="square" rtlCol="0">
            <a:spAutoFit/>
          </a:bodyPr>
          <a:lstStyle/>
          <a:p>
            <a:r>
              <a:rPr lang="en-US" sz="2000" dirty="0"/>
              <a:t>Approach in Detail(Mathematically Code Wise):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58BA65B9-D310-850A-67F4-B4C3B8E06542}"/>
              </a:ext>
            </a:extLst>
          </p:cNvPr>
          <p:cNvPicPr>
            <a:picLocks noChangeAspect="1"/>
          </p:cNvPicPr>
          <p:nvPr/>
        </p:nvPicPr>
        <p:blipFill>
          <a:blip r:embed="rId2"/>
          <a:stretch>
            <a:fillRect/>
          </a:stretch>
        </p:blipFill>
        <p:spPr>
          <a:xfrm>
            <a:off x="3286539" y="788556"/>
            <a:ext cx="3604591" cy="2166679"/>
          </a:xfrm>
          <a:prstGeom prst="rect">
            <a:avLst/>
          </a:prstGeom>
        </p:spPr>
      </p:pic>
      <p:sp>
        <p:nvSpPr>
          <p:cNvPr id="7" name="TextBox 6">
            <a:extLst>
              <a:ext uri="{FF2B5EF4-FFF2-40B4-BE49-F238E27FC236}">
                <a16:creationId xmlns:a16="http://schemas.microsoft.com/office/drawing/2014/main" id="{194D476C-FE0D-AFAD-4A78-C99C7E2B80EF}"/>
              </a:ext>
            </a:extLst>
          </p:cNvPr>
          <p:cNvSpPr txBox="1"/>
          <p:nvPr/>
        </p:nvSpPr>
        <p:spPr>
          <a:xfrm>
            <a:off x="463825" y="3014948"/>
            <a:ext cx="11001858" cy="1477328"/>
          </a:xfrm>
          <a:prstGeom prst="rect">
            <a:avLst/>
          </a:prstGeom>
          <a:noFill/>
        </p:spPr>
        <p:txBody>
          <a:bodyPr wrap="none" rtlCol="0">
            <a:spAutoFit/>
          </a:bodyPr>
          <a:lstStyle/>
          <a:p>
            <a:r>
              <a:rPr lang="en-US" dirty="0"/>
              <a:t>To find width we have to first find out left side next smaller index(</a:t>
            </a:r>
            <a:r>
              <a:rPr lang="en-US" dirty="0" err="1"/>
              <a:t>i</a:t>
            </a:r>
            <a:r>
              <a:rPr lang="en-US" dirty="0"/>
              <a:t>) and right side next smaller index(j)</a:t>
            </a:r>
          </a:p>
          <a:p>
            <a:endParaRPr lang="en-US" dirty="0"/>
          </a:p>
          <a:p>
            <a:r>
              <a:rPr lang="en-US" dirty="0"/>
              <a:t>For height 5(index 2)</a:t>
            </a:r>
          </a:p>
          <a:p>
            <a:endParaRPr lang="en-US" dirty="0"/>
          </a:p>
          <a:p>
            <a:endParaRPr lang="en-US" dirty="0"/>
          </a:p>
        </p:txBody>
      </p:sp>
      <p:pic>
        <p:nvPicPr>
          <p:cNvPr id="9" name="Picture 8">
            <a:extLst>
              <a:ext uri="{FF2B5EF4-FFF2-40B4-BE49-F238E27FC236}">
                <a16:creationId xmlns:a16="http://schemas.microsoft.com/office/drawing/2014/main" id="{13582F03-18BC-82F4-CBCB-3D8ED0E71620}"/>
              </a:ext>
            </a:extLst>
          </p:cNvPr>
          <p:cNvPicPr>
            <a:picLocks noChangeAspect="1"/>
          </p:cNvPicPr>
          <p:nvPr/>
        </p:nvPicPr>
        <p:blipFill>
          <a:blip r:embed="rId3"/>
          <a:stretch>
            <a:fillRect/>
          </a:stretch>
        </p:blipFill>
        <p:spPr>
          <a:xfrm>
            <a:off x="583875" y="3979589"/>
            <a:ext cx="3167271" cy="2779070"/>
          </a:xfrm>
          <a:prstGeom prst="rect">
            <a:avLst/>
          </a:prstGeom>
        </p:spPr>
      </p:pic>
      <p:sp>
        <p:nvSpPr>
          <p:cNvPr id="10" name="TextBox 9">
            <a:extLst>
              <a:ext uri="{FF2B5EF4-FFF2-40B4-BE49-F238E27FC236}">
                <a16:creationId xmlns:a16="http://schemas.microsoft.com/office/drawing/2014/main" id="{A51B43C6-84DB-E47B-8896-FC80FD187926}"/>
              </a:ext>
            </a:extLst>
          </p:cNvPr>
          <p:cNvSpPr txBox="1"/>
          <p:nvPr/>
        </p:nvSpPr>
        <p:spPr>
          <a:xfrm>
            <a:off x="5134388" y="3957486"/>
            <a:ext cx="2120347" cy="923330"/>
          </a:xfrm>
          <a:prstGeom prst="rect">
            <a:avLst/>
          </a:prstGeom>
          <a:noFill/>
        </p:spPr>
        <p:txBody>
          <a:bodyPr wrap="square" rtlCol="0">
            <a:spAutoFit/>
          </a:bodyPr>
          <a:lstStyle/>
          <a:p>
            <a:r>
              <a:rPr lang="en-US" dirty="0"/>
              <a:t>Width=j-i-1</a:t>
            </a:r>
          </a:p>
          <a:p>
            <a:endParaRPr lang="en-US" dirty="0"/>
          </a:p>
          <a:p>
            <a:r>
              <a:rPr lang="en-US" dirty="0"/>
              <a:t>Width=4-1-1=2</a:t>
            </a:r>
          </a:p>
        </p:txBody>
      </p:sp>
    </p:spTree>
    <p:extLst>
      <p:ext uri="{BB962C8B-B14F-4D97-AF65-F5344CB8AC3E}">
        <p14:creationId xmlns:p14="http://schemas.microsoft.com/office/powerpoint/2010/main" val="54681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463BD2-66FA-5F12-EEAD-E4B5B744D70A}"/>
              </a:ext>
            </a:extLst>
          </p:cNvPr>
          <p:cNvSpPr txBox="1"/>
          <p:nvPr/>
        </p:nvSpPr>
        <p:spPr>
          <a:xfrm>
            <a:off x="543339" y="477078"/>
            <a:ext cx="11682044" cy="1477328"/>
          </a:xfrm>
          <a:prstGeom prst="rect">
            <a:avLst/>
          </a:prstGeom>
          <a:noFill/>
        </p:spPr>
        <p:txBody>
          <a:bodyPr wrap="none" rtlCol="0">
            <a:spAutoFit/>
          </a:bodyPr>
          <a:lstStyle/>
          <a:p>
            <a:r>
              <a:rPr lang="en-US" dirty="0"/>
              <a:t>We should take into consideration n value(</a:t>
            </a:r>
            <a:r>
              <a:rPr lang="en-US" dirty="0" err="1"/>
              <a:t>heights.length</a:t>
            </a:r>
            <a:r>
              <a:rPr lang="en-US" dirty="0"/>
              <a:t>) if the next smaller right doesn't exist for any height.</a:t>
            </a:r>
          </a:p>
          <a:p>
            <a:endParaRPr lang="en-US" dirty="0"/>
          </a:p>
          <a:p>
            <a:r>
              <a:rPr lang="en-US" dirty="0"/>
              <a:t>We should take -1 into consideration if there is no next smaller left. </a:t>
            </a:r>
          </a:p>
          <a:p>
            <a:endParaRPr lang="en-US" dirty="0"/>
          </a:p>
          <a:p>
            <a:endParaRPr lang="en-US" dirty="0"/>
          </a:p>
        </p:txBody>
      </p:sp>
      <p:pic>
        <p:nvPicPr>
          <p:cNvPr id="6" name="Picture 5">
            <a:extLst>
              <a:ext uri="{FF2B5EF4-FFF2-40B4-BE49-F238E27FC236}">
                <a16:creationId xmlns:a16="http://schemas.microsoft.com/office/drawing/2014/main" id="{50F23911-C30D-77EE-7874-2BFDA7F3540B}"/>
              </a:ext>
            </a:extLst>
          </p:cNvPr>
          <p:cNvPicPr>
            <a:picLocks noChangeAspect="1"/>
          </p:cNvPicPr>
          <p:nvPr/>
        </p:nvPicPr>
        <p:blipFill>
          <a:blip r:embed="rId2"/>
          <a:stretch>
            <a:fillRect/>
          </a:stretch>
        </p:blipFill>
        <p:spPr>
          <a:xfrm>
            <a:off x="1987827" y="1756134"/>
            <a:ext cx="7301948" cy="4167588"/>
          </a:xfrm>
          <a:prstGeom prst="rect">
            <a:avLst/>
          </a:prstGeom>
        </p:spPr>
      </p:pic>
    </p:spTree>
    <p:extLst>
      <p:ext uri="{BB962C8B-B14F-4D97-AF65-F5344CB8AC3E}">
        <p14:creationId xmlns:p14="http://schemas.microsoft.com/office/powerpoint/2010/main" val="53890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EFAD4B-F5F7-D337-8FF8-CA1BCC3A1305}"/>
              </a:ext>
            </a:extLst>
          </p:cNvPr>
          <p:cNvSpPr txBox="1"/>
          <p:nvPr/>
        </p:nvSpPr>
        <p:spPr>
          <a:xfrm>
            <a:off x="465226" y="4058824"/>
            <a:ext cx="2080591" cy="461665"/>
          </a:xfrm>
          <a:prstGeom prst="rect">
            <a:avLst/>
          </a:prstGeom>
          <a:noFill/>
        </p:spPr>
        <p:txBody>
          <a:bodyPr wrap="square" rtlCol="0">
            <a:spAutoFit/>
          </a:bodyPr>
          <a:lstStyle/>
          <a:p>
            <a:r>
              <a:rPr lang="en-US" sz="2400" dirty="0" err="1"/>
              <a:t>nsl</a:t>
            </a:r>
            <a:r>
              <a:rPr lang="en-US" sz="2400" dirty="0"/>
              <a:t> </a:t>
            </a:r>
          </a:p>
        </p:txBody>
      </p:sp>
      <p:graphicFrame>
        <p:nvGraphicFramePr>
          <p:cNvPr id="5" name="Table 4">
            <a:extLst>
              <a:ext uri="{FF2B5EF4-FFF2-40B4-BE49-F238E27FC236}">
                <a16:creationId xmlns:a16="http://schemas.microsoft.com/office/drawing/2014/main" id="{9A1F44F8-1244-62A2-6418-86DC79A05F79}"/>
              </a:ext>
            </a:extLst>
          </p:cNvPr>
          <p:cNvGraphicFramePr>
            <a:graphicFrameLocks noGrp="1"/>
          </p:cNvGraphicFramePr>
          <p:nvPr>
            <p:extLst>
              <p:ext uri="{D42A27DB-BD31-4B8C-83A1-F6EECF244321}">
                <p14:modId xmlns:p14="http://schemas.microsoft.com/office/powerpoint/2010/main" val="545933479"/>
              </p:ext>
            </p:extLst>
          </p:nvPr>
        </p:nvGraphicFramePr>
        <p:xfrm>
          <a:off x="1117600" y="4106777"/>
          <a:ext cx="8128002" cy="365760"/>
        </p:xfrm>
        <a:graphic>
          <a:graphicData uri="http://schemas.openxmlformats.org/drawingml/2006/table">
            <a:tbl>
              <a:tblPr firstRow="1" bandRow="1">
                <a:tableStyleId>{93296810-A885-4BE3-A3E7-6D5BEEA58F35}</a:tableStyleId>
              </a:tblPr>
              <a:tblGrid>
                <a:gridCol w="1354667">
                  <a:extLst>
                    <a:ext uri="{9D8B030D-6E8A-4147-A177-3AD203B41FA5}">
                      <a16:colId xmlns:a16="http://schemas.microsoft.com/office/drawing/2014/main" val="3499979981"/>
                    </a:ext>
                  </a:extLst>
                </a:gridCol>
                <a:gridCol w="1354667">
                  <a:extLst>
                    <a:ext uri="{9D8B030D-6E8A-4147-A177-3AD203B41FA5}">
                      <a16:colId xmlns:a16="http://schemas.microsoft.com/office/drawing/2014/main" val="2202623275"/>
                    </a:ext>
                  </a:extLst>
                </a:gridCol>
                <a:gridCol w="1354667">
                  <a:extLst>
                    <a:ext uri="{9D8B030D-6E8A-4147-A177-3AD203B41FA5}">
                      <a16:colId xmlns:a16="http://schemas.microsoft.com/office/drawing/2014/main" val="555890763"/>
                    </a:ext>
                  </a:extLst>
                </a:gridCol>
                <a:gridCol w="1354667">
                  <a:extLst>
                    <a:ext uri="{9D8B030D-6E8A-4147-A177-3AD203B41FA5}">
                      <a16:colId xmlns:a16="http://schemas.microsoft.com/office/drawing/2014/main" val="2297253248"/>
                    </a:ext>
                  </a:extLst>
                </a:gridCol>
                <a:gridCol w="1354667">
                  <a:extLst>
                    <a:ext uri="{9D8B030D-6E8A-4147-A177-3AD203B41FA5}">
                      <a16:colId xmlns:a16="http://schemas.microsoft.com/office/drawing/2014/main" val="3459258847"/>
                    </a:ext>
                  </a:extLst>
                </a:gridCol>
                <a:gridCol w="1354667">
                  <a:extLst>
                    <a:ext uri="{9D8B030D-6E8A-4147-A177-3AD203B41FA5}">
                      <a16:colId xmlns:a16="http://schemas.microsoft.com/office/drawing/2014/main" val="1131983769"/>
                    </a:ext>
                  </a:extLst>
                </a:gridCol>
              </a:tblGrid>
              <a:tr h="242087">
                <a:tc>
                  <a:txBody>
                    <a:bodyPr/>
                    <a:lstStyle/>
                    <a:p>
                      <a:r>
                        <a:rPr lang="en-US" dirty="0">
                          <a:solidFill>
                            <a:schemeClr val="bg1"/>
                          </a:solidFill>
                        </a:rPr>
                        <a:t>       -1</a:t>
                      </a:r>
                    </a:p>
                  </a:txBody>
                  <a:tcPr/>
                </a:tc>
                <a:tc>
                  <a:txBody>
                    <a:bodyPr/>
                    <a:lstStyle/>
                    <a:p>
                      <a:r>
                        <a:rPr lang="en-US" dirty="0">
                          <a:solidFill>
                            <a:schemeClr val="bg1"/>
                          </a:solidFill>
                        </a:rPr>
                        <a:t>       -1</a:t>
                      </a:r>
                    </a:p>
                  </a:txBody>
                  <a:tcPr/>
                </a:tc>
                <a:tc>
                  <a:txBody>
                    <a:bodyPr/>
                    <a:lstStyle/>
                    <a:p>
                      <a:r>
                        <a:rPr lang="en-US" dirty="0"/>
                        <a:t>      </a:t>
                      </a:r>
                      <a:r>
                        <a:rPr lang="en-US" dirty="0">
                          <a:solidFill>
                            <a:schemeClr val="bg1"/>
                          </a:solidFill>
                        </a:rPr>
                        <a:t>1</a:t>
                      </a:r>
                      <a:endParaRPr lang="en-US" dirty="0"/>
                    </a:p>
                  </a:txBody>
                  <a:tcPr/>
                </a:tc>
                <a:tc>
                  <a:txBody>
                    <a:bodyPr/>
                    <a:lstStyle/>
                    <a:p>
                      <a:r>
                        <a:rPr lang="en-US" dirty="0">
                          <a:solidFill>
                            <a:schemeClr val="bg1"/>
                          </a:solidFill>
                        </a:rPr>
                        <a:t>       5</a:t>
                      </a:r>
                    </a:p>
                  </a:txBody>
                  <a:tcPr/>
                </a:tc>
                <a:tc>
                  <a:txBody>
                    <a:bodyPr/>
                    <a:lstStyle/>
                    <a:p>
                      <a:r>
                        <a:rPr lang="en-US" dirty="0">
                          <a:solidFill>
                            <a:schemeClr val="bg1"/>
                          </a:solidFill>
                        </a:rPr>
                        <a:t>      1</a:t>
                      </a:r>
                    </a:p>
                  </a:txBody>
                  <a:tcPr/>
                </a:tc>
                <a:tc>
                  <a:txBody>
                    <a:bodyPr/>
                    <a:lstStyle/>
                    <a:p>
                      <a:r>
                        <a:rPr lang="en-US" dirty="0">
                          <a:solidFill>
                            <a:schemeClr val="bg1"/>
                          </a:solidFill>
                        </a:rPr>
                        <a:t>     2</a:t>
                      </a:r>
                    </a:p>
                  </a:txBody>
                  <a:tcPr/>
                </a:tc>
                <a:extLst>
                  <a:ext uri="{0D108BD9-81ED-4DB2-BD59-A6C34878D82A}">
                    <a16:rowId xmlns:a16="http://schemas.microsoft.com/office/drawing/2014/main" val="2155235131"/>
                  </a:ext>
                </a:extLst>
              </a:tr>
            </a:tbl>
          </a:graphicData>
        </a:graphic>
      </p:graphicFrame>
      <p:sp>
        <p:nvSpPr>
          <p:cNvPr id="6" name="TextBox 5">
            <a:extLst>
              <a:ext uri="{FF2B5EF4-FFF2-40B4-BE49-F238E27FC236}">
                <a16:creationId xmlns:a16="http://schemas.microsoft.com/office/drawing/2014/main" id="{BFBD946A-9074-B114-D547-F78814E7A926}"/>
              </a:ext>
            </a:extLst>
          </p:cNvPr>
          <p:cNvSpPr txBox="1"/>
          <p:nvPr/>
        </p:nvSpPr>
        <p:spPr>
          <a:xfrm>
            <a:off x="1721035" y="3674258"/>
            <a:ext cx="391454" cy="369332"/>
          </a:xfrm>
          <a:prstGeom prst="rect">
            <a:avLst/>
          </a:prstGeom>
          <a:noFill/>
        </p:spPr>
        <p:txBody>
          <a:bodyPr wrap="none" rtlCol="0">
            <a:spAutoFit/>
          </a:bodyPr>
          <a:lstStyle/>
          <a:p>
            <a:r>
              <a:rPr lang="en-US" dirty="0"/>
              <a:t>-1</a:t>
            </a:r>
          </a:p>
        </p:txBody>
      </p:sp>
      <p:sp>
        <p:nvSpPr>
          <p:cNvPr id="7" name="TextBox 6">
            <a:extLst>
              <a:ext uri="{FF2B5EF4-FFF2-40B4-BE49-F238E27FC236}">
                <a16:creationId xmlns:a16="http://schemas.microsoft.com/office/drawing/2014/main" id="{E31EEF39-8BE1-2E6B-AAA2-0AF3DB5C0CD3}"/>
              </a:ext>
            </a:extLst>
          </p:cNvPr>
          <p:cNvSpPr txBox="1"/>
          <p:nvPr/>
        </p:nvSpPr>
        <p:spPr>
          <a:xfrm>
            <a:off x="3034881" y="3674258"/>
            <a:ext cx="391454"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944694C8-5B5B-3B77-3F38-38223211EECA}"/>
              </a:ext>
            </a:extLst>
          </p:cNvPr>
          <p:cNvSpPr txBox="1"/>
          <p:nvPr/>
        </p:nvSpPr>
        <p:spPr>
          <a:xfrm>
            <a:off x="4306500" y="3646724"/>
            <a:ext cx="301420" cy="365760"/>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8DF270A4-17CA-F88E-A6B9-004F08689D51}"/>
              </a:ext>
            </a:extLst>
          </p:cNvPr>
          <p:cNvSpPr txBox="1"/>
          <p:nvPr/>
        </p:nvSpPr>
        <p:spPr>
          <a:xfrm>
            <a:off x="5768266" y="3639407"/>
            <a:ext cx="306494" cy="369332"/>
          </a:xfrm>
          <a:prstGeom prst="rect">
            <a:avLst/>
          </a:prstGeom>
          <a:noFill/>
        </p:spPr>
        <p:txBody>
          <a:bodyPr wrap="none" rtlCol="0">
            <a:spAutoFit/>
          </a:bodyPr>
          <a:lstStyle/>
          <a:p>
            <a:r>
              <a:rPr lang="en-US" dirty="0"/>
              <a:t>2</a:t>
            </a:r>
          </a:p>
        </p:txBody>
      </p:sp>
      <p:sp>
        <p:nvSpPr>
          <p:cNvPr id="10" name="TextBox 9">
            <a:extLst>
              <a:ext uri="{FF2B5EF4-FFF2-40B4-BE49-F238E27FC236}">
                <a16:creationId xmlns:a16="http://schemas.microsoft.com/office/drawing/2014/main" id="{9B6CE67E-BE49-927F-EB8A-053FFBFE99E6}"/>
              </a:ext>
            </a:extLst>
          </p:cNvPr>
          <p:cNvSpPr txBox="1"/>
          <p:nvPr/>
        </p:nvSpPr>
        <p:spPr>
          <a:xfrm>
            <a:off x="7071492" y="3586767"/>
            <a:ext cx="306494" cy="369332"/>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E144E1E1-6679-B32F-3DF8-81D624E3FA17}"/>
              </a:ext>
            </a:extLst>
          </p:cNvPr>
          <p:cNvSpPr txBox="1"/>
          <p:nvPr/>
        </p:nvSpPr>
        <p:spPr>
          <a:xfrm>
            <a:off x="8374718" y="3586767"/>
            <a:ext cx="306494" cy="369332"/>
          </a:xfrm>
          <a:prstGeom prst="rect">
            <a:avLst/>
          </a:prstGeom>
          <a:noFill/>
        </p:spPr>
        <p:txBody>
          <a:bodyPr wrap="none" rtlCol="0">
            <a:spAutoFit/>
          </a:bodyPr>
          <a:lstStyle/>
          <a:p>
            <a:r>
              <a:rPr lang="en-US" dirty="0"/>
              <a:t>4</a:t>
            </a:r>
          </a:p>
        </p:txBody>
      </p:sp>
      <p:pic>
        <p:nvPicPr>
          <p:cNvPr id="13" name="Picture 12">
            <a:extLst>
              <a:ext uri="{FF2B5EF4-FFF2-40B4-BE49-F238E27FC236}">
                <a16:creationId xmlns:a16="http://schemas.microsoft.com/office/drawing/2014/main" id="{3A2A14F6-AB3C-5C8A-D0A5-ED21B1A852F9}"/>
              </a:ext>
            </a:extLst>
          </p:cNvPr>
          <p:cNvPicPr>
            <a:picLocks noChangeAspect="1"/>
          </p:cNvPicPr>
          <p:nvPr/>
        </p:nvPicPr>
        <p:blipFill>
          <a:blip r:embed="rId2"/>
          <a:stretch>
            <a:fillRect/>
          </a:stretch>
        </p:blipFill>
        <p:spPr>
          <a:xfrm>
            <a:off x="3969873" y="213432"/>
            <a:ext cx="2715004" cy="2581635"/>
          </a:xfrm>
          <a:prstGeom prst="rect">
            <a:avLst/>
          </a:prstGeom>
        </p:spPr>
      </p:pic>
      <p:sp>
        <p:nvSpPr>
          <p:cNvPr id="14" name="TextBox 13">
            <a:extLst>
              <a:ext uri="{FF2B5EF4-FFF2-40B4-BE49-F238E27FC236}">
                <a16:creationId xmlns:a16="http://schemas.microsoft.com/office/drawing/2014/main" id="{1F7947F2-C6AC-684A-4955-394942D3F526}"/>
              </a:ext>
            </a:extLst>
          </p:cNvPr>
          <p:cNvSpPr txBox="1"/>
          <p:nvPr/>
        </p:nvSpPr>
        <p:spPr>
          <a:xfrm>
            <a:off x="434304" y="3217435"/>
            <a:ext cx="2401619" cy="369332"/>
          </a:xfrm>
          <a:prstGeom prst="rect">
            <a:avLst/>
          </a:prstGeom>
          <a:noFill/>
        </p:spPr>
        <p:txBody>
          <a:bodyPr wrap="none" rtlCol="0">
            <a:spAutoFit/>
          </a:bodyPr>
          <a:lstStyle/>
          <a:p>
            <a:r>
              <a:rPr lang="en-US" sz="1800" dirty="0"/>
              <a:t>Heights=[2,1,5,6,2,3]</a:t>
            </a:r>
            <a:endParaRPr lang="en-US" dirty="0"/>
          </a:p>
        </p:txBody>
      </p:sp>
      <p:graphicFrame>
        <p:nvGraphicFramePr>
          <p:cNvPr id="15" name="Table 14">
            <a:extLst>
              <a:ext uri="{FF2B5EF4-FFF2-40B4-BE49-F238E27FC236}">
                <a16:creationId xmlns:a16="http://schemas.microsoft.com/office/drawing/2014/main" id="{476DD287-A401-A630-6C2A-B633795655F2}"/>
              </a:ext>
            </a:extLst>
          </p:cNvPr>
          <p:cNvGraphicFramePr>
            <a:graphicFrameLocks noGrp="1"/>
          </p:cNvGraphicFramePr>
          <p:nvPr>
            <p:extLst>
              <p:ext uri="{D42A27DB-BD31-4B8C-83A1-F6EECF244321}">
                <p14:modId xmlns:p14="http://schemas.microsoft.com/office/powerpoint/2010/main" val="1460932830"/>
              </p:ext>
            </p:extLst>
          </p:nvPr>
        </p:nvGraphicFramePr>
        <p:xfrm>
          <a:off x="1117600" y="5466439"/>
          <a:ext cx="8128002" cy="365760"/>
        </p:xfrm>
        <a:graphic>
          <a:graphicData uri="http://schemas.openxmlformats.org/drawingml/2006/table">
            <a:tbl>
              <a:tblPr firstRow="1" bandRow="1">
                <a:tableStyleId>{93296810-A885-4BE3-A3E7-6D5BEEA58F35}</a:tableStyleId>
              </a:tblPr>
              <a:tblGrid>
                <a:gridCol w="1354667">
                  <a:extLst>
                    <a:ext uri="{9D8B030D-6E8A-4147-A177-3AD203B41FA5}">
                      <a16:colId xmlns:a16="http://schemas.microsoft.com/office/drawing/2014/main" val="3499979981"/>
                    </a:ext>
                  </a:extLst>
                </a:gridCol>
                <a:gridCol w="1354667">
                  <a:extLst>
                    <a:ext uri="{9D8B030D-6E8A-4147-A177-3AD203B41FA5}">
                      <a16:colId xmlns:a16="http://schemas.microsoft.com/office/drawing/2014/main" val="2202623275"/>
                    </a:ext>
                  </a:extLst>
                </a:gridCol>
                <a:gridCol w="1354667">
                  <a:extLst>
                    <a:ext uri="{9D8B030D-6E8A-4147-A177-3AD203B41FA5}">
                      <a16:colId xmlns:a16="http://schemas.microsoft.com/office/drawing/2014/main" val="555890763"/>
                    </a:ext>
                  </a:extLst>
                </a:gridCol>
                <a:gridCol w="1354667">
                  <a:extLst>
                    <a:ext uri="{9D8B030D-6E8A-4147-A177-3AD203B41FA5}">
                      <a16:colId xmlns:a16="http://schemas.microsoft.com/office/drawing/2014/main" val="2297253248"/>
                    </a:ext>
                  </a:extLst>
                </a:gridCol>
                <a:gridCol w="1354667">
                  <a:extLst>
                    <a:ext uri="{9D8B030D-6E8A-4147-A177-3AD203B41FA5}">
                      <a16:colId xmlns:a16="http://schemas.microsoft.com/office/drawing/2014/main" val="3459258847"/>
                    </a:ext>
                  </a:extLst>
                </a:gridCol>
                <a:gridCol w="1354667">
                  <a:extLst>
                    <a:ext uri="{9D8B030D-6E8A-4147-A177-3AD203B41FA5}">
                      <a16:colId xmlns:a16="http://schemas.microsoft.com/office/drawing/2014/main" val="1131983769"/>
                    </a:ext>
                  </a:extLst>
                </a:gridCol>
              </a:tblGrid>
              <a:tr h="242087">
                <a:tc>
                  <a:txBody>
                    <a:bodyPr/>
                    <a:lstStyle/>
                    <a:p>
                      <a:r>
                        <a:rPr lang="en-US" dirty="0">
                          <a:solidFill>
                            <a:schemeClr val="bg1"/>
                          </a:solidFill>
                        </a:rPr>
                        <a:t>        1</a:t>
                      </a:r>
                    </a:p>
                  </a:txBody>
                  <a:tcPr/>
                </a:tc>
                <a:tc>
                  <a:txBody>
                    <a:bodyPr/>
                    <a:lstStyle/>
                    <a:p>
                      <a:r>
                        <a:rPr lang="en-US" dirty="0">
                          <a:solidFill>
                            <a:schemeClr val="bg1"/>
                          </a:solidFill>
                        </a:rPr>
                        <a:t>       6</a:t>
                      </a:r>
                    </a:p>
                  </a:txBody>
                  <a:tcPr/>
                </a:tc>
                <a:tc>
                  <a:txBody>
                    <a:bodyPr/>
                    <a:lstStyle/>
                    <a:p>
                      <a:r>
                        <a:rPr lang="en-US" dirty="0"/>
                        <a:t>      </a:t>
                      </a:r>
                      <a:r>
                        <a:rPr lang="en-US" dirty="0">
                          <a:solidFill>
                            <a:schemeClr val="bg1"/>
                          </a:solidFill>
                        </a:rPr>
                        <a:t>2</a:t>
                      </a:r>
                      <a:endParaRPr lang="en-US" dirty="0"/>
                    </a:p>
                  </a:txBody>
                  <a:tcPr/>
                </a:tc>
                <a:tc>
                  <a:txBody>
                    <a:bodyPr/>
                    <a:lstStyle/>
                    <a:p>
                      <a:r>
                        <a:rPr lang="en-US" dirty="0">
                          <a:solidFill>
                            <a:schemeClr val="bg1"/>
                          </a:solidFill>
                        </a:rPr>
                        <a:t>       2</a:t>
                      </a:r>
                    </a:p>
                  </a:txBody>
                  <a:tcPr/>
                </a:tc>
                <a:tc>
                  <a:txBody>
                    <a:bodyPr/>
                    <a:lstStyle/>
                    <a:p>
                      <a:r>
                        <a:rPr lang="en-US" dirty="0">
                          <a:solidFill>
                            <a:schemeClr val="bg1"/>
                          </a:solidFill>
                        </a:rPr>
                        <a:t>      6</a:t>
                      </a:r>
                    </a:p>
                  </a:txBody>
                  <a:tcPr/>
                </a:tc>
                <a:tc>
                  <a:txBody>
                    <a:bodyPr/>
                    <a:lstStyle/>
                    <a:p>
                      <a:r>
                        <a:rPr lang="en-US" dirty="0">
                          <a:solidFill>
                            <a:schemeClr val="bg1"/>
                          </a:solidFill>
                        </a:rPr>
                        <a:t>     6</a:t>
                      </a:r>
                    </a:p>
                  </a:txBody>
                  <a:tcPr/>
                </a:tc>
                <a:extLst>
                  <a:ext uri="{0D108BD9-81ED-4DB2-BD59-A6C34878D82A}">
                    <a16:rowId xmlns:a16="http://schemas.microsoft.com/office/drawing/2014/main" val="2155235131"/>
                  </a:ext>
                </a:extLst>
              </a:tr>
            </a:tbl>
          </a:graphicData>
        </a:graphic>
      </p:graphicFrame>
      <p:sp>
        <p:nvSpPr>
          <p:cNvPr id="16" name="TextBox 15">
            <a:extLst>
              <a:ext uri="{FF2B5EF4-FFF2-40B4-BE49-F238E27FC236}">
                <a16:creationId xmlns:a16="http://schemas.microsoft.com/office/drawing/2014/main" id="{83B65EE9-F0C1-6B75-D02C-9F5E15DB2801}"/>
              </a:ext>
            </a:extLst>
          </p:cNvPr>
          <p:cNvSpPr txBox="1"/>
          <p:nvPr/>
        </p:nvSpPr>
        <p:spPr>
          <a:xfrm>
            <a:off x="434304" y="5370534"/>
            <a:ext cx="598241" cy="461665"/>
          </a:xfrm>
          <a:prstGeom prst="rect">
            <a:avLst/>
          </a:prstGeom>
          <a:noFill/>
        </p:spPr>
        <p:txBody>
          <a:bodyPr wrap="none" rtlCol="0">
            <a:spAutoFit/>
          </a:bodyPr>
          <a:lstStyle/>
          <a:p>
            <a:r>
              <a:rPr lang="en-US" sz="2400" dirty="0" err="1"/>
              <a:t>nsr</a:t>
            </a:r>
            <a:endParaRPr lang="en-US" sz="2400" dirty="0"/>
          </a:p>
        </p:txBody>
      </p:sp>
      <p:sp>
        <p:nvSpPr>
          <p:cNvPr id="17" name="TextBox 16">
            <a:extLst>
              <a:ext uri="{FF2B5EF4-FFF2-40B4-BE49-F238E27FC236}">
                <a16:creationId xmlns:a16="http://schemas.microsoft.com/office/drawing/2014/main" id="{E6C39B59-3C61-4629-CACE-B8481576FEFF}"/>
              </a:ext>
            </a:extLst>
          </p:cNvPr>
          <p:cNvSpPr txBox="1"/>
          <p:nvPr/>
        </p:nvSpPr>
        <p:spPr>
          <a:xfrm>
            <a:off x="1736482" y="5061949"/>
            <a:ext cx="306494" cy="369332"/>
          </a:xfrm>
          <a:prstGeom prst="rect">
            <a:avLst/>
          </a:prstGeom>
          <a:noFill/>
        </p:spPr>
        <p:txBody>
          <a:bodyPr wrap="none" rtlCol="0">
            <a:spAutoFit/>
          </a:bodyPr>
          <a:lstStyle/>
          <a:p>
            <a:r>
              <a:rPr lang="en-US" dirty="0"/>
              <a:t>1</a:t>
            </a:r>
          </a:p>
        </p:txBody>
      </p:sp>
      <p:sp>
        <p:nvSpPr>
          <p:cNvPr id="18" name="TextBox 17">
            <a:extLst>
              <a:ext uri="{FF2B5EF4-FFF2-40B4-BE49-F238E27FC236}">
                <a16:creationId xmlns:a16="http://schemas.microsoft.com/office/drawing/2014/main" id="{C337CD81-F815-E859-AB7A-737E5C40E6F1}"/>
              </a:ext>
            </a:extLst>
          </p:cNvPr>
          <p:cNvSpPr txBox="1"/>
          <p:nvPr/>
        </p:nvSpPr>
        <p:spPr>
          <a:xfrm>
            <a:off x="3019975" y="5073131"/>
            <a:ext cx="306494" cy="369332"/>
          </a:xfrm>
          <a:prstGeom prst="rect">
            <a:avLst/>
          </a:prstGeom>
          <a:noFill/>
        </p:spPr>
        <p:txBody>
          <a:bodyPr wrap="none" rtlCol="0">
            <a:spAutoFit/>
          </a:bodyPr>
          <a:lstStyle/>
          <a:p>
            <a:r>
              <a:rPr lang="en-US" dirty="0"/>
              <a:t>6</a:t>
            </a:r>
          </a:p>
        </p:txBody>
      </p:sp>
      <p:sp>
        <p:nvSpPr>
          <p:cNvPr id="19" name="TextBox 18">
            <a:extLst>
              <a:ext uri="{FF2B5EF4-FFF2-40B4-BE49-F238E27FC236}">
                <a16:creationId xmlns:a16="http://schemas.microsoft.com/office/drawing/2014/main" id="{87CF99DC-BDC2-8DA0-E597-36297E5D6C82}"/>
              </a:ext>
            </a:extLst>
          </p:cNvPr>
          <p:cNvSpPr txBox="1"/>
          <p:nvPr/>
        </p:nvSpPr>
        <p:spPr>
          <a:xfrm>
            <a:off x="4281743" y="5074489"/>
            <a:ext cx="306494" cy="369332"/>
          </a:xfrm>
          <a:prstGeom prst="rect">
            <a:avLst/>
          </a:prstGeom>
          <a:noFill/>
        </p:spPr>
        <p:txBody>
          <a:bodyPr wrap="none" rtlCol="0">
            <a:spAutoFit/>
          </a:bodyPr>
          <a:lstStyle/>
          <a:p>
            <a:r>
              <a:rPr lang="en-US" dirty="0"/>
              <a:t>4</a:t>
            </a:r>
          </a:p>
        </p:txBody>
      </p:sp>
      <p:sp>
        <p:nvSpPr>
          <p:cNvPr id="20" name="TextBox 19">
            <a:extLst>
              <a:ext uri="{FF2B5EF4-FFF2-40B4-BE49-F238E27FC236}">
                <a16:creationId xmlns:a16="http://schemas.microsoft.com/office/drawing/2014/main" id="{96528B11-2D80-BD35-5E17-F47F5CEDFBE9}"/>
              </a:ext>
            </a:extLst>
          </p:cNvPr>
          <p:cNvSpPr txBox="1"/>
          <p:nvPr/>
        </p:nvSpPr>
        <p:spPr>
          <a:xfrm>
            <a:off x="5676210" y="5083143"/>
            <a:ext cx="306494" cy="369332"/>
          </a:xfrm>
          <a:prstGeom prst="rect">
            <a:avLst/>
          </a:prstGeom>
          <a:noFill/>
        </p:spPr>
        <p:txBody>
          <a:bodyPr wrap="none" rtlCol="0">
            <a:spAutoFit/>
          </a:bodyPr>
          <a:lstStyle/>
          <a:p>
            <a:r>
              <a:rPr lang="en-US" dirty="0"/>
              <a:t>4</a:t>
            </a:r>
          </a:p>
        </p:txBody>
      </p:sp>
      <p:sp>
        <p:nvSpPr>
          <p:cNvPr id="21" name="TextBox 20">
            <a:extLst>
              <a:ext uri="{FF2B5EF4-FFF2-40B4-BE49-F238E27FC236}">
                <a16:creationId xmlns:a16="http://schemas.microsoft.com/office/drawing/2014/main" id="{A1809F26-3EF4-1A32-3C2C-2AA8EA597E04}"/>
              </a:ext>
            </a:extLst>
          </p:cNvPr>
          <p:cNvSpPr txBox="1"/>
          <p:nvPr/>
        </p:nvSpPr>
        <p:spPr>
          <a:xfrm>
            <a:off x="6947763" y="5035870"/>
            <a:ext cx="306494" cy="369332"/>
          </a:xfrm>
          <a:prstGeom prst="rect">
            <a:avLst/>
          </a:prstGeom>
          <a:noFill/>
        </p:spPr>
        <p:txBody>
          <a:bodyPr wrap="none" rtlCol="0">
            <a:spAutoFit/>
          </a:bodyPr>
          <a:lstStyle/>
          <a:p>
            <a:r>
              <a:rPr lang="en-US" dirty="0"/>
              <a:t>6</a:t>
            </a:r>
          </a:p>
        </p:txBody>
      </p:sp>
      <p:sp>
        <p:nvSpPr>
          <p:cNvPr id="22" name="TextBox 21">
            <a:extLst>
              <a:ext uri="{FF2B5EF4-FFF2-40B4-BE49-F238E27FC236}">
                <a16:creationId xmlns:a16="http://schemas.microsoft.com/office/drawing/2014/main" id="{A31C3A73-EE59-B1A0-0E1D-A7E51294031B}"/>
              </a:ext>
            </a:extLst>
          </p:cNvPr>
          <p:cNvSpPr txBox="1"/>
          <p:nvPr/>
        </p:nvSpPr>
        <p:spPr>
          <a:xfrm>
            <a:off x="8299506" y="5044819"/>
            <a:ext cx="306494"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57077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D3102D-FAB9-1BB8-63E9-1FDFA482906F}"/>
              </a:ext>
            </a:extLst>
          </p:cNvPr>
          <p:cNvSpPr txBox="1"/>
          <p:nvPr/>
        </p:nvSpPr>
        <p:spPr>
          <a:xfrm>
            <a:off x="909302" y="3429000"/>
            <a:ext cx="8176591" cy="3139321"/>
          </a:xfrm>
          <a:prstGeom prst="rect">
            <a:avLst/>
          </a:prstGeom>
          <a:noFill/>
        </p:spPr>
        <p:txBody>
          <a:bodyPr wrap="square" rtlCol="0">
            <a:spAutoFit/>
          </a:bodyPr>
          <a:lstStyle/>
          <a:p>
            <a:r>
              <a:rPr lang="en-US" dirty="0"/>
              <a:t>Area = 2 * (1+1-1) = 2 * 1 = 2</a:t>
            </a:r>
          </a:p>
          <a:p>
            <a:endParaRPr lang="en-US" dirty="0"/>
          </a:p>
          <a:p>
            <a:r>
              <a:rPr lang="en-US" dirty="0"/>
              <a:t>Area = 1 * (6 + 1 - 1) = 1*6 = 6</a:t>
            </a:r>
          </a:p>
          <a:p>
            <a:endParaRPr lang="en-US" dirty="0"/>
          </a:p>
          <a:p>
            <a:r>
              <a:rPr lang="en-US" dirty="0"/>
              <a:t>Area = 5 * (4 – 1 - 1) = 5*2 = 10</a:t>
            </a:r>
          </a:p>
          <a:p>
            <a:endParaRPr lang="en-US" dirty="0"/>
          </a:p>
          <a:p>
            <a:r>
              <a:rPr lang="en-US" dirty="0"/>
              <a:t>Area = 6 * (4-2-1) = 6*1 = 6</a:t>
            </a:r>
          </a:p>
          <a:p>
            <a:endParaRPr lang="en-US" dirty="0"/>
          </a:p>
          <a:p>
            <a:r>
              <a:rPr lang="en-US" dirty="0"/>
              <a:t>Area = 2 * (6-1-1) = 2*4=8</a:t>
            </a:r>
          </a:p>
          <a:p>
            <a:endParaRPr lang="en-US" dirty="0"/>
          </a:p>
          <a:p>
            <a:r>
              <a:rPr lang="en-US" dirty="0"/>
              <a:t>Area = 3 * (6-4-1) = 3*1=3 </a:t>
            </a:r>
          </a:p>
        </p:txBody>
      </p:sp>
      <p:pic>
        <p:nvPicPr>
          <p:cNvPr id="4" name="Picture 3">
            <a:extLst>
              <a:ext uri="{FF2B5EF4-FFF2-40B4-BE49-F238E27FC236}">
                <a16:creationId xmlns:a16="http://schemas.microsoft.com/office/drawing/2014/main" id="{F7603906-A012-C0AC-986C-26D62E832A11}"/>
              </a:ext>
            </a:extLst>
          </p:cNvPr>
          <p:cNvPicPr>
            <a:picLocks noChangeAspect="1"/>
          </p:cNvPicPr>
          <p:nvPr/>
        </p:nvPicPr>
        <p:blipFill>
          <a:blip r:embed="rId2"/>
          <a:stretch>
            <a:fillRect/>
          </a:stretch>
        </p:blipFill>
        <p:spPr>
          <a:xfrm>
            <a:off x="3545058" y="112542"/>
            <a:ext cx="3587262" cy="2883875"/>
          </a:xfrm>
          <a:prstGeom prst="rect">
            <a:avLst/>
          </a:prstGeom>
        </p:spPr>
      </p:pic>
    </p:spTree>
    <p:extLst>
      <p:ext uri="{BB962C8B-B14F-4D97-AF65-F5344CB8AC3E}">
        <p14:creationId xmlns:p14="http://schemas.microsoft.com/office/powerpoint/2010/main" val="4711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AA0FCF6C-E446-A29D-2975-2315D08FBD7E}"/>
              </a:ext>
            </a:extLst>
          </p:cNvPr>
          <p:cNvPicPr>
            <a:picLocks noChangeAspect="1"/>
          </p:cNvPicPr>
          <p:nvPr/>
        </p:nvPicPr>
        <p:blipFill>
          <a:blip r:embed="rId2"/>
          <a:stretch>
            <a:fillRect/>
          </a:stretch>
        </p:blipFill>
        <p:spPr>
          <a:xfrm>
            <a:off x="638126" y="1162488"/>
            <a:ext cx="7478946" cy="4412578"/>
          </a:xfrm>
          <a:prstGeom prst="rect">
            <a:avLst/>
          </a:prstGeom>
        </p:spPr>
      </p:pic>
    </p:spTree>
    <p:extLst>
      <p:ext uri="{BB962C8B-B14F-4D97-AF65-F5344CB8AC3E}">
        <p14:creationId xmlns:p14="http://schemas.microsoft.com/office/powerpoint/2010/main" val="42051831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906</TotalTime>
  <Words>394</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Google Sans</vt:lpstr>
      <vt:lpstr>Times New Roman</vt:lpstr>
      <vt:lpstr>Trebuchet MS</vt:lpstr>
      <vt:lpstr>Wingdings 3</vt:lpstr>
      <vt:lpstr>Facet</vt:lpstr>
      <vt:lpstr>Problem statement</vt:lpstr>
      <vt:lpstr>       Histogrames.</vt:lpstr>
      <vt:lpstr>Approach: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Mahammad, Fardeen</dc:creator>
  <cp:lastModifiedBy>Mahammad, Fardeen</cp:lastModifiedBy>
  <cp:revision>11</cp:revision>
  <dcterms:created xsi:type="dcterms:W3CDTF">2024-01-06T12:10:50Z</dcterms:created>
  <dcterms:modified xsi:type="dcterms:W3CDTF">2024-01-17T10:33:13Z</dcterms:modified>
</cp:coreProperties>
</file>