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75" r:id="rId6"/>
    <p:sldId id="276" r:id="rId7"/>
    <p:sldId id="277" r:id="rId8"/>
    <p:sldId id="278" r:id="rId9"/>
    <p:sldId id="279" r:id="rId10"/>
    <p:sldId id="259" r:id="rId11"/>
    <p:sldId id="261"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870E-239F-433D-B1CF-5F1541554F2A}"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38319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A870E-239F-433D-B1CF-5F1541554F2A}"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429260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A870E-239F-433D-B1CF-5F1541554F2A}"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348379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A870E-239F-433D-B1CF-5F1541554F2A}"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2052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A870E-239F-433D-B1CF-5F1541554F2A}"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63798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5A870E-239F-433D-B1CF-5F1541554F2A}"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281417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A870E-239F-433D-B1CF-5F1541554F2A}"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164454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A870E-239F-433D-B1CF-5F1541554F2A}"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187705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A870E-239F-433D-B1CF-5F1541554F2A}"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40460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A870E-239F-433D-B1CF-5F1541554F2A}"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230087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A870E-239F-433D-B1CF-5F1541554F2A}"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D5CCC-082D-4064-A56D-189AAE27684E}" type="slidenum">
              <a:rPr lang="en-IN" smtClean="0"/>
              <a:t>‹#›</a:t>
            </a:fld>
            <a:endParaRPr lang="en-IN"/>
          </a:p>
        </p:txBody>
      </p:sp>
    </p:spTree>
    <p:extLst>
      <p:ext uri="{BB962C8B-B14F-4D97-AF65-F5344CB8AC3E}">
        <p14:creationId xmlns:p14="http://schemas.microsoft.com/office/powerpoint/2010/main" val="364772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A870E-239F-433D-B1CF-5F1541554F2A}" type="datetimeFigureOut">
              <a:rPr lang="en-IN" smtClean="0"/>
              <a:t>20-05-2024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D5CCC-082D-4064-A56D-189AAE27684E}" type="slidenum">
              <a:rPr lang="en-IN" smtClean="0"/>
              <a:t>‹#›</a:t>
            </a:fld>
            <a:endParaRPr lang="en-IN"/>
          </a:p>
        </p:txBody>
      </p:sp>
    </p:spTree>
    <p:extLst>
      <p:ext uri="{BB962C8B-B14F-4D97-AF65-F5344CB8AC3E}">
        <p14:creationId xmlns:p14="http://schemas.microsoft.com/office/powerpoint/2010/main" val="34593463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adidas-logo-png/download/1101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3C53-50A0-47F6-992E-CE66EC2F6DDD}"/>
              </a:ext>
            </a:extLst>
          </p:cNvPr>
          <p:cNvSpPr>
            <a:spLocks noGrp="1"/>
          </p:cNvSpPr>
          <p:nvPr>
            <p:ph type="ctrTitle"/>
          </p:nvPr>
        </p:nvSpPr>
        <p:spPr>
          <a:xfrm>
            <a:off x="1524000" y="406400"/>
            <a:ext cx="9144000" cy="2387600"/>
          </a:xfrm>
          <a:ln>
            <a:solidFill>
              <a:schemeClr val="bg1"/>
            </a:solidFill>
          </a:ln>
        </p:spPr>
        <p:txBody>
          <a:bodyPr/>
          <a:lstStyle/>
          <a:p>
            <a:r>
              <a:rPr lang="en-US" dirty="0">
                <a:solidFill>
                  <a:schemeClr val="bg1"/>
                </a:solidFill>
              </a:rPr>
              <a:t>Adidas Sales Report for Year 2020 2021</a:t>
            </a:r>
            <a:endParaRPr lang="en-IN" dirty="0">
              <a:solidFill>
                <a:schemeClr val="bg1"/>
              </a:solidFill>
            </a:endParaRPr>
          </a:p>
        </p:txBody>
      </p:sp>
      <p:sp>
        <p:nvSpPr>
          <p:cNvPr id="3" name="Subtitle 2">
            <a:extLst>
              <a:ext uri="{FF2B5EF4-FFF2-40B4-BE49-F238E27FC236}">
                <a16:creationId xmlns:a16="http://schemas.microsoft.com/office/drawing/2014/main" id="{A3271ED5-5795-2B0C-E3FB-74BB6F5660BD}"/>
              </a:ext>
            </a:extLst>
          </p:cNvPr>
          <p:cNvSpPr>
            <a:spLocks noGrp="1"/>
          </p:cNvSpPr>
          <p:nvPr>
            <p:ph type="subTitle" idx="1"/>
          </p:nvPr>
        </p:nvSpPr>
        <p:spPr>
          <a:xfrm>
            <a:off x="1524000" y="2961148"/>
            <a:ext cx="9144000" cy="1655762"/>
          </a:xfrm>
          <a:ln>
            <a:solidFill>
              <a:schemeClr val="bg1"/>
            </a:solidFill>
          </a:ln>
        </p:spPr>
        <p:txBody>
          <a:bodyPr>
            <a:normAutofit/>
          </a:bodyPr>
          <a:lstStyle/>
          <a:p>
            <a:r>
              <a:rPr lang="en-US" sz="3000" dirty="0">
                <a:solidFill>
                  <a:schemeClr val="bg1"/>
                </a:solidFill>
              </a:rPr>
              <a:t>By – Fardeen Ahmed Khan</a:t>
            </a:r>
          </a:p>
          <a:p>
            <a:r>
              <a:rPr lang="en-US" sz="3000" dirty="0">
                <a:solidFill>
                  <a:schemeClr val="bg1"/>
                </a:solidFill>
              </a:rPr>
              <a:t>Power BI Report</a:t>
            </a:r>
          </a:p>
          <a:p>
            <a:endParaRPr lang="en-IN" sz="3000" dirty="0">
              <a:solidFill>
                <a:schemeClr val="bg1"/>
              </a:solidFill>
            </a:endParaRPr>
          </a:p>
        </p:txBody>
      </p:sp>
    </p:spTree>
    <p:extLst>
      <p:ext uri="{BB962C8B-B14F-4D97-AF65-F5344CB8AC3E}">
        <p14:creationId xmlns:p14="http://schemas.microsoft.com/office/powerpoint/2010/main" val="70096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686927"/>
          </a:xfrm>
          <a:ln>
            <a:solidFill>
              <a:schemeClr val="accent1">
                <a:lumMod val="60000"/>
                <a:lumOff val="40000"/>
              </a:schemeClr>
            </a:solidFill>
          </a:ln>
        </p:spPr>
        <p:txBody>
          <a:bodyPr>
            <a:normAutofit fontScale="90000"/>
          </a:bodyPr>
          <a:lstStyle/>
          <a:p>
            <a:r>
              <a:rPr lang="en-IN" dirty="0"/>
              <a:t>Sales Report Page</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t="15993"/>
          <a:stretch/>
        </p:blipFill>
        <p:spPr>
          <a:xfrm>
            <a:off x="838199" y="1179870"/>
            <a:ext cx="10515599" cy="5466735"/>
          </a:xfrm>
          <a:prstGeom prst="rect">
            <a:avLst/>
          </a:prstGeom>
        </p:spPr>
      </p:pic>
    </p:spTree>
    <p:extLst>
      <p:ext uri="{BB962C8B-B14F-4D97-AF65-F5344CB8AC3E}">
        <p14:creationId xmlns:p14="http://schemas.microsoft.com/office/powerpoint/2010/main" val="127516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1581662"/>
          </a:xfrm>
          <a:ln>
            <a:solidFill>
              <a:schemeClr val="accent1">
                <a:lumMod val="60000"/>
                <a:lumOff val="40000"/>
              </a:schemeClr>
            </a:solidFill>
          </a:ln>
        </p:spPr>
        <p:txBody>
          <a:bodyPr>
            <a:normAutofit/>
          </a:bodyPr>
          <a:lstStyle/>
          <a:p>
            <a:r>
              <a:rPr lang="en-IN" dirty="0"/>
              <a:t>KPI Cards For Quick Info and Summary Details</a:t>
            </a:r>
            <a:br>
              <a:rPr lang="en-IN" dirty="0"/>
            </a:br>
            <a:r>
              <a:rPr lang="en-IN" sz="3300" dirty="0"/>
              <a:t>Holding Slicers and Button for Clearing Filter of Slicers </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t="16167" b="64795"/>
          <a:stretch/>
        </p:blipFill>
        <p:spPr>
          <a:xfrm>
            <a:off x="739879" y="2910350"/>
            <a:ext cx="10515599" cy="1406012"/>
          </a:xfrm>
          <a:prstGeom prst="rect">
            <a:avLst/>
          </a:prstGeom>
        </p:spPr>
      </p:pic>
    </p:spTree>
    <p:extLst>
      <p:ext uri="{BB962C8B-B14F-4D97-AF65-F5344CB8AC3E}">
        <p14:creationId xmlns:p14="http://schemas.microsoft.com/office/powerpoint/2010/main" val="36280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1689817"/>
          </a:xfrm>
          <a:ln>
            <a:solidFill>
              <a:schemeClr val="accent1">
                <a:lumMod val="60000"/>
                <a:lumOff val="40000"/>
              </a:schemeClr>
            </a:solidFill>
          </a:ln>
        </p:spPr>
        <p:txBody>
          <a:bodyPr>
            <a:normAutofit/>
          </a:bodyPr>
          <a:lstStyle/>
          <a:p>
            <a:r>
              <a:rPr lang="en-IN" sz="3600" dirty="0"/>
              <a:t>Line Chart Depicting </a:t>
            </a:r>
            <a:r>
              <a:rPr lang="en-IN" sz="3600" dirty="0">
                <a:ln w="0"/>
                <a:solidFill>
                  <a:schemeClr val="accent1"/>
                </a:solidFill>
                <a:effectLst>
                  <a:outerShdw blurRad="38100" dist="25400" dir="5400000" algn="ctr" rotWithShape="0">
                    <a:srgbClr val="6E747A">
                      <a:alpha val="43000"/>
                    </a:srgbClr>
                  </a:outerShdw>
                </a:effectLst>
              </a:rPr>
              <a:t>Sales</a:t>
            </a:r>
            <a:r>
              <a:rPr lang="en-IN" sz="3600" dirty="0"/>
              <a:t> from Q1 </a:t>
            </a:r>
            <a:r>
              <a:rPr lang="en-IN" sz="3600" dirty="0">
                <a:ln w="0"/>
                <a:solidFill>
                  <a:schemeClr val="accent1"/>
                </a:solidFill>
                <a:effectLst>
                  <a:outerShdw blurRad="38100" dist="25400" dir="5400000" algn="ctr" rotWithShape="0">
                    <a:srgbClr val="6E747A">
                      <a:alpha val="43000"/>
                    </a:srgbClr>
                  </a:outerShdw>
                </a:effectLst>
              </a:rPr>
              <a:t>2020</a:t>
            </a:r>
            <a:r>
              <a:rPr lang="en-IN" sz="3600" dirty="0"/>
              <a:t> to Q2 </a:t>
            </a:r>
            <a:r>
              <a:rPr lang="en-IN" sz="3600" b="1" dirty="0">
                <a:ln w="22225">
                  <a:solidFill>
                    <a:schemeClr val="accent2"/>
                  </a:solidFill>
                  <a:prstDash val="solid"/>
                </a:ln>
                <a:solidFill>
                  <a:schemeClr val="accent2">
                    <a:lumMod val="40000"/>
                    <a:lumOff val="60000"/>
                  </a:schemeClr>
                </a:solidFill>
              </a:rPr>
              <a:t>2021</a:t>
            </a:r>
            <a:br>
              <a:rPr lang="en-IN" sz="3600" dirty="0"/>
            </a:br>
            <a:r>
              <a:rPr lang="en-IN" sz="3000" dirty="0"/>
              <a:t>Showing an Impactful Sales Improvement in 2021 as Compared to 2020 Revenue</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l="5588" t="35635" r="59817" b="35355"/>
          <a:stretch/>
        </p:blipFill>
        <p:spPr>
          <a:xfrm>
            <a:off x="2524380" y="2585885"/>
            <a:ext cx="7143240" cy="3706761"/>
          </a:xfrm>
          <a:prstGeom prst="rect">
            <a:avLst/>
          </a:prstGeom>
        </p:spPr>
      </p:pic>
    </p:spTree>
    <p:extLst>
      <p:ext uri="{BB962C8B-B14F-4D97-AF65-F5344CB8AC3E}">
        <p14:creationId xmlns:p14="http://schemas.microsoft.com/office/powerpoint/2010/main" val="398975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1365352"/>
          </a:xfrm>
          <a:ln>
            <a:solidFill>
              <a:schemeClr val="accent1">
                <a:lumMod val="60000"/>
                <a:lumOff val="40000"/>
              </a:schemeClr>
            </a:solidFill>
          </a:ln>
        </p:spPr>
        <p:txBody>
          <a:bodyPr>
            <a:normAutofit fontScale="90000"/>
          </a:bodyPr>
          <a:lstStyle/>
          <a:p>
            <a:r>
              <a:rPr lang="en-IN" dirty="0">
                <a:ln w="0"/>
                <a:solidFill>
                  <a:schemeClr val="accent1"/>
                </a:solidFill>
                <a:effectLst>
                  <a:outerShdw blurRad="38100" dist="25400" dir="5400000" algn="ctr" rotWithShape="0">
                    <a:srgbClr val="6E747A">
                      <a:alpha val="43000"/>
                    </a:srgbClr>
                  </a:outerShdw>
                </a:effectLst>
              </a:rPr>
              <a:t>Revenue</a:t>
            </a:r>
            <a:r>
              <a:rPr lang="en-IN" dirty="0"/>
              <a:t> Comparison From Different Product Line</a:t>
            </a:r>
            <a:br>
              <a:rPr lang="en-IN" dirty="0"/>
            </a:br>
            <a:r>
              <a:rPr lang="en-IN" sz="3000" dirty="0"/>
              <a:t>We Can Observe that Men’s Street Footwear Top the List followed BY Women’s Apparel While Women’s Athletic Footwear is at the Bottom</a:t>
            </a:r>
            <a:endParaRPr lang="en-IN" dirty="0"/>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l="39995" t="35332" r="1379" b="35658"/>
          <a:stretch/>
        </p:blipFill>
        <p:spPr>
          <a:xfrm>
            <a:off x="838200" y="2937386"/>
            <a:ext cx="10603822" cy="3247104"/>
          </a:xfrm>
          <a:prstGeom prst="rect">
            <a:avLst/>
          </a:prstGeom>
        </p:spPr>
      </p:pic>
    </p:spTree>
    <p:extLst>
      <p:ext uri="{BB962C8B-B14F-4D97-AF65-F5344CB8AC3E}">
        <p14:creationId xmlns:p14="http://schemas.microsoft.com/office/powerpoint/2010/main" val="157069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4"/>
            <a:ext cx="10515600" cy="2220759"/>
          </a:xfrm>
          <a:ln>
            <a:solidFill>
              <a:schemeClr val="accent1">
                <a:lumMod val="60000"/>
                <a:lumOff val="40000"/>
              </a:schemeClr>
            </a:solidFill>
          </a:ln>
        </p:spPr>
        <p:txBody>
          <a:bodyPr>
            <a:normAutofit/>
          </a:bodyPr>
          <a:lstStyle/>
          <a:p>
            <a:r>
              <a:rPr lang="en-IN" dirty="0"/>
              <a:t>Revenue Proportion in Contrast of </a:t>
            </a:r>
            <a: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Male</a:t>
            </a:r>
            <a:r>
              <a:rPr lang="en-IN" dirty="0"/>
              <a:t> and </a:t>
            </a: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Female</a:t>
            </a:r>
            <a:r>
              <a:rPr lang="en-IN" dirty="0"/>
              <a:t> Product Line</a:t>
            </a:r>
            <a:br>
              <a:rPr lang="en-IN" dirty="0"/>
            </a:br>
            <a:r>
              <a:rPr lang="en-IN" sz="3300" dirty="0"/>
              <a:t>While Men are Leading in Revenue Contribution But the Difference is not Huge </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l="5961" t="64946" r="64025" b="6498"/>
          <a:stretch/>
        </p:blipFill>
        <p:spPr>
          <a:xfrm>
            <a:off x="3136489" y="2880852"/>
            <a:ext cx="5460652" cy="3215148"/>
          </a:xfrm>
          <a:prstGeom prst="rect">
            <a:avLst/>
          </a:prstGeom>
        </p:spPr>
      </p:pic>
    </p:spTree>
    <p:extLst>
      <p:ext uri="{BB962C8B-B14F-4D97-AF65-F5344CB8AC3E}">
        <p14:creationId xmlns:p14="http://schemas.microsoft.com/office/powerpoint/2010/main" val="333437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1807804"/>
          </a:xfrm>
          <a:ln>
            <a:solidFill>
              <a:schemeClr val="accent1">
                <a:lumMod val="60000"/>
                <a:lumOff val="40000"/>
              </a:schemeClr>
            </a:solidFill>
          </a:ln>
        </p:spPr>
        <p:txBody>
          <a:bodyPr>
            <a:normAutofit fontScale="90000"/>
          </a:bodyPr>
          <a:lstStyle/>
          <a:p>
            <a:r>
              <a:rPr lang="en-IN" dirty="0"/>
              <a:t>Different </a:t>
            </a:r>
            <a: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Sales Method </a:t>
            </a:r>
            <a:r>
              <a:rPr lang="en-IN" dirty="0"/>
              <a:t>And Impact on </a:t>
            </a:r>
            <a: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Revenue</a:t>
            </a:r>
            <a:br>
              <a:rPr lang="en-IN" dirty="0"/>
            </a:br>
            <a:r>
              <a:rPr lang="en-IN" sz="3300" dirty="0"/>
              <a:t>We Can See that the Best Method of Sale Proven for the Company is Online followed by Outlet and then In-Store</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l="35788" t="64191" r="36629" b="6496"/>
          <a:stretch/>
        </p:blipFill>
        <p:spPr>
          <a:xfrm>
            <a:off x="3283322" y="2445773"/>
            <a:ext cx="5625356" cy="3699387"/>
          </a:xfrm>
          <a:prstGeom prst="rect">
            <a:avLst/>
          </a:prstGeom>
        </p:spPr>
      </p:pic>
    </p:spTree>
    <p:extLst>
      <p:ext uri="{BB962C8B-B14F-4D97-AF65-F5344CB8AC3E}">
        <p14:creationId xmlns:p14="http://schemas.microsoft.com/office/powerpoint/2010/main" val="42184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175-B619-1364-C487-29AD402D9792}"/>
              </a:ext>
            </a:extLst>
          </p:cNvPr>
          <p:cNvSpPr>
            <a:spLocks noGrp="1"/>
          </p:cNvSpPr>
          <p:nvPr>
            <p:ph type="title"/>
          </p:nvPr>
        </p:nvSpPr>
        <p:spPr>
          <a:xfrm>
            <a:off x="838200" y="365125"/>
            <a:ext cx="10515600" cy="1601327"/>
          </a:xfrm>
          <a:ln>
            <a:solidFill>
              <a:schemeClr val="accent1">
                <a:lumMod val="60000"/>
                <a:lumOff val="40000"/>
              </a:schemeClr>
            </a:solidFill>
          </a:ln>
        </p:spPr>
        <p:txBody>
          <a:bodyPr>
            <a:normAutofit/>
          </a:bodyPr>
          <a:lstStyle/>
          <a:p>
            <a:r>
              <a:rPr lang="en-IN" dirty="0"/>
              <a:t>Comparison of </a:t>
            </a:r>
            <a:r>
              <a:rPr lang="en-IN" b="1" dirty="0">
                <a:ln w="6600">
                  <a:solidFill>
                    <a:schemeClr val="accent2"/>
                  </a:solidFill>
                  <a:prstDash val="solid"/>
                </a:ln>
                <a:solidFill>
                  <a:srgbClr val="FFFFFF"/>
                </a:solidFill>
                <a:effectLst>
                  <a:outerShdw dist="38100" dir="2700000" algn="tl" rotWithShape="0">
                    <a:schemeClr val="accent2"/>
                  </a:outerShdw>
                </a:effectLst>
              </a:rPr>
              <a:t>Retailers</a:t>
            </a:r>
            <a:r>
              <a:rPr lang="en-IN" dirty="0"/>
              <a:t> in term of Revenue</a:t>
            </a:r>
            <a:br>
              <a:rPr lang="en-IN" dirty="0"/>
            </a:br>
            <a:r>
              <a:rPr lang="en-IN" sz="3300" dirty="0"/>
              <a:t>We Can See that West Gear is the Best Performer in all Retailers While Amazon is the Least Revenue generator.</a:t>
            </a:r>
          </a:p>
        </p:txBody>
      </p:sp>
      <p:pic>
        <p:nvPicPr>
          <p:cNvPr id="4" name="Picture 3">
            <a:extLst>
              <a:ext uri="{FF2B5EF4-FFF2-40B4-BE49-F238E27FC236}">
                <a16:creationId xmlns:a16="http://schemas.microsoft.com/office/drawing/2014/main" id="{A10926E5-4A58-6160-2506-72477DC7F661}"/>
              </a:ext>
            </a:extLst>
          </p:cNvPr>
          <p:cNvPicPr>
            <a:picLocks noChangeAspect="1"/>
          </p:cNvPicPr>
          <p:nvPr/>
        </p:nvPicPr>
        <p:blipFill rotWithShape="1">
          <a:blip r:embed="rId2">
            <a:extLst>
              <a:ext uri="{28A0092B-C50C-407E-A947-70E740481C1C}">
                <a14:useLocalDpi xmlns:a14="http://schemas.microsoft.com/office/drawing/2010/main" val="0"/>
              </a:ext>
            </a:extLst>
          </a:blip>
          <a:srcRect l="63184" t="64494" r="1193" b="6194"/>
          <a:stretch/>
        </p:blipFill>
        <p:spPr>
          <a:xfrm>
            <a:off x="2533353" y="2576053"/>
            <a:ext cx="7125293" cy="3628101"/>
          </a:xfrm>
          <a:prstGeom prst="rect">
            <a:avLst/>
          </a:prstGeom>
        </p:spPr>
      </p:pic>
    </p:spTree>
    <p:extLst>
      <p:ext uri="{BB962C8B-B14F-4D97-AF65-F5344CB8AC3E}">
        <p14:creationId xmlns:p14="http://schemas.microsoft.com/office/powerpoint/2010/main" val="426751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8A17-EB56-7BEF-CB9E-D1CDACB93F5F}"/>
              </a:ext>
            </a:extLst>
          </p:cNvPr>
          <p:cNvSpPr>
            <a:spLocks noGrp="1"/>
          </p:cNvSpPr>
          <p:nvPr>
            <p:ph type="title"/>
          </p:nvPr>
        </p:nvSpPr>
        <p:spPr>
          <a:xfrm>
            <a:off x="838200" y="148816"/>
            <a:ext cx="10515600" cy="804913"/>
          </a:xfrm>
          <a:ln>
            <a:solidFill>
              <a:schemeClr val="accent1">
                <a:lumMod val="60000"/>
                <a:lumOff val="40000"/>
              </a:schemeClr>
            </a:solidFill>
          </a:ln>
        </p:spPr>
        <p:txBody>
          <a:bodyPr/>
          <a:lstStyle/>
          <a:p>
            <a:r>
              <a:rPr lang="en-IN" dirty="0"/>
              <a:t>Yearly Ranking and Bifurcation of Revenue</a:t>
            </a:r>
          </a:p>
        </p:txBody>
      </p:sp>
      <p:pic>
        <p:nvPicPr>
          <p:cNvPr id="4" name="Picture 3">
            <a:extLst>
              <a:ext uri="{FF2B5EF4-FFF2-40B4-BE49-F238E27FC236}">
                <a16:creationId xmlns:a16="http://schemas.microsoft.com/office/drawing/2014/main" id="{5CA54B9F-BC3C-573C-19E0-80B85A088825}"/>
              </a:ext>
            </a:extLst>
          </p:cNvPr>
          <p:cNvPicPr>
            <a:picLocks noChangeAspect="1"/>
          </p:cNvPicPr>
          <p:nvPr/>
        </p:nvPicPr>
        <p:blipFill rotWithShape="1">
          <a:blip r:embed="rId2">
            <a:extLst>
              <a:ext uri="{28A0092B-C50C-407E-A947-70E740481C1C}">
                <a14:useLocalDpi xmlns:a14="http://schemas.microsoft.com/office/drawing/2010/main" val="0"/>
              </a:ext>
            </a:extLst>
          </a:blip>
          <a:srcRect t="15484"/>
          <a:stretch/>
        </p:blipFill>
        <p:spPr>
          <a:xfrm>
            <a:off x="601766" y="1055195"/>
            <a:ext cx="10988468" cy="5653989"/>
          </a:xfrm>
          <a:prstGeom prst="rect">
            <a:avLst/>
          </a:prstGeom>
        </p:spPr>
      </p:pic>
    </p:spTree>
    <p:extLst>
      <p:ext uri="{BB962C8B-B14F-4D97-AF65-F5344CB8AC3E}">
        <p14:creationId xmlns:p14="http://schemas.microsoft.com/office/powerpoint/2010/main" val="145464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8A17-EB56-7BEF-CB9E-D1CDACB93F5F}"/>
              </a:ext>
            </a:extLst>
          </p:cNvPr>
          <p:cNvSpPr>
            <a:spLocks noGrp="1"/>
          </p:cNvSpPr>
          <p:nvPr>
            <p:ph type="title"/>
          </p:nvPr>
        </p:nvSpPr>
        <p:spPr>
          <a:xfrm>
            <a:off x="838200" y="0"/>
            <a:ext cx="10515600" cy="2241755"/>
          </a:xfrm>
          <a:ln>
            <a:solidFill>
              <a:schemeClr val="accent1">
                <a:lumMod val="60000"/>
                <a:lumOff val="40000"/>
              </a:schemeClr>
            </a:solidFill>
          </a:ln>
        </p:spPr>
        <p:txBody>
          <a:bodyPr>
            <a:normAutofit/>
          </a:bodyPr>
          <a:lstStyle/>
          <a:p>
            <a:r>
              <a:rPr lang="en-IN" b="1" dirty="0">
                <a:ln w="22225">
                  <a:solidFill>
                    <a:schemeClr val="accent2"/>
                  </a:solidFill>
                  <a:prstDash val="solid"/>
                </a:ln>
                <a:solidFill>
                  <a:schemeClr val="accent2">
                    <a:lumMod val="40000"/>
                    <a:lumOff val="60000"/>
                  </a:schemeClr>
                </a:solidFill>
              </a:rPr>
              <a:t>Bifurcation</a:t>
            </a:r>
            <a:r>
              <a:rPr lang="en-IN" dirty="0"/>
              <a:t> of </a:t>
            </a:r>
            <a:r>
              <a:rPr lang="en-IN" dirty="0">
                <a:ln w="0"/>
                <a:solidFill>
                  <a:schemeClr val="accent1"/>
                </a:solidFill>
                <a:effectLst>
                  <a:outerShdw blurRad="38100" dist="25400" dir="5400000" algn="ctr" rotWithShape="0">
                    <a:srgbClr val="6E747A">
                      <a:alpha val="43000"/>
                    </a:srgbClr>
                  </a:outerShdw>
                </a:effectLst>
              </a:rPr>
              <a:t>Revenue</a:t>
            </a:r>
            <a:r>
              <a:rPr lang="en-IN" dirty="0"/>
              <a:t> Yearly and Quarterly</a:t>
            </a:r>
            <a:br>
              <a:rPr lang="en-IN" dirty="0"/>
            </a:br>
            <a:r>
              <a:rPr lang="en-IN" sz="3300" dirty="0"/>
              <a:t>We can see how Revenue is Fluctuating Quarterly with Breakdown of Sales Method and Colour Indicating Whether they are more from the Previous Quarter or Less</a:t>
            </a:r>
          </a:p>
        </p:txBody>
      </p:sp>
      <p:pic>
        <p:nvPicPr>
          <p:cNvPr id="4" name="Picture 3">
            <a:extLst>
              <a:ext uri="{FF2B5EF4-FFF2-40B4-BE49-F238E27FC236}">
                <a16:creationId xmlns:a16="http://schemas.microsoft.com/office/drawing/2014/main" id="{5CA54B9F-BC3C-573C-19E0-80B85A088825}"/>
              </a:ext>
            </a:extLst>
          </p:cNvPr>
          <p:cNvPicPr>
            <a:picLocks noChangeAspect="1"/>
          </p:cNvPicPr>
          <p:nvPr/>
        </p:nvPicPr>
        <p:blipFill rotWithShape="1">
          <a:blip r:embed="rId2">
            <a:extLst>
              <a:ext uri="{28A0092B-C50C-407E-A947-70E740481C1C}">
                <a14:useLocalDpi xmlns:a14="http://schemas.microsoft.com/office/drawing/2010/main" val="0"/>
              </a:ext>
            </a:extLst>
          </a:blip>
          <a:srcRect l="10629" t="15484" r="17609" b="51495"/>
          <a:stretch/>
        </p:blipFill>
        <p:spPr>
          <a:xfrm>
            <a:off x="889795" y="2701859"/>
            <a:ext cx="10412410" cy="3192340"/>
          </a:xfrm>
          <a:prstGeom prst="rect">
            <a:avLst/>
          </a:prstGeom>
        </p:spPr>
      </p:pic>
    </p:spTree>
    <p:extLst>
      <p:ext uri="{BB962C8B-B14F-4D97-AF65-F5344CB8AC3E}">
        <p14:creationId xmlns:p14="http://schemas.microsoft.com/office/powerpoint/2010/main" val="5140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8A17-EB56-7BEF-CB9E-D1CDACB93F5F}"/>
              </a:ext>
            </a:extLst>
          </p:cNvPr>
          <p:cNvSpPr>
            <a:spLocks noGrp="1"/>
          </p:cNvSpPr>
          <p:nvPr>
            <p:ph type="title"/>
          </p:nvPr>
        </p:nvSpPr>
        <p:spPr>
          <a:xfrm>
            <a:off x="838199" y="227475"/>
            <a:ext cx="10515600" cy="2112603"/>
          </a:xfrm>
          <a:ln>
            <a:solidFill>
              <a:schemeClr val="accent1">
                <a:lumMod val="60000"/>
                <a:lumOff val="40000"/>
              </a:schemeClr>
            </a:solidFill>
          </a:ln>
        </p:spPr>
        <p:txBody>
          <a:bodyPr>
            <a:normAutofit fontScale="90000"/>
          </a:bodyPr>
          <a:lstStyle/>
          <a:p>
            <a:r>
              <a:rPr lang="en-IN" b="1" dirty="0">
                <a:ln w="22225">
                  <a:solidFill>
                    <a:schemeClr val="accent2"/>
                  </a:solidFill>
                  <a:prstDash val="solid"/>
                </a:ln>
                <a:solidFill>
                  <a:schemeClr val="accent2">
                    <a:lumMod val="40000"/>
                    <a:lumOff val="60000"/>
                  </a:schemeClr>
                </a:solidFill>
              </a:rPr>
              <a:t>Yearly</a:t>
            </a:r>
            <a:r>
              <a:rPr lang="en-IN" dirty="0"/>
              <a:t> &amp; </a:t>
            </a:r>
            <a:r>
              <a:rPr lang="en-IN" b="1" dirty="0">
                <a:ln w="22225">
                  <a:solidFill>
                    <a:schemeClr val="accent2"/>
                  </a:solidFill>
                  <a:prstDash val="solid"/>
                </a:ln>
                <a:solidFill>
                  <a:schemeClr val="accent2">
                    <a:lumMod val="40000"/>
                    <a:lumOff val="60000"/>
                  </a:schemeClr>
                </a:solidFill>
              </a:rPr>
              <a:t>Quarter</a:t>
            </a:r>
            <a:r>
              <a:rPr lang="en-IN" dirty="0"/>
              <a:t> </a:t>
            </a:r>
            <a:r>
              <a:rPr lang="en-IN" dirty="0">
                <a:ln w="0"/>
                <a:solidFill>
                  <a:schemeClr val="accent1"/>
                </a:solidFill>
                <a:effectLst>
                  <a:outerShdw blurRad="38100" dist="25400" dir="5400000" algn="ctr" rotWithShape="0">
                    <a:srgbClr val="6E747A">
                      <a:alpha val="43000"/>
                    </a:srgbClr>
                  </a:outerShdw>
                </a:effectLst>
              </a:rPr>
              <a:t>Ranking</a:t>
            </a:r>
            <a:r>
              <a:rPr lang="en-IN" dirty="0"/>
              <a:t> of Product Line</a:t>
            </a:r>
            <a:br>
              <a:rPr lang="en-IN" dirty="0"/>
            </a:br>
            <a:r>
              <a:rPr lang="en-IN" sz="3300" dirty="0"/>
              <a:t>We Can See the Men’s Street Footwear Keep the Top position Holding for almost every year while Women’s Athletic Footwear showing Consistency as well at the Bottom of the Ranking in every Year and Quarter.</a:t>
            </a:r>
          </a:p>
        </p:txBody>
      </p:sp>
      <p:pic>
        <p:nvPicPr>
          <p:cNvPr id="4" name="Picture 3">
            <a:extLst>
              <a:ext uri="{FF2B5EF4-FFF2-40B4-BE49-F238E27FC236}">
                <a16:creationId xmlns:a16="http://schemas.microsoft.com/office/drawing/2014/main" id="{5CA54B9F-BC3C-573C-19E0-80B85A088825}"/>
              </a:ext>
            </a:extLst>
          </p:cNvPr>
          <p:cNvPicPr>
            <a:picLocks noChangeAspect="1"/>
          </p:cNvPicPr>
          <p:nvPr/>
        </p:nvPicPr>
        <p:blipFill rotWithShape="1">
          <a:blip r:embed="rId2">
            <a:extLst>
              <a:ext uri="{28A0092B-C50C-407E-A947-70E740481C1C}">
                <a14:useLocalDpi xmlns:a14="http://schemas.microsoft.com/office/drawing/2010/main" val="0"/>
              </a:ext>
            </a:extLst>
          </a:blip>
          <a:srcRect l="10808" t="50967" r="17520" b="8285"/>
          <a:stretch/>
        </p:blipFill>
        <p:spPr>
          <a:xfrm>
            <a:off x="709460" y="2732140"/>
            <a:ext cx="10773079" cy="3728884"/>
          </a:xfrm>
          <a:prstGeom prst="rect">
            <a:avLst/>
          </a:prstGeom>
        </p:spPr>
      </p:pic>
    </p:spTree>
    <p:extLst>
      <p:ext uri="{BB962C8B-B14F-4D97-AF65-F5344CB8AC3E}">
        <p14:creationId xmlns:p14="http://schemas.microsoft.com/office/powerpoint/2010/main" val="249047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68B5-07F5-6379-15C6-0A6D4C9FAF4D}"/>
              </a:ext>
            </a:extLst>
          </p:cNvPr>
          <p:cNvSpPr>
            <a:spLocks noGrp="1"/>
          </p:cNvSpPr>
          <p:nvPr>
            <p:ph type="title"/>
          </p:nvPr>
        </p:nvSpPr>
        <p:spPr>
          <a:ln>
            <a:solidFill>
              <a:schemeClr val="accent1">
                <a:lumMod val="60000"/>
                <a:lumOff val="40000"/>
              </a:schemeClr>
            </a:solidFill>
          </a:ln>
        </p:spPr>
        <p:txBody>
          <a:bodyPr/>
          <a:lstStyle/>
          <a:p>
            <a:r>
              <a:rPr lang="en-US" dirty="0"/>
              <a:t>Contents of the Report</a:t>
            </a:r>
            <a:endParaRPr lang="en-IN" dirty="0"/>
          </a:p>
        </p:txBody>
      </p:sp>
      <p:sp>
        <p:nvSpPr>
          <p:cNvPr id="3" name="Content Placeholder 2">
            <a:extLst>
              <a:ext uri="{FF2B5EF4-FFF2-40B4-BE49-F238E27FC236}">
                <a16:creationId xmlns:a16="http://schemas.microsoft.com/office/drawing/2014/main" id="{974714E1-9652-9854-4A78-00ABF4473F36}"/>
              </a:ext>
            </a:extLst>
          </p:cNvPr>
          <p:cNvSpPr>
            <a:spLocks noGrp="1"/>
          </p:cNvSpPr>
          <p:nvPr>
            <p:ph idx="1"/>
          </p:nvPr>
        </p:nvSpPr>
        <p:spPr>
          <a:ln>
            <a:solidFill>
              <a:schemeClr val="accent1">
                <a:lumMod val="60000"/>
                <a:lumOff val="40000"/>
              </a:schemeClr>
            </a:solidFill>
          </a:ln>
        </p:spPr>
        <p:txBody>
          <a:bodyPr/>
          <a:lstStyle/>
          <a:p>
            <a:r>
              <a:rPr lang="en-US" dirty="0"/>
              <a:t>Data Prior and Post Transformation.</a:t>
            </a:r>
          </a:p>
          <a:p>
            <a:r>
              <a:rPr lang="en-US" dirty="0"/>
              <a:t>Yearly Sales Analysis of Revenue and Profit.</a:t>
            </a:r>
          </a:p>
          <a:p>
            <a:r>
              <a:rPr lang="en-US" dirty="0"/>
              <a:t>Analyzing Different Verticals of Adidas and its Impact on Revenue.</a:t>
            </a:r>
          </a:p>
          <a:p>
            <a:r>
              <a:rPr lang="en-US" dirty="0"/>
              <a:t>Ranking of Different Product Line on Quarterly Basis</a:t>
            </a:r>
          </a:p>
          <a:p>
            <a:r>
              <a:rPr lang="en-US" dirty="0"/>
              <a:t>Comparison of Revenue from Male and Female Product Line.</a:t>
            </a:r>
          </a:p>
          <a:p>
            <a:r>
              <a:rPr lang="en-US" dirty="0"/>
              <a:t>Region Analysis For Better Understanding of Revenue Channel.</a:t>
            </a:r>
          </a:p>
          <a:p>
            <a:r>
              <a:rPr lang="en-US" dirty="0"/>
              <a:t>Different Sales Method and its Impact on Sale of Products.</a:t>
            </a:r>
          </a:p>
          <a:p>
            <a:r>
              <a:rPr lang="en-US" dirty="0"/>
              <a:t>Retailers Analysis in Contrast of Revenue Pulled by them </a:t>
            </a:r>
            <a:endParaRPr lang="en-IN" dirty="0"/>
          </a:p>
        </p:txBody>
      </p:sp>
      <p:pic>
        <p:nvPicPr>
          <p:cNvPr id="5" name="Picture 4">
            <a:extLst>
              <a:ext uri="{FF2B5EF4-FFF2-40B4-BE49-F238E27FC236}">
                <a16:creationId xmlns:a16="http://schemas.microsoft.com/office/drawing/2014/main" id="{73E59F72-4520-D938-49B0-D5B680B1E9E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399639" y="487362"/>
            <a:ext cx="1769806" cy="1081088"/>
          </a:xfrm>
          <a:prstGeom prst="rect">
            <a:avLst/>
          </a:prstGeom>
        </p:spPr>
      </p:pic>
    </p:spTree>
    <p:extLst>
      <p:ext uri="{BB962C8B-B14F-4D97-AF65-F5344CB8AC3E}">
        <p14:creationId xmlns:p14="http://schemas.microsoft.com/office/powerpoint/2010/main" val="319106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2FC-936F-E2F0-B9CB-AEB092939238}"/>
              </a:ext>
            </a:extLst>
          </p:cNvPr>
          <p:cNvSpPr>
            <a:spLocks noGrp="1"/>
          </p:cNvSpPr>
          <p:nvPr>
            <p:ph type="title"/>
          </p:nvPr>
        </p:nvSpPr>
        <p:spPr>
          <a:ln>
            <a:solidFill>
              <a:schemeClr val="accent1">
                <a:lumMod val="60000"/>
                <a:lumOff val="40000"/>
              </a:schemeClr>
            </a:solidFill>
          </a:ln>
        </p:spPr>
        <p:txBody>
          <a:bodyPr/>
          <a:lstStyle/>
          <a:p>
            <a:r>
              <a:rPr lang="en-IN" dirty="0">
                <a:ln w="0"/>
                <a:solidFill>
                  <a:schemeClr val="accent1"/>
                </a:solidFill>
                <a:effectLst>
                  <a:outerShdw blurRad="38100" dist="25400" dir="5400000" algn="ctr" rotWithShape="0">
                    <a:srgbClr val="6E747A">
                      <a:alpha val="43000"/>
                    </a:srgbClr>
                  </a:outerShdw>
                </a:effectLst>
              </a:rPr>
              <a:t>Revenue</a:t>
            </a:r>
            <a:r>
              <a:rPr lang="en-IN" dirty="0"/>
              <a:t> from Different Regions and States US</a:t>
            </a:r>
          </a:p>
        </p:txBody>
      </p:sp>
      <p:pic>
        <p:nvPicPr>
          <p:cNvPr id="4" name="Picture 3">
            <a:extLst>
              <a:ext uri="{FF2B5EF4-FFF2-40B4-BE49-F238E27FC236}">
                <a16:creationId xmlns:a16="http://schemas.microsoft.com/office/drawing/2014/main" id="{00ABCD50-DD72-87D7-132F-AE8195B85E87}"/>
              </a:ext>
            </a:extLst>
          </p:cNvPr>
          <p:cNvPicPr>
            <a:picLocks noChangeAspect="1"/>
          </p:cNvPicPr>
          <p:nvPr/>
        </p:nvPicPr>
        <p:blipFill rotWithShape="1">
          <a:blip r:embed="rId2">
            <a:extLst>
              <a:ext uri="{28A0092B-C50C-407E-A947-70E740481C1C}">
                <a14:useLocalDpi xmlns:a14="http://schemas.microsoft.com/office/drawing/2010/main" val="0"/>
              </a:ext>
            </a:extLst>
          </a:blip>
          <a:srcRect l="-228" t="16487" r="-228"/>
          <a:stretch/>
        </p:blipFill>
        <p:spPr>
          <a:xfrm>
            <a:off x="418993" y="1907458"/>
            <a:ext cx="11354013" cy="4950542"/>
          </a:xfrm>
          <a:prstGeom prst="rect">
            <a:avLst/>
          </a:prstGeom>
        </p:spPr>
      </p:pic>
    </p:spTree>
    <p:extLst>
      <p:ext uri="{BB962C8B-B14F-4D97-AF65-F5344CB8AC3E}">
        <p14:creationId xmlns:p14="http://schemas.microsoft.com/office/powerpoint/2010/main" val="383768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2FC-936F-E2F0-B9CB-AEB092939238}"/>
              </a:ext>
            </a:extLst>
          </p:cNvPr>
          <p:cNvSpPr>
            <a:spLocks noGrp="1"/>
          </p:cNvSpPr>
          <p:nvPr>
            <p:ph type="title"/>
          </p:nvPr>
        </p:nvSpPr>
        <p:spPr>
          <a:xfrm>
            <a:off x="838200" y="365125"/>
            <a:ext cx="10515600" cy="2122436"/>
          </a:xfrm>
          <a:ln>
            <a:solidFill>
              <a:schemeClr val="accent1">
                <a:lumMod val="60000"/>
                <a:lumOff val="40000"/>
              </a:schemeClr>
            </a:solidFill>
          </a:ln>
        </p:spPr>
        <p:txBody>
          <a:bodyPr>
            <a:normAutofit/>
          </a:bodyPr>
          <a:lstStyle/>
          <a:p>
            <a:r>
              <a:rPr lang="en-IN" dirty="0">
                <a:ln w="0"/>
                <a:solidFill>
                  <a:schemeClr val="accent1"/>
                </a:solidFill>
                <a:effectLst>
                  <a:outerShdw blurRad="38100" dist="25400" dir="5400000" algn="ctr" rotWithShape="0">
                    <a:srgbClr val="6E747A">
                      <a:alpha val="43000"/>
                    </a:srgbClr>
                  </a:outerShdw>
                </a:effectLst>
              </a:rPr>
              <a:t>Revenue</a:t>
            </a:r>
            <a:r>
              <a:rPr lang="en-IN" dirty="0"/>
              <a:t> from Different </a:t>
            </a:r>
            <a:r>
              <a:rPr lang="en-IN" b="1" dirty="0">
                <a:ln w="22225">
                  <a:solidFill>
                    <a:schemeClr val="accent2"/>
                  </a:solidFill>
                  <a:prstDash val="solid"/>
                </a:ln>
                <a:solidFill>
                  <a:schemeClr val="accent2">
                    <a:lumMod val="40000"/>
                    <a:lumOff val="60000"/>
                  </a:schemeClr>
                </a:solidFill>
              </a:rPr>
              <a:t>Regions</a:t>
            </a:r>
            <a:r>
              <a:rPr lang="en-IN" dirty="0"/>
              <a:t> and Different </a:t>
            </a:r>
            <a:r>
              <a:rPr lang="en-IN" sz="3300" b="1" dirty="0">
                <a:ln w="22225">
                  <a:solidFill>
                    <a:schemeClr val="accent2"/>
                  </a:solidFill>
                  <a:prstDash val="solid"/>
                </a:ln>
                <a:solidFill>
                  <a:schemeClr val="accent2">
                    <a:lumMod val="40000"/>
                    <a:lumOff val="60000"/>
                  </a:schemeClr>
                </a:solidFill>
              </a:rPr>
              <a:t>Retailers</a:t>
            </a:r>
            <a:r>
              <a:rPr lang="en-IN" sz="3300" dirty="0"/>
              <a:t> Contribution from that Region</a:t>
            </a:r>
            <a:br>
              <a:rPr lang="en-IN" sz="3300" dirty="0"/>
            </a:br>
            <a:r>
              <a:rPr lang="en-IN" sz="3300" dirty="0"/>
              <a:t>We can See West is the Highest Revenue Source as of Region and West Gear is the Best performer in That Region</a:t>
            </a:r>
          </a:p>
        </p:txBody>
      </p:sp>
      <p:pic>
        <p:nvPicPr>
          <p:cNvPr id="4" name="Picture 3">
            <a:extLst>
              <a:ext uri="{FF2B5EF4-FFF2-40B4-BE49-F238E27FC236}">
                <a16:creationId xmlns:a16="http://schemas.microsoft.com/office/drawing/2014/main" id="{00ABCD50-DD72-87D7-132F-AE8195B85E87}"/>
              </a:ext>
            </a:extLst>
          </p:cNvPr>
          <p:cNvPicPr>
            <a:picLocks noChangeAspect="1"/>
          </p:cNvPicPr>
          <p:nvPr/>
        </p:nvPicPr>
        <p:blipFill rotWithShape="1">
          <a:blip r:embed="rId2">
            <a:extLst>
              <a:ext uri="{28A0092B-C50C-407E-A947-70E740481C1C}">
                <a14:useLocalDpi xmlns:a14="http://schemas.microsoft.com/office/drawing/2010/main" val="0"/>
              </a:ext>
            </a:extLst>
          </a:blip>
          <a:srcRect l="10679" t="15989" r="18161" b="50008"/>
          <a:stretch/>
        </p:blipFill>
        <p:spPr>
          <a:xfrm>
            <a:off x="603364" y="2841524"/>
            <a:ext cx="10985272" cy="2989006"/>
          </a:xfrm>
          <a:prstGeom prst="rect">
            <a:avLst/>
          </a:prstGeom>
        </p:spPr>
      </p:pic>
    </p:spTree>
    <p:extLst>
      <p:ext uri="{BB962C8B-B14F-4D97-AF65-F5344CB8AC3E}">
        <p14:creationId xmlns:p14="http://schemas.microsoft.com/office/powerpoint/2010/main" val="39309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2FC-936F-E2F0-B9CB-AEB092939238}"/>
              </a:ext>
            </a:extLst>
          </p:cNvPr>
          <p:cNvSpPr>
            <a:spLocks noGrp="1"/>
          </p:cNvSpPr>
          <p:nvPr>
            <p:ph type="title"/>
          </p:nvPr>
        </p:nvSpPr>
        <p:spPr>
          <a:xfrm>
            <a:off x="838200" y="365125"/>
            <a:ext cx="10515600" cy="1699649"/>
          </a:xfrm>
          <a:ln>
            <a:solidFill>
              <a:schemeClr val="accent1">
                <a:lumMod val="60000"/>
                <a:lumOff val="40000"/>
              </a:schemeClr>
            </a:solidFill>
          </a:ln>
        </p:spPr>
        <p:txBody>
          <a:bodyPr>
            <a:normAutofit/>
          </a:bodyPr>
          <a:lstStyle/>
          <a:p>
            <a:r>
              <a:rPr lang="en-IN" dirty="0">
                <a:ln w="0"/>
                <a:solidFill>
                  <a:schemeClr val="accent1"/>
                </a:solidFill>
                <a:effectLst>
                  <a:outerShdw blurRad="38100" dist="25400" dir="5400000" algn="ctr" rotWithShape="0">
                    <a:srgbClr val="6E747A">
                      <a:alpha val="43000"/>
                    </a:srgbClr>
                  </a:outerShdw>
                </a:effectLst>
              </a:rPr>
              <a:t>Revenue</a:t>
            </a:r>
            <a:r>
              <a:rPr lang="en-IN" dirty="0"/>
              <a:t> from Different Regions and States US</a:t>
            </a:r>
            <a:br>
              <a:rPr lang="en-IN" dirty="0"/>
            </a:br>
            <a:r>
              <a:rPr lang="en-IN" sz="3300" dirty="0"/>
              <a:t>Larger the size means more Revenue and Different </a:t>
            </a:r>
            <a:r>
              <a:rPr lang="en-IN" sz="3300" dirty="0" err="1"/>
              <a:t>color</a:t>
            </a:r>
            <a:r>
              <a:rPr lang="en-IN" sz="3300" dirty="0"/>
              <a:t> represent different Region of US </a:t>
            </a:r>
          </a:p>
        </p:txBody>
      </p:sp>
      <p:pic>
        <p:nvPicPr>
          <p:cNvPr id="4" name="Picture 3">
            <a:extLst>
              <a:ext uri="{FF2B5EF4-FFF2-40B4-BE49-F238E27FC236}">
                <a16:creationId xmlns:a16="http://schemas.microsoft.com/office/drawing/2014/main" id="{00ABCD50-DD72-87D7-132F-AE8195B85E87}"/>
              </a:ext>
            </a:extLst>
          </p:cNvPr>
          <p:cNvPicPr>
            <a:picLocks noChangeAspect="1"/>
          </p:cNvPicPr>
          <p:nvPr/>
        </p:nvPicPr>
        <p:blipFill rotWithShape="1">
          <a:blip r:embed="rId2">
            <a:extLst>
              <a:ext uri="{28A0092B-C50C-407E-A947-70E740481C1C}">
                <a14:useLocalDpi xmlns:a14="http://schemas.microsoft.com/office/drawing/2010/main" val="0"/>
              </a:ext>
            </a:extLst>
          </a:blip>
          <a:srcRect l="10940" t="50323" r="47913" b="6159"/>
          <a:stretch/>
        </p:blipFill>
        <p:spPr>
          <a:xfrm>
            <a:off x="2025489" y="2140760"/>
            <a:ext cx="8141021" cy="4515679"/>
          </a:xfrm>
          <a:prstGeom prst="rect">
            <a:avLst/>
          </a:prstGeom>
        </p:spPr>
      </p:pic>
    </p:spTree>
    <p:extLst>
      <p:ext uri="{BB962C8B-B14F-4D97-AF65-F5344CB8AC3E}">
        <p14:creationId xmlns:p14="http://schemas.microsoft.com/office/powerpoint/2010/main" val="52856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2FC-936F-E2F0-B9CB-AEB092939238}"/>
              </a:ext>
            </a:extLst>
          </p:cNvPr>
          <p:cNvSpPr>
            <a:spLocks noGrp="1"/>
          </p:cNvSpPr>
          <p:nvPr>
            <p:ph type="title"/>
          </p:nvPr>
        </p:nvSpPr>
        <p:spPr>
          <a:ln>
            <a:solidFill>
              <a:schemeClr val="accent1">
                <a:lumMod val="60000"/>
                <a:lumOff val="40000"/>
              </a:schemeClr>
            </a:solidFill>
          </a:ln>
        </p:spPr>
        <p:txBody>
          <a:bodyPr>
            <a:normAutofit fontScale="90000"/>
          </a:bodyPr>
          <a:lstStyle/>
          <a:p>
            <a:r>
              <a:rPr lang="en-IN" dirty="0">
                <a:ln w="0"/>
                <a:solidFill>
                  <a:schemeClr val="accent1"/>
                </a:solidFill>
                <a:effectLst>
                  <a:outerShdw blurRad="38100" dist="25400" dir="5400000" algn="ctr" rotWithShape="0">
                    <a:srgbClr val="6E747A">
                      <a:alpha val="43000"/>
                    </a:srgbClr>
                  </a:outerShdw>
                </a:effectLst>
              </a:rPr>
              <a:t>Revenue</a:t>
            </a:r>
            <a:r>
              <a:rPr lang="en-IN" dirty="0"/>
              <a:t> from Different Regions And Which Sales Method is Suiting Best for Revenue in that Region</a:t>
            </a:r>
          </a:p>
        </p:txBody>
      </p:sp>
      <p:pic>
        <p:nvPicPr>
          <p:cNvPr id="4" name="Picture 3">
            <a:extLst>
              <a:ext uri="{FF2B5EF4-FFF2-40B4-BE49-F238E27FC236}">
                <a16:creationId xmlns:a16="http://schemas.microsoft.com/office/drawing/2014/main" id="{00ABCD50-DD72-87D7-132F-AE8195B85E87}"/>
              </a:ext>
            </a:extLst>
          </p:cNvPr>
          <p:cNvPicPr>
            <a:picLocks noChangeAspect="1"/>
          </p:cNvPicPr>
          <p:nvPr/>
        </p:nvPicPr>
        <p:blipFill rotWithShape="1">
          <a:blip r:embed="rId2">
            <a:extLst>
              <a:ext uri="{28A0092B-C50C-407E-A947-70E740481C1C}">
                <a14:useLocalDpi xmlns:a14="http://schemas.microsoft.com/office/drawing/2010/main" val="0"/>
              </a:ext>
            </a:extLst>
          </a:blip>
          <a:srcRect l="51827" t="50821" r="6938" b="7547"/>
          <a:stretch/>
        </p:blipFill>
        <p:spPr>
          <a:xfrm>
            <a:off x="1700980" y="2050921"/>
            <a:ext cx="8388388" cy="4441954"/>
          </a:xfrm>
          <a:prstGeom prst="rect">
            <a:avLst/>
          </a:prstGeom>
        </p:spPr>
      </p:pic>
    </p:spTree>
    <p:extLst>
      <p:ext uri="{BB962C8B-B14F-4D97-AF65-F5344CB8AC3E}">
        <p14:creationId xmlns:p14="http://schemas.microsoft.com/office/powerpoint/2010/main" val="327167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41E1-B833-1C15-D88A-D5C0A4DBDAC6}"/>
              </a:ext>
            </a:extLst>
          </p:cNvPr>
          <p:cNvSpPr>
            <a:spLocks noGrp="1"/>
          </p:cNvSpPr>
          <p:nvPr>
            <p:ph type="title"/>
          </p:nvPr>
        </p:nvSpPr>
        <p:spPr>
          <a:xfrm>
            <a:off x="838200" y="365126"/>
            <a:ext cx="10515600" cy="726256"/>
          </a:xfrm>
          <a:ln>
            <a:solidFill>
              <a:schemeClr val="tx1"/>
            </a:solidFill>
          </a:ln>
        </p:spPr>
        <p:txBody>
          <a:bodyPr/>
          <a:lstStyle/>
          <a:p>
            <a:r>
              <a:rPr lang="en-IN" dirty="0"/>
              <a:t>Conclusion</a:t>
            </a:r>
          </a:p>
        </p:txBody>
      </p:sp>
      <p:sp>
        <p:nvSpPr>
          <p:cNvPr id="3" name="Content Placeholder 2">
            <a:extLst>
              <a:ext uri="{FF2B5EF4-FFF2-40B4-BE49-F238E27FC236}">
                <a16:creationId xmlns:a16="http://schemas.microsoft.com/office/drawing/2014/main" id="{1B32D2CE-E77E-9B81-62A7-120DF59E13B7}"/>
              </a:ext>
            </a:extLst>
          </p:cNvPr>
          <p:cNvSpPr>
            <a:spLocks noGrp="1"/>
          </p:cNvSpPr>
          <p:nvPr>
            <p:ph idx="1"/>
          </p:nvPr>
        </p:nvSpPr>
        <p:spPr>
          <a:xfrm>
            <a:off x="838200" y="1258529"/>
            <a:ext cx="10515600" cy="4918434"/>
          </a:xfrm>
          <a:ln>
            <a:solidFill>
              <a:schemeClr val="tx1"/>
            </a:solidFill>
          </a:ln>
        </p:spPr>
        <p:txBody>
          <a:bodyPr/>
          <a:lstStyle/>
          <a:p>
            <a:r>
              <a:rPr lang="en-IN" dirty="0"/>
              <a:t>Sales Trends is Rising and Showing Growth of 295% from Previous Year Comparison</a:t>
            </a:r>
          </a:p>
          <a:p>
            <a:r>
              <a:rPr lang="en-IN" dirty="0"/>
              <a:t>Men’s Street Footwear And Women’s Apparel are Best Product Line</a:t>
            </a:r>
          </a:p>
          <a:p>
            <a:r>
              <a:rPr lang="en-IN" dirty="0"/>
              <a:t>Online Sales Method will keep Rising</a:t>
            </a:r>
          </a:p>
          <a:p>
            <a:r>
              <a:rPr lang="en-IN" dirty="0"/>
              <a:t>West Gear and Foot Locker were the best Retailers</a:t>
            </a:r>
          </a:p>
          <a:p>
            <a:r>
              <a:rPr lang="en-IN" dirty="0"/>
              <a:t>West and Northeast are the Top Region in Revenue Generation and In-Store is what is More Prefeed Here.</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56526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D8F3-5E7B-4AE7-FD38-9847B46EDF4E}"/>
              </a:ext>
            </a:extLst>
          </p:cNvPr>
          <p:cNvSpPr>
            <a:spLocks noGrp="1"/>
          </p:cNvSpPr>
          <p:nvPr>
            <p:ph type="title"/>
          </p:nvPr>
        </p:nvSpPr>
        <p:spPr>
          <a:ln>
            <a:solidFill>
              <a:schemeClr val="accent1">
                <a:lumMod val="60000"/>
                <a:lumOff val="40000"/>
              </a:schemeClr>
            </a:solidFill>
          </a:ln>
        </p:spPr>
        <p:txBody>
          <a:bodyPr/>
          <a:lstStyle/>
          <a:p>
            <a:r>
              <a:rPr lang="en-US" dirty="0"/>
              <a:t>Types of Chart Utilized</a:t>
            </a:r>
            <a:endParaRPr lang="en-IN" dirty="0"/>
          </a:p>
        </p:txBody>
      </p:sp>
      <p:sp>
        <p:nvSpPr>
          <p:cNvPr id="3" name="Content Placeholder 2">
            <a:extLst>
              <a:ext uri="{FF2B5EF4-FFF2-40B4-BE49-F238E27FC236}">
                <a16:creationId xmlns:a16="http://schemas.microsoft.com/office/drawing/2014/main" id="{10B217E2-583F-E496-7E68-98D75D077E8A}"/>
              </a:ext>
            </a:extLst>
          </p:cNvPr>
          <p:cNvSpPr>
            <a:spLocks noGrp="1"/>
          </p:cNvSpPr>
          <p:nvPr>
            <p:ph idx="1"/>
          </p:nvPr>
        </p:nvSpPr>
        <p:spPr>
          <a:ln>
            <a:solidFill>
              <a:schemeClr val="accent1">
                <a:lumMod val="60000"/>
                <a:lumOff val="40000"/>
              </a:schemeClr>
            </a:solidFill>
          </a:ln>
        </p:spPr>
        <p:txBody>
          <a:bodyPr/>
          <a:lstStyle/>
          <a:p>
            <a:r>
              <a:rPr lang="en-US" dirty="0"/>
              <a:t>Line Chart</a:t>
            </a:r>
          </a:p>
          <a:p>
            <a:r>
              <a:rPr lang="en-US" dirty="0"/>
              <a:t>Bar Chart</a:t>
            </a:r>
          </a:p>
          <a:p>
            <a:r>
              <a:rPr lang="en-US" dirty="0"/>
              <a:t>Column Chart</a:t>
            </a:r>
          </a:p>
          <a:p>
            <a:r>
              <a:rPr lang="en-US" dirty="0"/>
              <a:t>Pie Chart</a:t>
            </a:r>
          </a:p>
          <a:p>
            <a:r>
              <a:rPr lang="en-IN" dirty="0"/>
              <a:t>Cards</a:t>
            </a:r>
          </a:p>
          <a:p>
            <a:r>
              <a:rPr lang="en-IN" dirty="0"/>
              <a:t>Ribbon Chart</a:t>
            </a:r>
          </a:p>
          <a:p>
            <a:r>
              <a:rPr lang="en-IN" dirty="0"/>
              <a:t>Waterfall Chart</a:t>
            </a:r>
          </a:p>
          <a:p>
            <a:r>
              <a:rPr lang="en-IN" dirty="0"/>
              <a:t>Region Map</a:t>
            </a:r>
          </a:p>
        </p:txBody>
      </p:sp>
      <p:pic>
        <p:nvPicPr>
          <p:cNvPr id="4" name="Picture 3">
            <a:extLst>
              <a:ext uri="{FF2B5EF4-FFF2-40B4-BE49-F238E27FC236}">
                <a16:creationId xmlns:a16="http://schemas.microsoft.com/office/drawing/2014/main" id="{4320FBB6-FC26-3DCB-D5C9-81415634C47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399639" y="487362"/>
            <a:ext cx="1769806" cy="1081088"/>
          </a:xfrm>
          <a:prstGeom prst="rect">
            <a:avLst/>
          </a:prstGeom>
        </p:spPr>
      </p:pic>
    </p:spTree>
    <p:extLst>
      <p:ext uri="{BB962C8B-B14F-4D97-AF65-F5344CB8AC3E}">
        <p14:creationId xmlns:p14="http://schemas.microsoft.com/office/powerpoint/2010/main" val="249771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005E7-420E-2ED5-94FB-E92BEA56B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2547"/>
            <a:ext cx="12192000" cy="4968137"/>
          </a:xfrm>
          <a:prstGeom prst="rect">
            <a:avLst/>
          </a:prstGeom>
        </p:spPr>
      </p:pic>
      <p:sp>
        <p:nvSpPr>
          <p:cNvPr id="4" name="TextBox 3">
            <a:extLst>
              <a:ext uri="{FF2B5EF4-FFF2-40B4-BE49-F238E27FC236}">
                <a16:creationId xmlns:a16="http://schemas.microsoft.com/office/drawing/2014/main" id="{5F9A6C3B-67F3-34F4-D4EB-3BA046668BBE}"/>
              </a:ext>
            </a:extLst>
          </p:cNvPr>
          <p:cNvSpPr txBox="1"/>
          <p:nvPr/>
        </p:nvSpPr>
        <p:spPr>
          <a:xfrm>
            <a:off x="589935" y="334297"/>
            <a:ext cx="11287433" cy="1200329"/>
          </a:xfrm>
          <a:prstGeom prst="rect">
            <a:avLst/>
          </a:prstGeom>
          <a:noFill/>
          <a:ln>
            <a:solidFill>
              <a:schemeClr val="tx1"/>
            </a:solidFill>
          </a:ln>
        </p:spPr>
        <p:txBody>
          <a:bodyPr wrap="square" rtlCol="0">
            <a:spAutoFit/>
          </a:bodyPr>
          <a:lstStyle/>
          <a:p>
            <a:r>
              <a:rPr lang="en-IN" dirty="0"/>
              <a:t>If You Look closely the Huge Mistake here is the Calculation of Total Sales it is Inflated by 1 extra 0 in every cell and same with Operating Profit and We have to combine Region, State, City in a new column to reduce data redundancy and make a normalized data table of Region with Hierarchy in it and we need some calculated column as well.</a:t>
            </a:r>
          </a:p>
          <a:p>
            <a:r>
              <a:rPr lang="en-IN" dirty="0"/>
              <a:t>We will also create a date table for Time Intelligence Function and disable auto date feature of Power Bi.</a:t>
            </a:r>
          </a:p>
        </p:txBody>
      </p:sp>
    </p:spTree>
    <p:extLst>
      <p:ext uri="{BB962C8B-B14F-4D97-AF65-F5344CB8AC3E}">
        <p14:creationId xmlns:p14="http://schemas.microsoft.com/office/powerpoint/2010/main" val="279514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963039-D27D-3E89-E8AC-8F16A9A6E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13" y="575368"/>
            <a:ext cx="10225573" cy="6282632"/>
          </a:xfrm>
          <a:prstGeom prst="rect">
            <a:avLst/>
          </a:prstGeom>
        </p:spPr>
      </p:pic>
      <p:sp>
        <p:nvSpPr>
          <p:cNvPr id="4" name="TextBox 3">
            <a:extLst>
              <a:ext uri="{FF2B5EF4-FFF2-40B4-BE49-F238E27FC236}">
                <a16:creationId xmlns:a16="http://schemas.microsoft.com/office/drawing/2014/main" id="{CBD6D4B9-BA0F-D37F-04BD-752E4915754D}"/>
              </a:ext>
            </a:extLst>
          </p:cNvPr>
          <p:cNvSpPr txBox="1"/>
          <p:nvPr/>
        </p:nvSpPr>
        <p:spPr>
          <a:xfrm>
            <a:off x="2340077" y="108155"/>
            <a:ext cx="7275871" cy="369332"/>
          </a:xfrm>
          <a:prstGeom prst="rect">
            <a:avLst/>
          </a:prstGeom>
          <a:noFill/>
          <a:ln>
            <a:solidFill>
              <a:schemeClr val="tx1"/>
            </a:solidFill>
          </a:ln>
        </p:spPr>
        <p:txBody>
          <a:bodyPr wrap="square" rtlCol="0">
            <a:spAutoFit/>
          </a:bodyPr>
          <a:lstStyle/>
          <a:p>
            <a:r>
              <a:rPr lang="en-IN" dirty="0"/>
              <a:t>Transformed Data with Calculated Columns and Corrected Formats of Data</a:t>
            </a:r>
          </a:p>
        </p:txBody>
      </p:sp>
    </p:spTree>
    <p:extLst>
      <p:ext uri="{BB962C8B-B14F-4D97-AF65-F5344CB8AC3E}">
        <p14:creationId xmlns:p14="http://schemas.microsoft.com/office/powerpoint/2010/main" val="87415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15F90-663E-9162-C002-24F9AE6C9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92" y="0"/>
            <a:ext cx="10548816" cy="6666143"/>
          </a:xfrm>
          <a:prstGeom prst="rect">
            <a:avLst/>
          </a:prstGeom>
        </p:spPr>
      </p:pic>
    </p:spTree>
    <p:extLst>
      <p:ext uri="{BB962C8B-B14F-4D97-AF65-F5344CB8AC3E}">
        <p14:creationId xmlns:p14="http://schemas.microsoft.com/office/powerpoint/2010/main" val="409748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3816E-A992-55E6-4F1C-64B0DF9B5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728" y="125319"/>
            <a:ext cx="8482543" cy="6607362"/>
          </a:xfrm>
          <a:prstGeom prst="rect">
            <a:avLst/>
          </a:prstGeom>
        </p:spPr>
      </p:pic>
    </p:spTree>
    <p:extLst>
      <p:ext uri="{BB962C8B-B14F-4D97-AF65-F5344CB8AC3E}">
        <p14:creationId xmlns:p14="http://schemas.microsoft.com/office/powerpoint/2010/main" val="42154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E7BC-FA22-3190-F428-225A015249FA}"/>
              </a:ext>
            </a:extLst>
          </p:cNvPr>
          <p:cNvSpPr>
            <a:spLocks noGrp="1"/>
          </p:cNvSpPr>
          <p:nvPr>
            <p:ph type="title"/>
          </p:nvPr>
        </p:nvSpPr>
        <p:spPr>
          <a:xfrm>
            <a:off x="838200" y="146428"/>
            <a:ext cx="10515600" cy="502502"/>
          </a:xfrm>
          <a:ln>
            <a:solidFill>
              <a:schemeClr val="tx1"/>
            </a:solidFill>
          </a:ln>
        </p:spPr>
        <p:txBody>
          <a:bodyPr>
            <a:normAutofit/>
          </a:bodyPr>
          <a:lstStyle/>
          <a:p>
            <a:r>
              <a:rPr lang="en-IN" sz="2400" dirty="0"/>
              <a:t>Normalized Region Table with we will create a Relation from fact Table with </a:t>
            </a:r>
            <a:r>
              <a:rPr lang="en-IN" sz="2400" b="1" dirty="0">
                <a:ln w="22225">
                  <a:solidFill>
                    <a:schemeClr val="accent2"/>
                  </a:solidFill>
                  <a:prstDash val="solid"/>
                </a:ln>
                <a:solidFill>
                  <a:schemeClr val="accent2">
                    <a:lumMod val="40000"/>
                    <a:lumOff val="60000"/>
                  </a:schemeClr>
                </a:solidFill>
              </a:rPr>
              <a:t>Address</a:t>
            </a:r>
            <a:endParaRPr lang="en-IN" sz="2400" dirty="0"/>
          </a:p>
        </p:txBody>
      </p:sp>
      <p:pic>
        <p:nvPicPr>
          <p:cNvPr id="4" name="Picture 3">
            <a:extLst>
              <a:ext uri="{FF2B5EF4-FFF2-40B4-BE49-F238E27FC236}">
                <a16:creationId xmlns:a16="http://schemas.microsoft.com/office/drawing/2014/main" id="{54640E7C-2DBC-3523-45F7-03B289F5AE10}"/>
              </a:ext>
            </a:extLst>
          </p:cNvPr>
          <p:cNvPicPr>
            <a:picLocks noChangeAspect="1"/>
          </p:cNvPicPr>
          <p:nvPr/>
        </p:nvPicPr>
        <p:blipFill>
          <a:blip r:embed="rId2"/>
          <a:stretch>
            <a:fillRect/>
          </a:stretch>
        </p:blipFill>
        <p:spPr>
          <a:xfrm>
            <a:off x="247777" y="884902"/>
            <a:ext cx="11696445" cy="5826670"/>
          </a:xfrm>
          <a:prstGeom prst="rect">
            <a:avLst/>
          </a:prstGeom>
        </p:spPr>
      </p:pic>
    </p:spTree>
    <p:extLst>
      <p:ext uri="{BB962C8B-B14F-4D97-AF65-F5344CB8AC3E}">
        <p14:creationId xmlns:p14="http://schemas.microsoft.com/office/powerpoint/2010/main" val="310577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8D7C65-44C9-2E6E-3558-F4922FE65AE2}"/>
              </a:ext>
            </a:extLst>
          </p:cNvPr>
          <p:cNvPicPr>
            <a:picLocks noChangeAspect="1"/>
          </p:cNvPicPr>
          <p:nvPr/>
        </p:nvPicPr>
        <p:blipFill>
          <a:blip r:embed="rId2"/>
          <a:stretch>
            <a:fillRect/>
          </a:stretch>
        </p:blipFill>
        <p:spPr>
          <a:xfrm>
            <a:off x="0" y="1357265"/>
            <a:ext cx="12192000" cy="5107029"/>
          </a:xfrm>
          <a:prstGeom prst="rect">
            <a:avLst/>
          </a:prstGeom>
        </p:spPr>
      </p:pic>
      <p:sp>
        <p:nvSpPr>
          <p:cNvPr id="4" name="TextBox 3">
            <a:extLst>
              <a:ext uri="{FF2B5EF4-FFF2-40B4-BE49-F238E27FC236}">
                <a16:creationId xmlns:a16="http://schemas.microsoft.com/office/drawing/2014/main" id="{7C7F02BE-8325-30CF-B704-747C8A37B2CB}"/>
              </a:ext>
            </a:extLst>
          </p:cNvPr>
          <p:cNvSpPr txBox="1"/>
          <p:nvPr/>
        </p:nvSpPr>
        <p:spPr>
          <a:xfrm>
            <a:off x="678426" y="294968"/>
            <a:ext cx="10884309" cy="646331"/>
          </a:xfrm>
          <a:prstGeom prst="rect">
            <a:avLst/>
          </a:prstGeom>
          <a:noFill/>
          <a:ln>
            <a:solidFill>
              <a:schemeClr val="tx1"/>
            </a:solidFill>
          </a:ln>
        </p:spPr>
        <p:txBody>
          <a:bodyPr wrap="square" rtlCol="0">
            <a:spAutoFit/>
          </a:bodyPr>
          <a:lstStyle/>
          <a:p>
            <a:r>
              <a:rPr lang="en-IN" dirty="0"/>
              <a:t>I created a Calculated Date table as well with CALENDARAUTO() Function and All Related Calculated Column so that I can mark this as a Date Table and work with Time Intelligence Functions </a:t>
            </a:r>
          </a:p>
        </p:txBody>
      </p:sp>
    </p:spTree>
    <p:extLst>
      <p:ext uri="{BB962C8B-B14F-4D97-AF65-F5344CB8AC3E}">
        <p14:creationId xmlns:p14="http://schemas.microsoft.com/office/powerpoint/2010/main" val="341390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122</TotalTime>
  <Words>631</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Adidas Sales Report for Year 2020 2021</vt:lpstr>
      <vt:lpstr>Contents of the Report</vt:lpstr>
      <vt:lpstr>Types of Chart Utilized</vt:lpstr>
      <vt:lpstr>PowerPoint Presentation</vt:lpstr>
      <vt:lpstr>PowerPoint Presentation</vt:lpstr>
      <vt:lpstr>PowerPoint Presentation</vt:lpstr>
      <vt:lpstr>PowerPoint Presentation</vt:lpstr>
      <vt:lpstr>Normalized Region Table with we will create a Relation from fact Table with Address</vt:lpstr>
      <vt:lpstr>PowerPoint Presentation</vt:lpstr>
      <vt:lpstr>Sales Report Page</vt:lpstr>
      <vt:lpstr>KPI Cards For Quick Info and Summary Details Holding Slicers and Button for Clearing Filter of Slicers </vt:lpstr>
      <vt:lpstr>Line Chart Depicting Sales from Q1 2020 to Q2 2021 Showing an Impactful Sales Improvement in 2021 as Compared to 2020 Revenue</vt:lpstr>
      <vt:lpstr>Revenue Comparison From Different Product Line We Can Observe that Men’s Street Footwear Top the List followed BY Women’s Apparel While Women’s Athletic Footwear is at the Bottom</vt:lpstr>
      <vt:lpstr>Revenue Proportion in Contrast of Male and Female Product Line While Men are Leading in Revenue Contribution But the Difference is not Huge </vt:lpstr>
      <vt:lpstr>Different Sales Method And Impact on Revenue We Can See that the Best Method of Sale Proven for the Company is Online followed by Outlet and then In-Store</vt:lpstr>
      <vt:lpstr>Comparison of Retailers in term of Revenue We Can See that West Gear is the Best Performer in all Retailers While Amazon is the Least Revenue generator.</vt:lpstr>
      <vt:lpstr>Yearly Ranking and Bifurcation of Revenue</vt:lpstr>
      <vt:lpstr>Bifurcation of Revenue Yearly and Quarterly We can see how Revenue is Fluctuating Quarterly with Breakdown of Sales Method and Colour Indicating Whether they are more from the Previous Quarter or Less</vt:lpstr>
      <vt:lpstr>Yearly &amp; Quarter Ranking of Product Line We Can See the Men’s Street Footwear Keep the Top position Holding for almost every year while Women’s Athletic Footwear showing Consistency as well at the Bottom of the Ranking in every Year and Quarter.</vt:lpstr>
      <vt:lpstr>Revenue from Different Regions and States US</vt:lpstr>
      <vt:lpstr>Revenue from Different Regions and Different Retailers Contribution from that Region We can See West is the Highest Revenue Source as of Region and West Gear is the Best performer in That Region</vt:lpstr>
      <vt:lpstr>Revenue from Different Regions and States US Larger the size means more Revenue and Different color represent different Region of US </vt:lpstr>
      <vt:lpstr>Revenue from Different Regions And Which Sales Method is Suiting Best for Revenue in that Region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Sales Report for Year 2020 2021</dc:title>
  <dc:creator>Fardeen Ahmed Khan</dc:creator>
  <cp:lastModifiedBy>Fardeen Ahmed Khan</cp:lastModifiedBy>
  <cp:revision>3</cp:revision>
  <dcterms:created xsi:type="dcterms:W3CDTF">2024-05-20T09:31:47Z</dcterms:created>
  <dcterms:modified xsi:type="dcterms:W3CDTF">2024-05-20T14:16:58Z</dcterms:modified>
</cp:coreProperties>
</file>