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60" r:id="rId5"/>
    <p:sldId id="261" r:id="rId6"/>
    <p:sldId id="259"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417132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38955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406053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350631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252821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111480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156041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259779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203255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104411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AD337-6876-40F2-BE5D-0A4EAF3FE7CE}" type="datetimeFigureOut">
              <a:rPr lang="en-IN" smtClean="0"/>
              <a:t>18-05-2024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7C232F-30D2-44F6-89C8-1EE36C60E786}" type="slidenum">
              <a:rPr lang="en-IN" smtClean="0"/>
              <a:t>‹#›</a:t>
            </a:fld>
            <a:endParaRPr lang="en-IN" dirty="0"/>
          </a:p>
        </p:txBody>
      </p:sp>
    </p:spTree>
    <p:extLst>
      <p:ext uri="{BB962C8B-B14F-4D97-AF65-F5344CB8AC3E}">
        <p14:creationId xmlns:p14="http://schemas.microsoft.com/office/powerpoint/2010/main" val="357425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AD337-6876-40F2-BE5D-0A4EAF3FE7CE}" type="datetimeFigureOut">
              <a:rPr lang="en-IN" smtClean="0"/>
              <a:t>18-05-2024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C232F-30D2-44F6-89C8-1EE36C60E786}" type="slidenum">
              <a:rPr lang="en-IN" smtClean="0"/>
              <a:t>‹#›</a:t>
            </a:fld>
            <a:endParaRPr lang="en-IN" dirty="0"/>
          </a:p>
        </p:txBody>
      </p:sp>
    </p:spTree>
    <p:extLst>
      <p:ext uri="{BB962C8B-B14F-4D97-AF65-F5344CB8AC3E}">
        <p14:creationId xmlns:p14="http://schemas.microsoft.com/office/powerpoint/2010/main" val="310559722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introduction-to-queries-postgresql" TargetMode="External"/><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7mz73uXD9D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E6B9-5E5C-2821-389A-7D0156551115}"/>
              </a:ext>
            </a:extLst>
          </p:cNvPr>
          <p:cNvSpPr>
            <a:spLocks noGrp="1"/>
          </p:cNvSpPr>
          <p:nvPr>
            <p:ph type="ctrTitle"/>
          </p:nvPr>
        </p:nvSpPr>
        <p:spPr>
          <a:xfrm>
            <a:off x="1524000" y="1122363"/>
            <a:ext cx="9144000" cy="1158721"/>
          </a:xfrm>
        </p:spPr>
        <p:txBody>
          <a:bodyPr/>
          <a:lstStyle/>
          <a:p>
            <a:r>
              <a:rPr lang="en-IN" dirty="0">
                <a:solidFill>
                  <a:schemeClr val="bg1"/>
                </a:solidFill>
              </a:rPr>
              <a:t>SQL Project with PostgreSQL</a:t>
            </a:r>
          </a:p>
        </p:txBody>
      </p:sp>
      <p:sp>
        <p:nvSpPr>
          <p:cNvPr id="3" name="Subtitle 2">
            <a:extLst>
              <a:ext uri="{FF2B5EF4-FFF2-40B4-BE49-F238E27FC236}">
                <a16:creationId xmlns:a16="http://schemas.microsoft.com/office/drawing/2014/main" id="{1142E385-AC8C-5D39-3F2F-4CF8CE99EAB1}"/>
              </a:ext>
            </a:extLst>
          </p:cNvPr>
          <p:cNvSpPr>
            <a:spLocks noGrp="1"/>
          </p:cNvSpPr>
          <p:nvPr>
            <p:ph type="subTitle" idx="1"/>
          </p:nvPr>
        </p:nvSpPr>
        <p:spPr>
          <a:xfrm>
            <a:off x="1524000" y="3932878"/>
            <a:ext cx="9144000" cy="1655762"/>
          </a:xfrm>
        </p:spPr>
        <p:txBody>
          <a:bodyPr>
            <a:normAutofit lnSpcReduction="10000"/>
          </a:bodyPr>
          <a:lstStyle/>
          <a:p>
            <a:r>
              <a:rPr lang="en-IN" dirty="0">
                <a:solidFill>
                  <a:schemeClr val="bg1"/>
                </a:solidFill>
              </a:rPr>
              <a:t>Finding the Suitable Job Over Various Job Platforms</a:t>
            </a:r>
          </a:p>
          <a:p>
            <a:r>
              <a:rPr lang="en-IN" dirty="0">
                <a:solidFill>
                  <a:schemeClr val="bg1"/>
                </a:solidFill>
              </a:rPr>
              <a:t>Special Thanks :-</a:t>
            </a:r>
          </a:p>
          <a:p>
            <a:r>
              <a:rPr lang="en-IN" dirty="0">
                <a:solidFill>
                  <a:schemeClr val="bg1"/>
                </a:solidFill>
              </a:rPr>
              <a:t>Luke Barousse</a:t>
            </a:r>
          </a:p>
          <a:p>
            <a:r>
              <a:rPr lang="en-IN" dirty="0">
                <a:solidFill>
                  <a:schemeClr val="bg1"/>
                </a:solidFill>
              </a:rPr>
              <a:t>- Fardeen Ahmed Khan</a:t>
            </a:r>
          </a:p>
        </p:txBody>
      </p:sp>
    </p:spTree>
    <p:extLst>
      <p:ext uri="{BB962C8B-B14F-4D97-AF65-F5344CB8AC3E}">
        <p14:creationId xmlns:p14="http://schemas.microsoft.com/office/powerpoint/2010/main" val="348200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35AB8-90E1-06D4-71C2-D164DC1E5A0B}"/>
              </a:ext>
            </a:extLst>
          </p:cNvPr>
          <p:cNvPicPr>
            <a:picLocks noChangeAspect="1"/>
          </p:cNvPicPr>
          <p:nvPr/>
        </p:nvPicPr>
        <p:blipFill>
          <a:blip r:embed="rId2"/>
          <a:stretch>
            <a:fillRect/>
          </a:stretch>
        </p:blipFill>
        <p:spPr>
          <a:xfrm>
            <a:off x="6427528" y="196374"/>
            <a:ext cx="4643595" cy="6465251"/>
          </a:xfrm>
          <a:prstGeom prst="rect">
            <a:avLst/>
          </a:prstGeom>
          <a:ln>
            <a:solidFill>
              <a:schemeClr val="accent1">
                <a:lumMod val="60000"/>
                <a:lumOff val="40000"/>
              </a:schemeClr>
            </a:solidFill>
          </a:ln>
        </p:spPr>
      </p:pic>
      <p:sp>
        <p:nvSpPr>
          <p:cNvPr id="4" name="TextBox 3">
            <a:extLst>
              <a:ext uri="{FF2B5EF4-FFF2-40B4-BE49-F238E27FC236}">
                <a16:creationId xmlns:a16="http://schemas.microsoft.com/office/drawing/2014/main" id="{455C6EC3-6736-5C72-F869-ABF70EB92D8D}"/>
              </a:ext>
            </a:extLst>
          </p:cNvPr>
          <p:cNvSpPr txBox="1"/>
          <p:nvPr/>
        </p:nvSpPr>
        <p:spPr>
          <a:xfrm>
            <a:off x="1536602" y="2274837"/>
            <a:ext cx="4227871" cy="2308324"/>
          </a:xfrm>
          <a:prstGeom prst="rect">
            <a:avLst/>
          </a:prstGeom>
          <a:noFill/>
          <a:ln>
            <a:solidFill>
              <a:schemeClr val="tx1"/>
            </a:solidFill>
          </a:ln>
        </p:spPr>
        <p:txBody>
          <a:bodyPr wrap="square" rtlCol="0">
            <a:spAutoFit/>
          </a:bodyPr>
          <a:lstStyle/>
          <a:p>
            <a:r>
              <a:rPr lang="en-IN" dirty="0"/>
              <a:t>These Are the Top Skills to be a Data Analyst not on the basis of Job Count but what is the Average Salary One Might expect or what value this particular skill add to some one Package.</a:t>
            </a:r>
          </a:p>
          <a:p>
            <a:r>
              <a:rPr lang="en-IN" dirty="0"/>
              <a:t>It is important to assess the financial metric of all skills important in Data Analyst Domain.</a:t>
            </a:r>
          </a:p>
        </p:txBody>
      </p:sp>
    </p:spTree>
    <p:extLst>
      <p:ext uri="{BB962C8B-B14F-4D97-AF65-F5344CB8AC3E}">
        <p14:creationId xmlns:p14="http://schemas.microsoft.com/office/powerpoint/2010/main" val="70166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8E53-C404-DBCB-236B-F2153B0BE977}"/>
              </a:ext>
            </a:extLst>
          </p:cNvPr>
          <p:cNvSpPr>
            <a:spLocks noGrp="1"/>
          </p:cNvSpPr>
          <p:nvPr>
            <p:ph type="title"/>
          </p:nvPr>
        </p:nvSpPr>
        <p:spPr>
          <a:xfrm>
            <a:off x="838200" y="168480"/>
            <a:ext cx="10515600" cy="1325563"/>
          </a:xfrm>
          <a:ln>
            <a:solidFill>
              <a:schemeClr val="tx1"/>
            </a:solidFill>
          </a:ln>
        </p:spPr>
        <p:txBody>
          <a:bodyPr>
            <a:normAutofit/>
          </a:bodyPr>
          <a:lstStyle/>
          <a:p>
            <a:r>
              <a:rPr lang="en-US" sz="2000" b="1" dirty="0"/>
              <a:t>Question</a:t>
            </a:r>
            <a:r>
              <a:rPr lang="en-US" sz="2000" dirty="0"/>
              <a:t> 5 : What are the best skills to learn aka best in demand and high in paying </a:t>
            </a:r>
            <a:r>
              <a:rPr lang="en-US" sz="2000" b="1" dirty="0"/>
              <a:t>for Remote Jobs</a:t>
            </a:r>
            <a:br>
              <a:rPr lang="en-US" sz="2000" dirty="0"/>
            </a:br>
            <a:r>
              <a:rPr lang="en-US" sz="2000" dirty="0"/>
              <a:t>- Identify skills in high demand and with high average salaries for Data Analyst Roles</a:t>
            </a:r>
            <a:br>
              <a:rPr lang="en-US" sz="2000" dirty="0"/>
            </a:br>
            <a:r>
              <a:rPr lang="en-US" sz="2000" dirty="0"/>
              <a:t>- Why? Target skills offer job security as they are high in demand and financially They are sound as well as being high in salaries for career development in data analysis</a:t>
            </a:r>
            <a:endParaRPr lang="en-IN" sz="2000" dirty="0"/>
          </a:p>
        </p:txBody>
      </p:sp>
      <p:sp>
        <p:nvSpPr>
          <p:cNvPr id="3" name="Content Placeholder 2">
            <a:extLst>
              <a:ext uri="{FF2B5EF4-FFF2-40B4-BE49-F238E27FC236}">
                <a16:creationId xmlns:a16="http://schemas.microsoft.com/office/drawing/2014/main" id="{5606C12F-58BA-C6D0-CF0A-9948A4DE1C89}"/>
              </a:ext>
            </a:extLst>
          </p:cNvPr>
          <p:cNvSpPr>
            <a:spLocks noGrp="1"/>
          </p:cNvSpPr>
          <p:nvPr>
            <p:ph sz="half" idx="1"/>
          </p:nvPr>
        </p:nvSpPr>
        <p:spPr>
          <a:xfrm>
            <a:off x="838201" y="1572700"/>
            <a:ext cx="5181600" cy="5195477"/>
          </a:xfrm>
          <a:ln>
            <a:solidFill>
              <a:schemeClr val="accent1">
                <a:lumMod val="60000"/>
                <a:lumOff val="40000"/>
              </a:schemeClr>
            </a:solidFill>
          </a:ln>
        </p:spPr>
        <p:txBody>
          <a:bodyPr>
            <a:noAutofit/>
          </a:bodyPr>
          <a:lstStyle/>
          <a:p>
            <a:pPr marL="0" indent="0">
              <a:buNone/>
            </a:pPr>
            <a:r>
              <a:rPr lang="en-IN" sz="1600" b="0" dirty="0">
                <a:solidFill>
                  <a:srgbClr val="569CD6"/>
                </a:solidFill>
                <a:effectLst/>
                <a:highlight>
                  <a:srgbClr val="1F1F1F"/>
                </a:highlight>
                <a:latin typeface="Consolas" panose="020B0609020204030204" pitchFamily="49" charset="0"/>
              </a:rPr>
              <a:t>WITH</a:t>
            </a:r>
            <a:r>
              <a:rPr lang="en-IN" sz="1600" b="0" dirty="0">
                <a:solidFill>
                  <a:srgbClr val="CCCCCC"/>
                </a:solidFill>
                <a:effectLst/>
                <a:highlight>
                  <a:srgbClr val="1F1F1F"/>
                </a:highlight>
                <a:latin typeface="Consolas" panose="020B0609020204030204" pitchFamily="49" charset="0"/>
              </a:rPr>
              <a:t> skills_demand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SELECT</a:t>
            </a:r>
            <a:r>
              <a:rPr lang="en-IN" sz="1600" b="0" dirty="0">
                <a:solidFill>
                  <a:srgbClr val="CCCCCC"/>
                </a:solidFill>
                <a:effectLst/>
                <a:highlight>
                  <a:srgbClr val="1F1F1F"/>
                </a:highlight>
                <a:latin typeface="Consolas" panose="020B0609020204030204" pitchFamily="49" charset="0"/>
              </a:rPr>
              <a:t> skills_table.skill_id,</a:t>
            </a:r>
          </a:p>
          <a:p>
            <a:pPr marL="0" indent="0">
              <a:buNone/>
            </a:pPr>
            <a:r>
              <a:rPr lang="en-IN" sz="1600" b="0" dirty="0">
                <a:solidFill>
                  <a:srgbClr val="CCCCCC"/>
                </a:solidFill>
                <a:effectLst/>
                <a:highlight>
                  <a:srgbClr val="1F1F1F"/>
                </a:highlight>
                <a:latin typeface="Consolas" panose="020B0609020204030204" pitchFamily="49" charset="0"/>
              </a:rPr>
              <a:t>    skills_table.skills,</a:t>
            </a:r>
          </a:p>
          <a:p>
            <a:pPr marL="0" indent="0">
              <a:buNone/>
            </a:pPr>
            <a:r>
              <a:rPr lang="en-IN" sz="1600" b="0" dirty="0">
                <a:solidFill>
                  <a:srgbClr val="CCCCCC"/>
                </a:solidFill>
                <a:effectLst/>
                <a:highlight>
                  <a:srgbClr val="1F1F1F"/>
                </a:highlight>
                <a:latin typeface="Consolas" panose="020B0609020204030204" pitchFamily="49" charset="0"/>
              </a:rPr>
              <a:t>    </a:t>
            </a:r>
            <a:r>
              <a:rPr lang="en-IN" sz="1600" b="0" dirty="0">
                <a:solidFill>
                  <a:srgbClr val="DCDCAA"/>
                </a:solidFill>
                <a:effectLst/>
                <a:highlight>
                  <a:srgbClr val="1F1F1F"/>
                </a:highlight>
                <a:latin typeface="Consolas" panose="020B0609020204030204" pitchFamily="49" charset="0"/>
              </a:rPr>
              <a:t>count</a:t>
            </a:r>
            <a:r>
              <a:rPr lang="en-IN" sz="1600" b="0" dirty="0">
                <a:solidFill>
                  <a:srgbClr val="CCCCCC"/>
                </a:solidFill>
                <a:effectLst/>
                <a:highlight>
                  <a:srgbClr val="1F1F1F"/>
                </a:highlight>
                <a:latin typeface="Consolas" panose="020B0609020204030204" pitchFamily="49" charset="0"/>
              </a:rPr>
              <a:t>(jobs_table.job_id)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total_jobs</a:t>
            </a:r>
          </a:p>
          <a:p>
            <a:pPr marL="0" indent="0">
              <a:buNone/>
            </a:pPr>
            <a:r>
              <a:rPr lang="en-IN" sz="1600" b="0" dirty="0">
                <a:solidFill>
                  <a:srgbClr val="569CD6"/>
                </a:solidFill>
                <a:effectLst/>
                <a:highlight>
                  <a:srgbClr val="1F1F1F"/>
                </a:highlight>
                <a:latin typeface="Consolas" panose="020B0609020204030204" pitchFamily="49" charset="0"/>
              </a:rPr>
              <a:t>from</a:t>
            </a:r>
            <a:r>
              <a:rPr lang="en-IN" sz="1600" b="0" dirty="0">
                <a:solidFill>
                  <a:srgbClr val="CCCCCC"/>
                </a:solidFill>
                <a:effectLst/>
                <a:highlight>
                  <a:srgbClr val="1F1F1F"/>
                </a:highlight>
                <a:latin typeface="Consolas" panose="020B0609020204030204" pitchFamily="49" charset="0"/>
              </a:rPr>
              <a:t> job_postings_fact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jobs_table</a:t>
            </a:r>
          </a:p>
          <a:p>
            <a:pPr marL="0" indent="0">
              <a:buNone/>
            </a:pPr>
            <a:r>
              <a:rPr lang="en-IN" sz="1600" b="0" dirty="0">
                <a:solidFill>
                  <a:srgbClr val="569CD6"/>
                </a:solidFill>
                <a:effectLst/>
                <a:highlight>
                  <a:srgbClr val="1F1F1F"/>
                </a:highlight>
                <a:latin typeface="Consolas" panose="020B0609020204030204" pitchFamily="49" charset="0"/>
              </a:rPr>
              <a:t>INNER JOIN</a:t>
            </a:r>
            <a:r>
              <a:rPr lang="en-IN" sz="1600" b="0" dirty="0">
                <a:solidFill>
                  <a:srgbClr val="CCCCCC"/>
                </a:solidFill>
                <a:effectLst/>
                <a:highlight>
                  <a:srgbClr val="1F1F1F"/>
                </a:highlight>
                <a:latin typeface="Consolas" panose="020B0609020204030204" pitchFamily="49" charset="0"/>
              </a:rPr>
              <a:t> skills_job_dim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skills_to_jobs</a:t>
            </a:r>
          </a:p>
          <a:p>
            <a:pPr marL="0" indent="0">
              <a:buNone/>
            </a:pPr>
            <a:r>
              <a:rPr lang="en-IN" sz="1600" b="0" dirty="0">
                <a:solidFill>
                  <a:srgbClr val="569CD6"/>
                </a:solidFill>
                <a:effectLst/>
                <a:highlight>
                  <a:srgbClr val="1F1F1F"/>
                </a:highlight>
                <a:latin typeface="Consolas" panose="020B0609020204030204" pitchFamily="49" charset="0"/>
              </a:rPr>
              <a:t>ON</a:t>
            </a:r>
            <a:r>
              <a:rPr lang="en-IN" sz="1600" b="0" dirty="0">
                <a:solidFill>
                  <a:srgbClr val="CCCCCC"/>
                </a:solidFill>
                <a:effectLst/>
                <a:highlight>
                  <a:srgbClr val="1F1F1F"/>
                </a:highlight>
                <a:latin typeface="Consolas" panose="020B0609020204030204" pitchFamily="49" charset="0"/>
              </a:rPr>
              <a:t> jobs_table.job_id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skills_to_jobs.job_id</a:t>
            </a:r>
          </a:p>
          <a:p>
            <a:pPr marL="0" indent="0">
              <a:buNone/>
            </a:pPr>
            <a:r>
              <a:rPr lang="en-IN" sz="1600" b="0" dirty="0">
                <a:solidFill>
                  <a:srgbClr val="569CD6"/>
                </a:solidFill>
                <a:effectLst/>
                <a:highlight>
                  <a:srgbClr val="1F1F1F"/>
                </a:highlight>
                <a:latin typeface="Consolas" panose="020B0609020204030204" pitchFamily="49" charset="0"/>
              </a:rPr>
              <a:t>INNER JOIN</a:t>
            </a:r>
            <a:r>
              <a:rPr lang="en-IN" sz="1600" b="0" dirty="0">
                <a:solidFill>
                  <a:srgbClr val="CCCCCC"/>
                </a:solidFill>
                <a:effectLst/>
                <a:highlight>
                  <a:srgbClr val="1F1F1F"/>
                </a:highlight>
                <a:latin typeface="Consolas" panose="020B0609020204030204" pitchFamily="49" charset="0"/>
              </a:rPr>
              <a:t> skills_dim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skills_table</a:t>
            </a:r>
          </a:p>
          <a:p>
            <a:pPr marL="0" indent="0">
              <a:buNone/>
            </a:pPr>
            <a:r>
              <a:rPr lang="en-IN" sz="1600" b="0" dirty="0">
                <a:solidFill>
                  <a:srgbClr val="569CD6"/>
                </a:solidFill>
                <a:effectLst/>
                <a:highlight>
                  <a:srgbClr val="1F1F1F"/>
                </a:highlight>
                <a:latin typeface="Consolas" panose="020B0609020204030204" pitchFamily="49" charset="0"/>
              </a:rPr>
              <a:t>ON</a:t>
            </a:r>
            <a:r>
              <a:rPr lang="en-IN" sz="1600" b="0" dirty="0">
                <a:solidFill>
                  <a:srgbClr val="CCCCCC"/>
                </a:solidFill>
                <a:effectLst/>
                <a:highlight>
                  <a:srgbClr val="1F1F1F"/>
                </a:highlight>
                <a:latin typeface="Consolas" panose="020B0609020204030204" pitchFamily="49" charset="0"/>
              </a:rPr>
              <a:t> skills_to_jobs.skill_id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skills_table.skill_id</a:t>
            </a:r>
          </a:p>
          <a:p>
            <a:pPr marL="0" indent="0">
              <a:buNone/>
            </a:pPr>
            <a:r>
              <a:rPr lang="en-IN" sz="1600" b="0" dirty="0">
                <a:solidFill>
                  <a:srgbClr val="569CD6"/>
                </a:solidFill>
                <a:effectLst/>
                <a:highlight>
                  <a:srgbClr val="1F1F1F"/>
                </a:highlight>
                <a:latin typeface="Consolas" panose="020B0609020204030204" pitchFamily="49" charset="0"/>
              </a:rPr>
              <a:t>WHERE</a:t>
            </a:r>
            <a:r>
              <a:rPr lang="en-IN" sz="1600" b="0" dirty="0">
                <a:solidFill>
                  <a:srgbClr val="CCCCCC"/>
                </a:solidFill>
                <a:effectLst/>
                <a:highlight>
                  <a:srgbClr val="1F1F1F"/>
                </a:highlight>
                <a:latin typeface="Consolas" panose="020B0609020204030204" pitchFamily="49" charset="0"/>
              </a:rPr>
              <a:t> job_title_short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a:solidFill>
                  <a:srgbClr val="CE9178"/>
                </a:solidFill>
                <a:effectLst/>
                <a:highlight>
                  <a:srgbClr val="1F1F1F"/>
                </a:highlight>
                <a:latin typeface="Consolas" panose="020B0609020204030204" pitchFamily="49" charset="0"/>
              </a:rPr>
              <a:t>'Data Analyst'</a:t>
            </a:r>
            <a:endParaRPr lang="en-IN" sz="1600" b="0" dirty="0">
              <a:solidFill>
                <a:srgbClr val="CCCCCC"/>
              </a:solidFill>
              <a:effectLst/>
              <a:highlight>
                <a:srgbClr val="1F1F1F"/>
              </a:highlight>
              <a:latin typeface="Consolas" panose="020B0609020204030204" pitchFamily="49" charset="0"/>
            </a:endParaRPr>
          </a:p>
          <a:p>
            <a:pPr marL="0" indent="0">
              <a:buNone/>
            </a:pPr>
            <a:r>
              <a:rPr lang="en-IN" sz="1600" b="0" dirty="0">
                <a:solidFill>
                  <a:srgbClr val="569CD6"/>
                </a:solidFill>
                <a:effectLst/>
                <a:highlight>
                  <a:srgbClr val="1F1F1F"/>
                </a:highlight>
                <a:latin typeface="Consolas" panose="020B0609020204030204" pitchFamily="49" charset="0"/>
              </a:rPr>
              <a:t>AND</a:t>
            </a:r>
            <a:r>
              <a:rPr lang="en-IN" sz="1600" b="0" dirty="0">
                <a:solidFill>
                  <a:srgbClr val="CCCCCC"/>
                </a:solidFill>
                <a:effectLst/>
                <a:highlight>
                  <a:srgbClr val="1F1F1F"/>
                </a:highlight>
                <a:latin typeface="Consolas" panose="020B0609020204030204" pitchFamily="49" charset="0"/>
              </a:rPr>
              <a:t> salary_year_avg </a:t>
            </a:r>
            <a:r>
              <a:rPr lang="en-IN" sz="1600" b="0" dirty="0">
                <a:solidFill>
                  <a:srgbClr val="569CD6"/>
                </a:solidFill>
                <a:effectLst/>
                <a:highlight>
                  <a:srgbClr val="1F1F1F"/>
                </a:highlight>
                <a:latin typeface="Consolas" panose="020B0609020204030204" pitchFamily="49" charset="0"/>
              </a:rPr>
              <a:t>IS</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NOT</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NULL</a:t>
            </a:r>
            <a:endParaRPr lang="en-IN" sz="1600" b="0" dirty="0">
              <a:solidFill>
                <a:srgbClr val="CCCCCC"/>
              </a:solidFill>
              <a:effectLst/>
              <a:highlight>
                <a:srgbClr val="1F1F1F"/>
              </a:highlight>
              <a:latin typeface="Consolas" panose="020B0609020204030204" pitchFamily="49" charset="0"/>
            </a:endParaRPr>
          </a:p>
          <a:p>
            <a:pPr marL="0" indent="0">
              <a:buNone/>
            </a:pPr>
            <a:r>
              <a:rPr lang="en-IN" sz="1600" b="0" dirty="0">
                <a:solidFill>
                  <a:srgbClr val="569CD6"/>
                </a:solidFill>
                <a:effectLst/>
                <a:highlight>
                  <a:srgbClr val="1F1F1F"/>
                </a:highlight>
                <a:latin typeface="Consolas" panose="020B0609020204030204" pitchFamily="49" charset="0"/>
              </a:rPr>
              <a:t>AND</a:t>
            </a:r>
            <a:r>
              <a:rPr lang="en-IN" sz="1600" b="0" dirty="0">
                <a:solidFill>
                  <a:srgbClr val="CCCCCC"/>
                </a:solidFill>
                <a:effectLst/>
                <a:highlight>
                  <a:srgbClr val="1F1F1F"/>
                </a:highlight>
                <a:latin typeface="Consolas" panose="020B0609020204030204" pitchFamily="49" charset="0"/>
              </a:rPr>
              <a:t> job_work_from_home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TRUE</a:t>
            </a:r>
          </a:p>
          <a:p>
            <a:pPr marL="0" indent="0">
              <a:buNone/>
            </a:pPr>
            <a:r>
              <a:rPr lang="en-IN" sz="1600" b="0" dirty="0">
                <a:solidFill>
                  <a:srgbClr val="569CD6"/>
                </a:solidFill>
                <a:effectLst/>
                <a:highlight>
                  <a:srgbClr val="1F1F1F"/>
                </a:highlight>
                <a:latin typeface="Consolas" panose="020B0609020204030204" pitchFamily="49" charset="0"/>
              </a:rPr>
              <a:t>GROUP BY</a:t>
            </a:r>
            <a:r>
              <a:rPr lang="en-IN" sz="1600" b="0" dirty="0">
                <a:solidFill>
                  <a:srgbClr val="CCCCCC"/>
                </a:solidFill>
                <a:effectLst/>
                <a:highlight>
                  <a:srgbClr val="1F1F1F"/>
                </a:highlight>
                <a:latin typeface="Consolas" panose="020B0609020204030204" pitchFamily="49" charset="0"/>
              </a:rPr>
              <a:t> skills_table.skill_id, skills</a:t>
            </a:r>
          </a:p>
          <a:p>
            <a:pPr marL="0" indent="0">
              <a:buNone/>
            </a:pPr>
            <a:r>
              <a:rPr lang="en-IN" sz="1600" b="0" dirty="0">
                <a:solidFill>
                  <a:srgbClr val="CCCCCC"/>
                </a:solidFill>
                <a:effectLst/>
                <a:highlight>
                  <a:srgbClr val="1F1F1F"/>
                </a:highlight>
                <a:latin typeface="Consolas" panose="020B0609020204030204" pitchFamily="49" charset="0"/>
              </a:rPr>
              <a:t>), ----</a:t>
            </a:r>
            <a:r>
              <a:rPr lang="en-IN" sz="1600" b="0" dirty="0">
                <a:solidFill>
                  <a:srgbClr val="CCCCCC"/>
                </a:solidFill>
                <a:effectLst/>
                <a:highlight>
                  <a:srgbClr val="1F1F1F"/>
                </a:highlight>
                <a:latin typeface="Consolas" panose="020B0609020204030204" pitchFamily="49" charset="0"/>
                <a:sym typeface="Wingdings" panose="05000000000000000000" pitchFamily="2" charset="2"/>
              </a:rPr>
              <a:t></a:t>
            </a:r>
            <a:endParaRPr lang="en-IN" sz="1600" b="0" dirty="0">
              <a:solidFill>
                <a:srgbClr val="CCCCCC"/>
              </a:solidFill>
              <a:effectLst/>
              <a:highlight>
                <a:srgbClr val="1F1F1F"/>
              </a:highlight>
              <a:latin typeface="Consolas" panose="020B0609020204030204" pitchFamily="49" charset="0"/>
            </a:endParaRPr>
          </a:p>
        </p:txBody>
      </p:sp>
      <p:sp>
        <p:nvSpPr>
          <p:cNvPr id="4" name="Content Placeholder 3">
            <a:extLst>
              <a:ext uri="{FF2B5EF4-FFF2-40B4-BE49-F238E27FC236}">
                <a16:creationId xmlns:a16="http://schemas.microsoft.com/office/drawing/2014/main" id="{FE094BB3-C2A8-1194-715E-0857FE8ADE7D}"/>
              </a:ext>
            </a:extLst>
          </p:cNvPr>
          <p:cNvSpPr>
            <a:spLocks noGrp="1"/>
          </p:cNvSpPr>
          <p:nvPr>
            <p:ph sz="half" idx="2"/>
          </p:nvPr>
        </p:nvSpPr>
        <p:spPr>
          <a:xfrm>
            <a:off x="6172201" y="1572240"/>
            <a:ext cx="5181600" cy="5195477"/>
          </a:xfrm>
          <a:ln>
            <a:solidFill>
              <a:schemeClr val="accent1">
                <a:lumMod val="60000"/>
                <a:lumOff val="40000"/>
              </a:schemeClr>
            </a:solidFill>
          </a:ln>
        </p:spPr>
        <p:txBody>
          <a:bodyPr>
            <a:noAutofit/>
          </a:bodyPr>
          <a:lstStyle/>
          <a:p>
            <a:pPr marL="0" indent="0">
              <a:buNone/>
            </a:pPr>
            <a:r>
              <a:rPr lang="en-IN" sz="1600" b="0" dirty="0">
                <a:solidFill>
                  <a:srgbClr val="CCCCCC"/>
                </a:solidFill>
                <a:effectLst/>
                <a:highlight>
                  <a:srgbClr val="1F1F1F"/>
                </a:highlight>
                <a:latin typeface="Consolas" panose="020B0609020204030204" pitchFamily="49" charset="0"/>
              </a:rPr>
              <a:t>average_salary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a:t>
            </a:r>
          </a:p>
          <a:p>
            <a:pPr marL="0" indent="0">
              <a:buNone/>
            </a:pPr>
            <a:r>
              <a:rPr lang="en-IN" sz="1600" b="0" dirty="0">
                <a:solidFill>
                  <a:srgbClr val="569CD6"/>
                </a:solidFill>
                <a:effectLst/>
                <a:highlight>
                  <a:srgbClr val="1F1F1F"/>
                </a:highlight>
                <a:latin typeface="Consolas" panose="020B0609020204030204" pitchFamily="49" charset="0"/>
              </a:rPr>
              <a:t>SELECT</a:t>
            </a:r>
            <a:r>
              <a:rPr lang="en-IN" sz="1600" b="0" dirty="0">
                <a:solidFill>
                  <a:srgbClr val="CCCCCC"/>
                </a:solidFill>
                <a:effectLst/>
                <a:highlight>
                  <a:srgbClr val="1F1F1F"/>
                </a:highlight>
                <a:latin typeface="Consolas" panose="020B0609020204030204" pitchFamily="49" charset="0"/>
              </a:rPr>
              <a:t> skills_table.skill_id,</a:t>
            </a:r>
          </a:p>
          <a:p>
            <a:pPr marL="0" indent="0">
              <a:buNone/>
            </a:pPr>
            <a:r>
              <a:rPr lang="en-IN" sz="1600" b="0" dirty="0">
                <a:solidFill>
                  <a:srgbClr val="CCCCCC"/>
                </a:solidFill>
                <a:effectLst/>
                <a:highlight>
                  <a:srgbClr val="1F1F1F"/>
                </a:highlight>
                <a:latin typeface="Consolas" panose="020B0609020204030204" pitchFamily="49" charset="0"/>
              </a:rPr>
              <a:t>    skills_table.skills,</a:t>
            </a:r>
          </a:p>
          <a:p>
            <a:pPr marL="0" indent="0">
              <a:buNone/>
            </a:pPr>
            <a:r>
              <a:rPr lang="en-IN" sz="1600" b="0" dirty="0">
                <a:solidFill>
                  <a:srgbClr val="CCCCCC"/>
                </a:solidFill>
                <a:effectLst/>
                <a:highlight>
                  <a:srgbClr val="1F1F1F"/>
                </a:highlight>
                <a:latin typeface="Consolas" panose="020B0609020204030204" pitchFamily="49" charset="0"/>
              </a:rPr>
              <a:t>    </a:t>
            </a:r>
            <a:r>
              <a:rPr lang="en-IN" sz="1600" b="0" dirty="0">
                <a:solidFill>
                  <a:srgbClr val="DCDCAA"/>
                </a:solidFill>
                <a:effectLst/>
                <a:highlight>
                  <a:srgbClr val="1F1F1F"/>
                </a:highlight>
                <a:latin typeface="Consolas" panose="020B0609020204030204" pitchFamily="49" charset="0"/>
              </a:rPr>
              <a:t>ROUND</a:t>
            </a:r>
            <a:r>
              <a:rPr lang="en-IN" sz="1600" b="0" dirty="0">
                <a:solidFill>
                  <a:srgbClr val="CCCCCC"/>
                </a:solidFill>
                <a:effectLst/>
                <a:highlight>
                  <a:srgbClr val="1F1F1F"/>
                </a:highlight>
                <a:latin typeface="Consolas" panose="020B0609020204030204" pitchFamily="49" charset="0"/>
              </a:rPr>
              <a:t>(</a:t>
            </a:r>
            <a:r>
              <a:rPr lang="en-IN" sz="1600" b="0" dirty="0">
                <a:solidFill>
                  <a:srgbClr val="DCDCAA"/>
                </a:solidFill>
                <a:effectLst/>
                <a:highlight>
                  <a:srgbClr val="1F1F1F"/>
                </a:highlight>
                <a:latin typeface="Consolas" panose="020B0609020204030204" pitchFamily="49" charset="0"/>
              </a:rPr>
              <a:t>AVG</a:t>
            </a:r>
            <a:r>
              <a:rPr lang="en-IN" sz="1600" b="0" dirty="0">
                <a:solidFill>
                  <a:srgbClr val="CCCCCC"/>
                </a:solidFill>
                <a:effectLst/>
                <a:highlight>
                  <a:srgbClr val="1F1F1F"/>
                </a:highlight>
                <a:latin typeface="Consolas" panose="020B0609020204030204" pitchFamily="49" charset="0"/>
              </a:rPr>
              <a:t>(salary_year_avg),</a:t>
            </a:r>
            <a:r>
              <a:rPr lang="en-IN" sz="1600" b="0" dirty="0">
                <a:solidFill>
                  <a:srgbClr val="B5CEA8"/>
                </a:solidFill>
                <a:effectLst/>
                <a:highlight>
                  <a:srgbClr val="1F1F1F"/>
                </a:highlight>
                <a:latin typeface="Consolas" panose="020B0609020204030204" pitchFamily="49" charset="0"/>
              </a:rPr>
              <a:t>0</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avg_salary</a:t>
            </a:r>
          </a:p>
          <a:p>
            <a:pPr marL="0" indent="0">
              <a:buNone/>
            </a:pPr>
            <a:r>
              <a:rPr lang="en-IN" sz="1600" b="0" dirty="0">
                <a:solidFill>
                  <a:srgbClr val="569CD6"/>
                </a:solidFill>
                <a:effectLst/>
                <a:highlight>
                  <a:srgbClr val="1F1F1F"/>
                </a:highlight>
                <a:latin typeface="Consolas" panose="020B0609020204030204" pitchFamily="49" charset="0"/>
              </a:rPr>
              <a:t>from</a:t>
            </a:r>
            <a:r>
              <a:rPr lang="en-IN" sz="1600" b="0" dirty="0">
                <a:solidFill>
                  <a:srgbClr val="CCCCCC"/>
                </a:solidFill>
                <a:effectLst/>
                <a:highlight>
                  <a:srgbClr val="1F1F1F"/>
                </a:highlight>
                <a:latin typeface="Consolas" panose="020B0609020204030204" pitchFamily="49" charset="0"/>
              </a:rPr>
              <a:t> job_postings_fact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jobs_table</a:t>
            </a:r>
          </a:p>
          <a:p>
            <a:pPr marL="0" indent="0">
              <a:buNone/>
            </a:pPr>
            <a:r>
              <a:rPr lang="en-IN" sz="1600" b="0" dirty="0">
                <a:solidFill>
                  <a:srgbClr val="569CD6"/>
                </a:solidFill>
                <a:effectLst/>
                <a:highlight>
                  <a:srgbClr val="1F1F1F"/>
                </a:highlight>
                <a:latin typeface="Consolas" panose="020B0609020204030204" pitchFamily="49" charset="0"/>
              </a:rPr>
              <a:t>INNER JOIN</a:t>
            </a:r>
            <a:r>
              <a:rPr lang="en-IN" sz="1600" b="0" dirty="0">
                <a:solidFill>
                  <a:srgbClr val="CCCCCC"/>
                </a:solidFill>
                <a:effectLst/>
                <a:highlight>
                  <a:srgbClr val="1F1F1F"/>
                </a:highlight>
                <a:latin typeface="Consolas" panose="020B0609020204030204" pitchFamily="49" charset="0"/>
              </a:rPr>
              <a:t> skills_job_dim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skills_to_jobs</a:t>
            </a:r>
          </a:p>
          <a:p>
            <a:pPr marL="0" indent="0">
              <a:buNone/>
            </a:pPr>
            <a:r>
              <a:rPr lang="en-IN" sz="1600" b="0" dirty="0">
                <a:solidFill>
                  <a:srgbClr val="569CD6"/>
                </a:solidFill>
                <a:effectLst/>
                <a:highlight>
                  <a:srgbClr val="1F1F1F"/>
                </a:highlight>
                <a:latin typeface="Consolas" panose="020B0609020204030204" pitchFamily="49" charset="0"/>
              </a:rPr>
              <a:t>ON</a:t>
            </a:r>
            <a:r>
              <a:rPr lang="en-IN" sz="1600" b="0" dirty="0">
                <a:solidFill>
                  <a:srgbClr val="CCCCCC"/>
                </a:solidFill>
                <a:effectLst/>
                <a:highlight>
                  <a:srgbClr val="1F1F1F"/>
                </a:highlight>
                <a:latin typeface="Consolas" panose="020B0609020204030204" pitchFamily="49" charset="0"/>
              </a:rPr>
              <a:t> jobs_table.job_id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skills_to_jobs.job_id</a:t>
            </a:r>
          </a:p>
          <a:p>
            <a:pPr marL="0" indent="0">
              <a:buNone/>
            </a:pPr>
            <a:r>
              <a:rPr lang="en-IN" sz="1600" b="0" dirty="0">
                <a:solidFill>
                  <a:srgbClr val="569CD6"/>
                </a:solidFill>
                <a:effectLst/>
                <a:highlight>
                  <a:srgbClr val="1F1F1F"/>
                </a:highlight>
                <a:latin typeface="Consolas" panose="020B0609020204030204" pitchFamily="49" charset="0"/>
              </a:rPr>
              <a:t>INNER JOIN</a:t>
            </a:r>
            <a:r>
              <a:rPr lang="en-IN" sz="1600" b="0" dirty="0">
                <a:solidFill>
                  <a:srgbClr val="CCCCCC"/>
                </a:solidFill>
                <a:effectLst/>
                <a:highlight>
                  <a:srgbClr val="1F1F1F"/>
                </a:highlight>
                <a:latin typeface="Consolas" panose="020B0609020204030204" pitchFamily="49" charset="0"/>
              </a:rPr>
              <a:t> skills_dim </a:t>
            </a:r>
            <a:r>
              <a:rPr lang="en-IN" sz="1600" b="0" dirty="0">
                <a:solidFill>
                  <a:srgbClr val="569CD6"/>
                </a:solidFill>
                <a:effectLst/>
                <a:highlight>
                  <a:srgbClr val="1F1F1F"/>
                </a:highlight>
                <a:latin typeface="Consolas" panose="020B0609020204030204" pitchFamily="49" charset="0"/>
              </a:rPr>
              <a:t>as</a:t>
            </a:r>
            <a:r>
              <a:rPr lang="en-IN" sz="1600" b="0" dirty="0">
                <a:solidFill>
                  <a:srgbClr val="CCCCCC"/>
                </a:solidFill>
                <a:effectLst/>
                <a:highlight>
                  <a:srgbClr val="1F1F1F"/>
                </a:highlight>
                <a:latin typeface="Consolas" panose="020B0609020204030204" pitchFamily="49" charset="0"/>
              </a:rPr>
              <a:t> skills_table</a:t>
            </a:r>
          </a:p>
          <a:p>
            <a:pPr marL="0" indent="0">
              <a:buNone/>
            </a:pPr>
            <a:r>
              <a:rPr lang="en-IN" sz="1600" b="0" dirty="0">
                <a:solidFill>
                  <a:srgbClr val="569CD6"/>
                </a:solidFill>
                <a:effectLst/>
                <a:highlight>
                  <a:srgbClr val="1F1F1F"/>
                </a:highlight>
                <a:latin typeface="Consolas" panose="020B0609020204030204" pitchFamily="49" charset="0"/>
              </a:rPr>
              <a:t>ON</a:t>
            </a:r>
            <a:r>
              <a:rPr lang="en-IN" sz="1600" b="0" dirty="0">
                <a:solidFill>
                  <a:srgbClr val="CCCCCC"/>
                </a:solidFill>
                <a:effectLst/>
                <a:highlight>
                  <a:srgbClr val="1F1F1F"/>
                </a:highlight>
                <a:latin typeface="Consolas" panose="020B0609020204030204" pitchFamily="49" charset="0"/>
              </a:rPr>
              <a:t> skills_to_jobs.skill_id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skills_table.skill_id</a:t>
            </a:r>
          </a:p>
          <a:p>
            <a:pPr marL="0" indent="0">
              <a:buNone/>
            </a:pPr>
            <a:r>
              <a:rPr lang="en-IN" sz="1600" b="0" dirty="0">
                <a:solidFill>
                  <a:srgbClr val="569CD6"/>
                </a:solidFill>
                <a:effectLst/>
                <a:highlight>
                  <a:srgbClr val="1F1F1F"/>
                </a:highlight>
                <a:latin typeface="Consolas" panose="020B0609020204030204" pitchFamily="49" charset="0"/>
              </a:rPr>
              <a:t>WHERE</a:t>
            </a:r>
            <a:r>
              <a:rPr lang="en-IN" sz="1600" b="0" dirty="0">
                <a:solidFill>
                  <a:srgbClr val="CCCCCC"/>
                </a:solidFill>
                <a:effectLst/>
                <a:highlight>
                  <a:srgbClr val="1F1F1F"/>
                </a:highlight>
                <a:latin typeface="Consolas" panose="020B0609020204030204" pitchFamily="49" charset="0"/>
              </a:rPr>
              <a:t> job_title_short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a:solidFill>
                  <a:srgbClr val="CE9178"/>
                </a:solidFill>
                <a:effectLst/>
                <a:highlight>
                  <a:srgbClr val="1F1F1F"/>
                </a:highlight>
                <a:latin typeface="Consolas" panose="020B0609020204030204" pitchFamily="49" charset="0"/>
              </a:rPr>
              <a:t>'Data Analyst'</a:t>
            </a:r>
            <a:endParaRPr lang="en-IN" sz="1600" b="0" dirty="0">
              <a:solidFill>
                <a:srgbClr val="CCCCCC"/>
              </a:solidFill>
              <a:effectLst/>
              <a:highlight>
                <a:srgbClr val="1F1F1F"/>
              </a:highlight>
              <a:latin typeface="Consolas" panose="020B0609020204030204" pitchFamily="49" charset="0"/>
            </a:endParaRPr>
          </a:p>
          <a:p>
            <a:pPr marL="0" indent="0">
              <a:buNone/>
            </a:pPr>
            <a:r>
              <a:rPr lang="en-IN" sz="1600" b="0" dirty="0">
                <a:solidFill>
                  <a:srgbClr val="569CD6"/>
                </a:solidFill>
                <a:effectLst/>
                <a:highlight>
                  <a:srgbClr val="1F1F1F"/>
                </a:highlight>
                <a:latin typeface="Consolas" panose="020B0609020204030204" pitchFamily="49" charset="0"/>
              </a:rPr>
              <a:t>AND</a:t>
            </a:r>
            <a:r>
              <a:rPr lang="en-IN" sz="1600" b="0" dirty="0">
                <a:solidFill>
                  <a:srgbClr val="CCCCCC"/>
                </a:solidFill>
                <a:effectLst/>
                <a:highlight>
                  <a:srgbClr val="1F1F1F"/>
                </a:highlight>
                <a:latin typeface="Consolas" panose="020B0609020204030204" pitchFamily="49" charset="0"/>
              </a:rPr>
              <a:t> salary_year_avg </a:t>
            </a:r>
            <a:r>
              <a:rPr lang="en-IN" sz="1600" b="0" dirty="0">
                <a:solidFill>
                  <a:srgbClr val="569CD6"/>
                </a:solidFill>
                <a:effectLst/>
                <a:highlight>
                  <a:srgbClr val="1F1F1F"/>
                </a:highlight>
                <a:latin typeface="Consolas" panose="020B0609020204030204" pitchFamily="49" charset="0"/>
              </a:rPr>
              <a:t>IS</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NOT</a:t>
            </a:r>
            <a:r>
              <a:rPr lang="en-IN" sz="1600" b="0" dirty="0">
                <a:solidFill>
                  <a:srgbClr val="CCCCCC"/>
                </a:solidFill>
                <a:effectLst/>
                <a:highlight>
                  <a:srgbClr val="1F1F1F"/>
                </a:highlight>
                <a:latin typeface="Consolas" panose="020B0609020204030204" pitchFamily="49" charset="0"/>
              </a:rPr>
              <a:t> </a:t>
            </a:r>
            <a:r>
              <a:rPr lang="en-IN" sz="1600" b="0" dirty="0">
                <a:solidFill>
                  <a:srgbClr val="569CD6"/>
                </a:solidFill>
                <a:effectLst/>
                <a:highlight>
                  <a:srgbClr val="1F1F1F"/>
                </a:highlight>
                <a:latin typeface="Consolas" panose="020B0609020204030204" pitchFamily="49" charset="0"/>
              </a:rPr>
              <a:t>NULL</a:t>
            </a:r>
            <a:endParaRPr lang="en-IN" sz="1600" b="0" dirty="0">
              <a:solidFill>
                <a:srgbClr val="CCCCCC"/>
              </a:solidFill>
              <a:effectLst/>
              <a:highlight>
                <a:srgbClr val="1F1F1F"/>
              </a:highlight>
              <a:latin typeface="Consolas" panose="020B0609020204030204" pitchFamily="49" charset="0"/>
            </a:endParaRPr>
          </a:p>
          <a:p>
            <a:pPr marL="0" indent="0">
              <a:buNone/>
            </a:pPr>
            <a:r>
              <a:rPr lang="en-IN" sz="1600" b="0" dirty="0">
                <a:solidFill>
                  <a:srgbClr val="569CD6"/>
                </a:solidFill>
                <a:effectLst/>
                <a:highlight>
                  <a:srgbClr val="1F1F1F"/>
                </a:highlight>
                <a:latin typeface="Consolas" panose="020B0609020204030204" pitchFamily="49" charset="0"/>
              </a:rPr>
              <a:t>AND</a:t>
            </a:r>
            <a:r>
              <a:rPr lang="en-IN" sz="1600" b="0" dirty="0">
                <a:solidFill>
                  <a:srgbClr val="CCCCCC"/>
                </a:solidFill>
                <a:effectLst/>
                <a:highlight>
                  <a:srgbClr val="1F1F1F"/>
                </a:highlight>
                <a:latin typeface="Consolas" panose="020B0609020204030204" pitchFamily="49" charset="0"/>
              </a:rPr>
              <a:t> job_work_from_home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TRUE</a:t>
            </a:r>
          </a:p>
          <a:p>
            <a:pPr marL="0" indent="0">
              <a:buNone/>
            </a:pPr>
            <a:r>
              <a:rPr lang="en-IN" sz="1600" b="0" dirty="0">
                <a:solidFill>
                  <a:srgbClr val="569CD6"/>
                </a:solidFill>
                <a:effectLst/>
                <a:highlight>
                  <a:srgbClr val="1F1F1F"/>
                </a:highlight>
                <a:latin typeface="Consolas" panose="020B0609020204030204" pitchFamily="49" charset="0"/>
              </a:rPr>
              <a:t>GROUP BY</a:t>
            </a:r>
            <a:r>
              <a:rPr lang="en-IN" sz="1600" b="0" dirty="0">
                <a:solidFill>
                  <a:srgbClr val="CCCCCC"/>
                </a:solidFill>
                <a:effectLst/>
                <a:highlight>
                  <a:srgbClr val="1F1F1F"/>
                </a:highlight>
                <a:latin typeface="Consolas" panose="020B0609020204030204" pitchFamily="49" charset="0"/>
              </a:rPr>
              <a:t> skills_table.skill_id, skills)</a:t>
            </a:r>
          </a:p>
          <a:p>
            <a:pPr marL="0" indent="0">
              <a:buNone/>
            </a:pPr>
            <a:endParaRPr lang="en-IN" sz="1600" dirty="0"/>
          </a:p>
        </p:txBody>
      </p:sp>
    </p:spTree>
    <p:extLst>
      <p:ext uri="{BB962C8B-B14F-4D97-AF65-F5344CB8AC3E}">
        <p14:creationId xmlns:p14="http://schemas.microsoft.com/office/powerpoint/2010/main" val="237676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A23177C-184A-0DED-C8C2-FB32FBAECED8}"/>
              </a:ext>
            </a:extLst>
          </p:cNvPr>
          <p:cNvSpPr txBox="1">
            <a:spLocks/>
          </p:cNvSpPr>
          <p:nvPr/>
        </p:nvSpPr>
        <p:spPr>
          <a:xfrm>
            <a:off x="275304" y="1560870"/>
            <a:ext cx="3470787" cy="3736259"/>
          </a:xfrm>
          <a:prstGeom prst="rect">
            <a:avLst/>
          </a:prstGeom>
          <a:ln>
            <a:solidFill>
              <a:schemeClr val="accent1">
                <a:lumMod val="60000"/>
                <a:lumOff val="40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WITH</a:t>
            </a:r>
            <a:r>
              <a:rPr lang="en-IN" sz="1000" dirty="0">
                <a:solidFill>
                  <a:srgbClr val="CCCCCC"/>
                </a:solidFill>
                <a:highlight>
                  <a:srgbClr val="1F1F1F"/>
                </a:highlight>
                <a:latin typeface="Consolas" panose="020B0609020204030204" pitchFamily="49" charset="0"/>
              </a:rPr>
              <a:t> skills_demand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SELECT</a:t>
            </a:r>
            <a:r>
              <a:rPr lang="en-IN" sz="1000" dirty="0">
                <a:solidFill>
                  <a:srgbClr val="CCCCCC"/>
                </a:solidFill>
                <a:highlight>
                  <a:srgbClr val="1F1F1F"/>
                </a:highlight>
                <a:latin typeface="Consolas" panose="020B0609020204030204" pitchFamily="49" charset="0"/>
              </a:rPr>
              <a:t> skills_table.skill_id,</a:t>
            </a:r>
          </a:p>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    skills_table.skills,</a:t>
            </a:r>
          </a:p>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    </a:t>
            </a:r>
            <a:r>
              <a:rPr lang="en-IN" sz="1000" dirty="0">
                <a:solidFill>
                  <a:srgbClr val="DCDCAA"/>
                </a:solidFill>
                <a:highlight>
                  <a:srgbClr val="1F1F1F"/>
                </a:highlight>
                <a:latin typeface="Consolas" panose="020B0609020204030204" pitchFamily="49" charset="0"/>
              </a:rPr>
              <a:t>count</a:t>
            </a:r>
            <a:r>
              <a:rPr lang="en-IN" sz="1000" dirty="0">
                <a:solidFill>
                  <a:srgbClr val="CCCCCC"/>
                </a:solidFill>
                <a:highlight>
                  <a:srgbClr val="1F1F1F"/>
                </a:highlight>
                <a:latin typeface="Consolas" panose="020B0609020204030204" pitchFamily="49" charset="0"/>
              </a:rPr>
              <a:t>(jobs_table.job_id)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total_jobs</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from</a:t>
            </a:r>
            <a:r>
              <a:rPr lang="en-IN" sz="1000" dirty="0">
                <a:solidFill>
                  <a:srgbClr val="CCCCCC"/>
                </a:solidFill>
                <a:highlight>
                  <a:srgbClr val="1F1F1F"/>
                </a:highlight>
                <a:latin typeface="Consolas" panose="020B0609020204030204" pitchFamily="49" charset="0"/>
              </a:rPr>
              <a:t> job_postings_fact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jobs_table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INNER JOIN</a:t>
            </a:r>
            <a:r>
              <a:rPr lang="en-IN" sz="1000" dirty="0">
                <a:solidFill>
                  <a:srgbClr val="CCCCCC"/>
                </a:solidFill>
                <a:highlight>
                  <a:srgbClr val="1F1F1F"/>
                </a:highlight>
                <a:latin typeface="Consolas" panose="020B0609020204030204" pitchFamily="49" charset="0"/>
              </a:rPr>
              <a:t> skills_job_dim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skills_to_jobs</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ON</a:t>
            </a:r>
            <a:r>
              <a:rPr lang="en-IN" sz="1000" dirty="0">
                <a:solidFill>
                  <a:srgbClr val="CCCCCC"/>
                </a:solidFill>
                <a:highlight>
                  <a:srgbClr val="1F1F1F"/>
                </a:highlight>
                <a:latin typeface="Consolas" panose="020B0609020204030204" pitchFamily="49" charset="0"/>
              </a:rPr>
              <a:t> jobs_table.job_id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skills_to_jobs.job_id</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INNER JOIN</a:t>
            </a:r>
            <a:r>
              <a:rPr lang="en-IN" sz="1000" dirty="0">
                <a:solidFill>
                  <a:srgbClr val="CCCCCC"/>
                </a:solidFill>
                <a:highlight>
                  <a:srgbClr val="1F1F1F"/>
                </a:highlight>
                <a:latin typeface="Consolas" panose="020B0609020204030204" pitchFamily="49" charset="0"/>
              </a:rPr>
              <a:t> skills_dim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skills_table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ON</a:t>
            </a:r>
            <a:r>
              <a:rPr lang="en-IN" sz="1000" dirty="0">
                <a:solidFill>
                  <a:srgbClr val="CCCCCC"/>
                </a:solidFill>
                <a:highlight>
                  <a:srgbClr val="1F1F1F"/>
                </a:highlight>
                <a:latin typeface="Consolas" panose="020B0609020204030204" pitchFamily="49" charset="0"/>
              </a:rPr>
              <a:t> skills_to_jobs.skill_id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skills_table.skill_id</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WHERE</a:t>
            </a:r>
            <a:r>
              <a:rPr lang="en-IN" sz="1000" dirty="0">
                <a:solidFill>
                  <a:srgbClr val="CCCCCC"/>
                </a:solidFill>
                <a:highlight>
                  <a:srgbClr val="1F1F1F"/>
                </a:highlight>
                <a:latin typeface="Consolas" panose="020B0609020204030204" pitchFamily="49" charset="0"/>
              </a:rPr>
              <a:t> job_title_short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a:t>
            </a:r>
            <a:r>
              <a:rPr lang="en-IN" sz="1000" dirty="0">
                <a:solidFill>
                  <a:srgbClr val="CE9178"/>
                </a:solidFill>
                <a:highlight>
                  <a:srgbClr val="1F1F1F"/>
                </a:highlight>
                <a:latin typeface="Consolas" panose="020B0609020204030204" pitchFamily="49" charset="0"/>
              </a:rPr>
              <a:t>'Data Analyst'</a:t>
            </a:r>
            <a:endParaRPr lang="en-IN" sz="10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AND</a:t>
            </a:r>
            <a:r>
              <a:rPr lang="en-IN" sz="1000" dirty="0">
                <a:solidFill>
                  <a:srgbClr val="CCCCCC"/>
                </a:solidFill>
                <a:highlight>
                  <a:srgbClr val="1F1F1F"/>
                </a:highlight>
                <a:latin typeface="Consolas" panose="020B0609020204030204" pitchFamily="49" charset="0"/>
              </a:rPr>
              <a:t> salary_year_avg </a:t>
            </a:r>
            <a:r>
              <a:rPr lang="en-IN" sz="1000" dirty="0">
                <a:solidFill>
                  <a:srgbClr val="569CD6"/>
                </a:solidFill>
                <a:highlight>
                  <a:srgbClr val="1F1F1F"/>
                </a:highlight>
                <a:latin typeface="Consolas" panose="020B0609020204030204" pitchFamily="49" charset="0"/>
              </a:rPr>
              <a:t>IS</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NOT</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NULL</a:t>
            </a:r>
            <a:endParaRPr lang="en-IN" sz="10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AND</a:t>
            </a:r>
            <a:r>
              <a:rPr lang="en-IN" sz="1000" dirty="0">
                <a:solidFill>
                  <a:srgbClr val="CCCCCC"/>
                </a:solidFill>
                <a:highlight>
                  <a:srgbClr val="1F1F1F"/>
                </a:highlight>
                <a:latin typeface="Consolas" panose="020B0609020204030204" pitchFamily="49" charset="0"/>
              </a:rPr>
              <a:t> job_work_from_home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TRUE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GROUP BY</a:t>
            </a:r>
            <a:r>
              <a:rPr lang="en-IN" sz="1000" dirty="0">
                <a:solidFill>
                  <a:srgbClr val="CCCCCC"/>
                </a:solidFill>
                <a:highlight>
                  <a:srgbClr val="1F1F1F"/>
                </a:highlight>
                <a:latin typeface="Consolas" panose="020B0609020204030204" pitchFamily="49" charset="0"/>
              </a:rPr>
              <a:t> skills_table.skill_id, skills</a:t>
            </a:r>
          </a:p>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 ----</a:t>
            </a:r>
            <a:r>
              <a:rPr lang="en-IN" sz="1000" dirty="0">
                <a:solidFill>
                  <a:srgbClr val="CCCCCC"/>
                </a:solidFill>
                <a:highlight>
                  <a:srgbClr val="1F1F1F"/>
                </a:highlight>
                <a:latin typeface="Consolas" panose="020B0609020204030204" pitchFamily="49" charset="0"/>
                <a:sym typeface="Wingdings" panose="05000000000000000000" pitchFamily="2" charset="2"/>
              </a:rPr>
              <a:t></a:t>
            </a:r>
            <a:endParaRPr lang="en-IN" sz="1000" dirty="0">
              <a:solidFill>
                <a:srgbClr val="CCCCCC"/>
              </a:solidFill>
              <a:highlight>
                <a:srgbClr val="1F1F1F"/>
              </a:highlight>
              <a:latin typeface="Consolas" panose="020B0609020204030204" pitchFamily="49" charset="0"/>
            </a:endParaRPr>
          </a:p>
        </p:txBody>
      </p:sp>
      <p:sp>
        <p:nvSpPr>
          <p:cNvPr id="3" name="Content Placeholder 3">
            <a:extLst>
              <a:ext uri="{FF2B5EF4-FFF2-40B4-BE49-F238E27FC236}">
                <a16:creationId xmlns:a16="http://schemas.microsoft.com/office/drawing/2014/main" id="{914F1423-A76A-4466-6BE5-41E6B25998EE}"/>
              </a:ext>
            </a:extLst>
          </p:cNvPr>
          <p:cNvSpPr txBox="1">
            <a:spLocks/>
          </p:cNvSpPr>
          <p:nvPr/>
        </p:nvSpPr>
        <p:spPr>
          <a:xfrm>
            <a:off x="4028769" y="1560870"/>
            <a:ext cx="3470787" cy="3736259"/>
          </a:xfrm>
          <a:prstGeom prst="rect">
            <a:avLst/>
          </a:prstGeom>
          <a:ln>
            <a:solidFill>
              <a:schemeClr val="accent1">
                <a:lumMod val="60000"/>
                <a:lumOff val="40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average_salary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SELECT</a:t>
            </a:r>
            <a:r>
              <a:rPr lang="en-IN" sz="1000" dirty="0">
                <a:solidFill>
                  <a:srgbClr val="CCCCCC"/>
                </a:solidFill>
                <a:highlight>
                  <a:srgbClr val="1F1F1F"/>
                </a:highlight>
                <a:latin typeface="Consolas" panose="020B0609020204030204" pitchFamily="49" charset="0"/>
              </a:rPr>
              <a:t> skills_table.skill_id,</a:t>
            </a:r>
          </a:p>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    skills_table.skills,</a:t>
            </a:r>
          </a:p>
          <a:p>
            <a:pPr marL="0" indent="0">
              <a:buFont typeface="Arial" panose="020B0604020202020204" pitchFamily="34" charset="0"/>
              <a:buNone/>
            </a:pPr>
            <a:r>
              <a:rPr lang="en-IN" sz="1000" dirty="0">
                <a:solidFill>
                  <a:srgbClr val="CCCCCC"/>
                </a:solidFill>
                <a:highlight>
                  <a:srgbClr val="1F1F1F"/>
                </a:highlight>
                <a:latin typeface="Consolas" panose="020B0609020204030204" pitchFamily="49" charset="0"/>
              </a:rPr>
              <a:t>    </a:t>
            </a:r>
            <a:r>
              <a:rPr lang="en-IN" sz="1000" dirty="0">
                <a:solidFill>
                  <a:srgbClr val="DCDCAA"/>
                </a:solidFill>
                <a:highlight>
                  <a:srgbClr val="1F1F1F"/>
                </a:highlight>
                <a:latin typeface="Consolas" panose="020B0609020204030204" pitchFamily="49" charset="0"/>
              </a:rPr>
              <a:t>ROUND</a:t>
            </a:r>
            <a:r>
              <a:rPr lang="en-IN" sz="1000" dirty="0">
                <a:solidFill>
                  <a:srgbClr val="CCCCCC"/>
                </a:solidFill>
                <a:highlight>
                  <a:srgbClr val="1F1F1F"/>
                </a:highlight>
                <a:latin typeface="Consolas" panose="020B0609020204030204" pitchFamily="49" charset="0"/>
              </a:rPr>
              <a:t>(</a:t>
            </a:r>
            <a:r>
              <a:rPr lang="en-IN" sz="1000" dirty="0">
                <a:solidFill>
                  <a:srgbClr val="DCDCAA"/>
                </a:solidFill>
                <a:highlight>
                  <a:srgbClr val="1F1F1F"/>
                </a:highlight>
                <a:latin typeface="Consolas" panose="020B0609020204030204" pitchFamily="49" charset="0"/>
              </a:rPr>
              <a:t>AVG</a:t>
            </a:r>
            <a:r>
              <a:rPr lang="en-IN" sz="1000" dirty="0">
                <a:solidFill>
                  <a:srgbClr val="CCCCCC"/>
                </a:solidFill>
                <a:highlight>
                  <a:srgbClr val="1F1F1F"/>
                </a:highlight>
                <a:latin typeface="Consolas" panose="020B0609020204030204" pitchFamily="49" charset="0"/>
              </a:rPr>
              <a:t>(salary_year_avg),</a:t>
            </a:r>
            <a:r>
              <a:rPr lang="en-IN" sz="1000" dirty="0">
                <a:solidFill>
                  <a:srgbClr val="B5CEA8"/>
                </a:solidFill>
                <a:highlight>
                  <a:srgbClr val="1F1F1F"/>
                </a:highlight>
                <a:latin typeface="Consolas" panose="020B0609020204030204" pitchFamily="49" charset="0"/>
              </a:rPr>
              <a:t>0</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avg_salary</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from</a:t>
            </a:r>
            <a:r>
              <a:rPr lang="en-IN" sz="1000" dirty="0">
                <a:solidFill>
                  <a:srgbClr val="CCCCCC"/>
                </a:solidFill>
                <a:highlight>
                  <a:srgbClr val="1F1F1F"/>
                </a:highlight>
                <a:latin typeface="Consolas" panose="020B0609020204030204" pitchFamily="49" charset="0"/>
              </a:rPr>
              <a:t> job_postings_fact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jobs_table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INNER JOIN</a:t>
            </a:r>
            <a:r>
              <a:rPr lang="en-IN" sz="1000" dirty="0">
                <a:solidFill>
                  <a:srgbClr val="CCCCCC"/>
                </a:solidFill>
                <a:highlight>
                  <a:srgbClr val="1F1F1F"/>
                </a:highlight>
                <a:latin typeface="Consolas" panose="020B0609020204030204" pitchFamily="49" charset="0"/>
              </a:rPr>
              <a:t> skills_job_dim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skills_to_jobs</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ON</a:t>
            </a:r>
            <a:r>
              <a:rPr lang="en-IN" sz="1000" dirty="0">
                <a:solidFill>
                  <a:srgbClr val="CCCCCC"/>
                </a:solidFill>
                <a:highlight>
                  <a:srgbClr val="1F1F1F"/>
                </a:highlight>
                <a:latin typeface="Consolas" panose="020B0609020204030204" pitchFamily="49" charset="0"/>
              </a:rPr>
              <a:t> jobs_table.job_id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skills_to_jobs.job_id</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INNER JOIN</a:t>
            </a:r>
            <a:r>
              <a:rPr lang="en-IN" sz="1000" dirty="0">
                <a:solidFill>
                  <a:srgbClr val="CCCCCC"/>
                </a:solidFill>
                <a:highlight>
                  <a:srgbClr val="1F1F1F"/>
                </a:highlight>
                <a:latin typeface="Consolas" panose="020B0609020204030204" pitchFamily="49" charset="0"/>
              </a:rPr>
              <a:t> skills_dim </a:t>
            </a:r>
            <a:r>
              <a:rPr lang="en-IN" sz="1000" dirty="0">
                <a:solidFill>
                  <a:srgbClr val="569CD6"/>
                </a:solidFill>
                <a:highlight>
                  <a:srgbClr val="1F1F1F"/>
                </a:highlight>
                <a:latin typeface="Consolas" panose="020B0609020204030204" pitchFamily="49" charset="0"/>
              </a:rPr>
              <a:t>as</a:t>
            </a:r>
            <a:r>
              <a:rPr lang="en-IN" sz="1000" dirty="0">
                <a:solidFill>
                  <a:srgbClr val="CCCCCC"/>
                </a:solidFill>
                <a:highlight>
                  <a:srgbClr val="1F1F1F"/>
                </a:highlight>
                <a:latin typeface="Consolas" panose="020B0609020204030204" pitchFamily="49" charset="0"/>
              </a:rPr>
              <a:t> skills_table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ON</a:t>
            </a:r>
            <a:r>
              <a:rPr lang="en-IN" sz="1000" dirty="0">
                <a:solidFill>
                  <a:srgbClr val="CCCCCC"/>
                </a:solidFill>
                <a:highlight>
                  <a:srgbClr val="1F1F1F"/>
                </a:highlight>
                <a:latin typeface="Consolas" panose="020B0609020204030204" pitchFamily="49" charset="0"/>
              </a:rPr>
              <a:t> skills_to_jobs.skill_id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skills_table.skill_id</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WHERE</a:t>
            </a:r>
            <a:r>
              <a:rPr lang="en-IN" sz="1000" dirty="0">
                <a:solidFill>
                  <a:srgbClr val="CCCCCC"/>
                </a:solidFill>
                <a:highlight>
                  <a:srgbClr val="1F1F1F"/>
                </a:highlight>
                <a:latin typeface="Consolas" panose="020B0609020204030204" pitchFamily="49" charset="0"/>
              </a:rPr>
              <a:t> job_title_short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a:t>
            </a:r>
            <a:r>
              <a:rPr lang="en-IN" sz="1000" dirty="0">
                <a:solidFill>
                  <a:srgbClr val="CE9178"/>
                </a:solidFill>
                <a:highlight>
                  <a:srgbClr val="1F1F1F"/>
                </a:highlight>
                <a:latin typeface="Consolas" panose="020B0609020204030204" pitchFamily="49" charset="0"/>
              </a:rPr>
              <a:t>'Data Analyst'</a:t>
            </a:r>
            <a:endParaRPr lang="en-IN" sz="10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AND</a:t>
            </a:r>
            <a:r>
              <a:rPr lang="en-IN" sz="1000" dirty="0">
                <a:solidFill>
                  <a:srgbClr val="CCCCCC"/>
                </a:solidFill>
                <a:highlight>
                  <a:srgbClr val="1F1F1F"/>
                </a:highlight>
                <a:latin typeface="Consolas" panose="020B0609020204030204" pitchFamily="49" charset="0"/>
              </a:rPr>
              <a:t> salary_year_avg </a:t>
            </a:r>
            <a:r>
              <a:rPr lang="en-IN" sz="1000" dirty="0">
                <a:solidFill>
                  <a:srgbClr val="569CD6"/>
                </a:solidFill>
                <a:highlight>
                  <a:srgbClr val="1F1F1F"/>
                </a:highlight>
                <a:latin typeface="Consolas" panose="020B0609020204030204" pitchFamily="49" charset="0"/>
              </a:rPr>
              <a:t>IS</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NOT</a:t>
            </a:r>
            <a:r>
              <a:rPr lang="en-IN" sz="1000" dirty="0">
                <a:solidFill>
                  <a:srgbClr val="CCCCCC"/>
                </a:solidFill>
                <a:highlight>
                  <a:srgbClr val="1F1F1F"/>
                </a:highlight>
                <a:latin typeface="Consolas" panose="020B0609020204030204" pitchFamily="49" charset="0"/>
              </a:rPr>
              <a:t> </a:t>
            </a:r>
            <a:r>
              <a:rPr lang="en-IN" sz="1000" dirty="0">
                <a:solidFill>
                  <a:srgbClr val="569CD6"/>
                </a:solidFill>
                <a:highlight>
                  <a:srgbClr val="1F1F1F"/>
                </a:highlight>
                <a:latin typeface="Consolas" panose="020B0609020204030204" pitchFamily="49" charset="0"/>
              </a:rPr>
              <a:t>NULL</a:t>
            </a:r>
            <a:endParaRPr lang="en-IN" sz="1000" dirty="0">
              <a:solidFill>
                <a:srgbClr val="CCCCCC"/>
              </a:solidFill>
              <a:highlight>
                <a:srgbClr val="1F1F1F"/>
              </a:highlight>
              <a:latin typeface="Consolas" panose="020B0609020204030204" pitchFamily="49" charset="0"/>
            </a:endParaRP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AND</a:t>
            </a:r>
            <a:r>
              <a:rPr lang="en-IN" sz="1000" dirty="0">
                <a:solidFill>
                  <a:srgbClr val="CCCCCC"/>
                </a:solidFill>
                <a:highlight>
                  <a:srgbClr val="1F1F1F"/>
                </a:highlight>
                <a:latin typeface="Consolas" panose="020B0609020204030204" pitchFamily="49" charset="0"/>
              </a:rPr>
              <a:t> job_work_from_home </a:t>
            </a:r>
            <a:r>
              <a:rPr lang="en-IN" sz="1000" dirty="0">
                <a:solidFill>
                  <a:srgbClr val="D4D4D4"/>
                </a:solidFill>
                <a:highlight>
                  <a:srgbClr val="1F1F1F"/>
                </a:highlight>
                <a:latin typeface="Consolas" panose="020B0609020204030204" pitchFamily="49" charset="0"/>
              </a:rPr>
              <a:t>=</a:t>
            </a:r>
            <a:r>
              <a:rPr lang="en-IN" sz="1000" dirty="0">
                <a:solidFill>
                  <a:srgbClr val="CCCCCC"/>
                </a:solidFill>
                <a:highlight>
                  <a:srgbClr val="1F1F1F"/>
                </a:highlight>
                <a:latin typeface="Consolas" panose="020B0609020204030204" pitchFamily="49" charset="0"/>
              </a:rPr>
              <a:t> TRUE</a:t>
            </a:r>
          </a:p>
          <a:p>
            <a:pPr marL="0" indent="0">
              <a:buFont typeface="Arial" panose="020B0604020202020204" pitchFamily="34" charset="0"/>
              <a:buNone/>
            </a:pPr>
            <a:r>
              <a:rPr lang="en-IN" sz="1000" dirty="0">
                <a:solidFill>
                  <a:srgbClr val="569CD6"/>
                </a:solidFill>
                <a:highlight>
                  <a:srgbClr val="1F1F1F"/>
                </a:highlight>
                <a:latin typeface="Consolas" panose="020B0609020204030204" pitchFamily="49" charset="0"/>
              </a:rPr>
              <a:t>GROUP BY</a:t>
            </a:r>
            <a:r>
              <a:rPr lang="en-IN" sz="1000" dirty="0">
                <a:solidFill>
                  <a:srgbClr val="CCCCCC"/>
                </a:solidFill>
                <a:highlight>
                  <a:srgbClr val="1F1F1F"/>
                </a:highlight>
                <a:latin typeface="Consolas" panose="020B0609020204030204" pitchFamily="49" charset="0"/>
              </a:rPr>
              <a:t> skills_table.skill_id, skills)</a:t>
            </a:r>
          </a:p>
          <a:p>
            <a:pPr marL="0" indent="0">
              <a:buFont typeface="Arial" panose="020B0604020202020204" pitchFamily="34" charset="0"/>
              <a:buNone/>
            </a:pPr>
            <a:endParaRPr lang="en-IN" sz="1000" dirty="0"/>
          </a:p>
        </p:txBody>
      </p:sp>
      <p:sp>
        <p:nvSpPr>
          <p:cNvPr id="4" name="Content Placeholder 3">
            <a:extLst>
              <a:ext uri="{FF2B5EF4-FFF2-40B4-BE49-F238E27FC236}">
                <a16:creationId xmlns:a16="http://schemas.microsoft.com/office/drawing/2014/main" id="{A2081F12-A5D6-6BDA-7A8F-BE9DB7104AFF}"/>
              </a:ext>
            </a:extLst>
          </p:cNvPr>
          <p:cNvSpPr txBox="1">
            <a:spLocks/>
          </p:cNvSpPr>
          <p:nvPr/>
        </p:nvSpPr>
        <p:spPr>
          <a:xfrm>
            <a:off x="7782234" y="1560870"/>
            <a:ext cx="4156587" cy="3736259"/>
          </a:xfrm>
          <a:prstGeom prst="rect">
            <a:avLst/>
          </a:prstGeom>
          <a:ln>
            <a:solidFill>
              <a:schemeClr val="accent1">
                <a:lumMod val="60000"/>
                <a:lumOff val="40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0" dirty="0">
                <a:solidFill>
                  <a:srgbClr val="569CD6"/>
                </a:solidFill>
                <a:effectLst/>
                <a:highlight>
                  <a:srgbClr val="1F1F1F"/>
                </a:highlight>
                <a:latin typeface="Consolas" panose="020B0609020204030204" pitchFamily="49" charset="0"/>
              </a:rPr>
              <a:t>SELECT</a:t>
            </a:r>
            <a:r>
              <a:rPr lang="en-IN" sz="1800" b="0" dirty="0">
                <a:solidFill>
                  <a:srgbClr val="CCCCCC"/>
                </a:solidFill>
                <a:effectLst/>
                <a:highlight>
                  <a:srgbClr val="1F1F1F"/>
                </a:highlight>
                <a:latin typeface="Consolas" panose="020B0609020204030204" pitchFamily="49" charset="0"/>
              </a:rPr>
              <a:t> skills_demand.</a:t>
            </a:r>
            <a:r>
              <a:rPr lang="en-IN" sz="1800" b="0" dirty="0">
                <a:solidFill>
                  <a:srgbClr val="D4D4D4"/>
                </a:solidFill>
                <a:effectLst/>
                <a:highlight>
                  <a:srgbClr val="1F1F1F"/>
                </a:highlight>
                <a:latin typeface="Consolas" panose="020B0609020204030204" pitchFamily="49" charset="0"/>
              </a:rPr>
              <a:t>*</a:t>
            </a:r>
            <a:r>
              <a:rPr lang="en-IN" sz="1800" b="0" dirty="0">
                <a:solidFill>
                  <a:srgbClr val="CCCCCC"/>
                </a:solidFill>
                <a:effectLst/>
                <a:highlight>
                  <a:srgbClr val="1F1F1F"/>
                </a:highlight>
                <a:latin typeface="Consolas" panose="020B0609020204030204" pitchFamily="49" charset="0"/>
              </a:rPr>
              <a:t>,</a:t>
            </a:r>
          </a:p>
          <a:p>
            <a:pPr marL="0" indent="0">
              <a:buNone/>
            </a:pPr>
            <a:r>
              <a:rPr lang="en-IN" sz="1800" b="0" dirty="0">
                <a:solidFill>
                  <a:srgbClr val="CCCCCC"/>
                </a:solidFill>
                <a:effectLst/>
                <a:highlight>
                  <a:srgbClr val="1F1F1F"/>
                </a:highlight>
                <a:latin typeface="Consolas" panose="020B0609020204030204" pitchFamily="49" charset="0"/>
              </a:rPr>
              <a:t>    average_salary.avg_salary</a:t>
            </a:r>
          </a:p>
          <a:p>
            <a:pPr marL="0" indent="0">
              <a:buNone/>
            </a:pPr>
            <a:r>
              <a:rPr lang="en-IN" sz="1800" b="0" dirty="0">
                <a:solidFill>
                  <a:srgbClr val="569CD6"/>
                </a:solidFill>
                <a:effectLst/>
                <a:highlight>
                  <a:srgbClr val="1F1F1F"/>
                </a:highlight>
                <a:latin typeface="Consolas" panose="020B0609020204030204" pitchFamily="49" charset="0"/>
              </a:rPr>
              <a:t>from</a:t>
            </a:r>
            <a:r>
              <a:rPr lang="en-IN" sz="1800" b="0" dirty="0">
                <a:solidFill>
                  <a:srgbClr val="CCCCCC"/>
                </a:solidFill>
                <a:effectLst/>
                <a:highlight>
                  <a:srgbClr val="1F1F1F"/>
                </a:highlight>
                <a:latin typeface="Consolas" panose="020B0609020204030204" pitchFamily="49" charset="0"/>
              </a:rPr>
              <a:t> skills_demand</a:t>
            </a:r>
          </a:p>
          <a:p>
            <a:pPr marL="0" indent="0">
              <a:buNone/>
            </a:pPr>
            <a:r>
              <a:rPr lang="en-IN" sz="1800" b="0" dirty="0">
                <a:solidFill>
                  <a:srgbClr val="569CD6"/>
                </a:solidFill>
                <a:effectLst/>
                <a:highlight>
                  <a:srgbClr val="1F1F1F"/>
                </a:highlight>
                <a:latin typeface="Consolas" panose="020B0609020204030204" pitchFamily="49" charset="0"/>
              </a:rPr>
              <a:t>INNER JOIN</a:t>
            </a:r>
            <a:r>
              <a:rPr lang="en-IN" sz="1800" b="0" dirty="0">
                <a:solidFill>
                  <a:srgbClr val="CCCCCC"/>
                </a:solidFill>
                <a:effectLst/>
                <a:highlight>
                  <a:srgbClr val="1F1F1F"/>
                </a:highlight>
                <a:latin typeface="Consolas" panose="020B0609020204030204" pitchFamily="49" charset="0"/>
              </a:rPr>
              <a:t> average_salary</a:t>
            </a:r>
          </a:p>
          <a:p>
            <a:pPr marL="0" indent="0">
              <a:buNone/>
            </a:pPr>
            <a:r>
              <a:rPr lang="en-IN" sz="1800" b="0" dirty="0">
                <a:solidFill>
                  <a:srgbClr val="569CD6"/>
                </a:solidFill>
                <a:effectLst/>
                <a:highlight>
                  <a:srgbClr val="1F1F1F"/>
                </a:highlight>
                <a:latin typeface="Consolas" panose="020B0609020204030204" pitchFamily="49" charset="0"/>
              </a:rPr>
              <a:t>on</a:t>
            </a:r>
            <a:r>
              <a:rPr lang="en-IN" sz="1800" b="0" dirty="0">
                <a:solidFill>
                  <a:srgbClr val="CCCCCC"/>
                </a:solidFill>
                <a:effectLst/>
                <a:highlight>
                  <a:srgbClr val="1F1F1F"/>
                </a:highlight>
                <a:latin typeface="Consolas" panose="020B0609020204030204" pitchFamily="49" charset="0"/>
              </a:rPr>
              <a:t> skills_demand.skill_id </a:t>
            </a:r>
            <a:r>
              <a:rPr lang="en-IN" sz="1800" b="0" dirty="0">
                <a:solidFill>
                  <a:srgbClr val="D4D4D4"/>
                </a:solidFill>
                <a:effectLst/>
                <a:highlight>
                  <a:srgbClr val="1F1F1F"/>
                </a:highlight>
                <a:latin typeface="Consolas" panose="020B0609020204030204" pitchFamily="49" charset="0"/>
              </a:rPr>
              <a:t>=</a:t>
            </a:r>
            <a:r>
              <a:rPr lang="en-IN" sz="1800" b="0" dirty="0">
                <a:solidFill>
                  <a:srgbClr val="CCCCCC"/>
                </a:solidFill>
                <a:effectLst/>
                <a:highlight>
                  <a:srgbClr val="1F1F1F"/>
                </a:highlight>
                <a:latin typeface="Consolas" panose="020B0609020204030204" pitchFamily="49" charset="0"/>
              </a:rPr>
              <a:t> average_salary.skill_id</a:t>
            </a:r>
          </a:p>
          <a:p>
            <a:pPr marL="0" indent="0">
              <a:buNone/>
            </a:pPr>
            <a:r>
              <a:rPr lang="en-IN" sz="1800" b="0" dirty="0">
                <a:solidFill>
                  <a:srgbClr val="569CD6"/>
                </a:solidFill>
                <a:effectLst/>
                <a:highlight>
                  <a:srgbClr val="1F1F1F"/>
                </a:highlight>
                <a:latin typeface="Consolas" panose="020B0609020204030204" pitchFamily="49" charset="0"/>
              </a:rPr>
              <a:t>ORDER BY</a:t>
            </a:r>
            <a:r>
              <a:rPr lang="en-IN" sz="1800" b="0" dirty="0">
                <a:solidFill>
                  <a:srgbClr val="CCCCCC"/>
                </a:solidFill>
                <a:effectLst/>
                <a:highlight>
                  <a:srgbClr val="1F1F1F"/>
                </a:highlight>
                <a:latin typeface="Consolas" panose="020B0609020204030204" pitchFamily="49" charset="0"/>
              </a:rPr>
              <a:t> total_jobs </a:t>
            </a:r>
            <a:r>
              <a:rPr lang="en-IN" sz="1800" b="0" dirty="0">
                <a:solidFill>
                  <a:srgbClr val="569CD6"/>
                </a:solidFill>
                <a:effectLst/>
                <a:highlight>
                  <a:srgbClr val="1F1F1F"/>
                </a:highlight>
                <a:latin typeface="Consolas" panose="020B0609020204030204" pitchFamily="49" charset="0"/>
              </a:rPr>
              <a:t>DESC</a:t>
            </a:r>
            <a:r>
              <a:rPr lang="en-IN" sz="1800" b="0" dirty="0">
                <a:solidFill>
                  <a:srgbClr val="CCCCCC"/>
                </a:solidFill>
                <a:effectLst/>
                <a:highlight>
                  <a:srgbClr val="1F1F1F"/>
                </a:highlight>
                <a:latin typeface="Consolas" panose="020B0609020204030204" pitchFamily="49" charset="0"/>
              </a:rPr>
              <a:t>;</a:t>
            </a:r>
          </a:p>
        </p:txBody>
      </p:sp>
      <p:cxnSp>
        <p:nvCxnSpPr>
          <p:cNvPr id="8" name="Straight Connector 7">
            <a:extLst>
              <a:ext uri="{FF2B5EF4-FFF2-40B4-BE49-F238E27FC236}">
                <a16:creationId xmlns:a16="http://schemas.microsoft.com/office/drawing/2014/main" id="{4A1C0053-2429-C6B0-450A-78871799FBC0}"/>
              </a:ext>
            </a:extLst>
          </p:cNvPr>
          <p:cNvCxnSpPr>
            <a:stCxn id="2" idx="3"/>
            <a:endCxn id="3" idx="1"/>
          </p:cNvCxnSpPr>
          <p:nvPr/>
        </p:nvCxnSpPr>
        <p:spPr>
          <a:xfrm>
            <a:off x="3746091" y="3429000"/>
            <a:ext cx="282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E7B5B8-5D50-D39C-139B-ECDF1C9A8D5F}"/>
              </a:ext>
            </a:extLst>
          </p:cNvPr>
          <p:cNvCxnSpPr/>
          <p:nvPr/>
        </p:nvCxnSpPr>
        <p:spPr>
          <a:xfrm>
            <a:off x="7450394" y="2000865"/>
            <a:ext cx="28267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FB0510-0F9B-9F9A-0F81-29E5559564C4}"/>
              </a:ext>
            </a:extLst>
          </p:cNvPr>
          <p:cNvSpPr txBox="1"/>
          <p:nvPr/>
        </p:nvSpPr>
        <p:spPr>
          <a:xfrm>
            <a:off x="904568" y="5565057"/>
            <a:ext cx="10776155" cy="969496"/>
          </a:xfrm>
          <a:prstGeom prst="rect">
            <a:avLst/>
          </a:prstGeom>
          <a:noFill/>
          <a:ln>
            <a:solidFill>
              <a:schemeClr val="tx1"/>
            </a:solidFill>
          </a:ln>
        </p:spPr>
        <p:txBody>
          <a:bodyPr wrap="square" rtlCol="0">
            <a:spAutoFit/>
          </a:bodyPr>
          <a:lstStyle/>
          <a:p>
            <a:r>
              <a:rPr lang="en-IN" sz="1900" dirty="0"/>
              <a:t>The Idea here is to find the skills with most Job count and then Find the avg salary of the Relevant skill so that It can be easy for Aspiring Data Analyst to Choose the Learning Point which can give them a chance to start working in the Data Domain and at the same Time can provide enough Financial Stability as well.</a:t>
            </a:r>
          </a:p>
        </p:txBody>
      </p:sp>
      <p:sp>
        <p:nvSpPr>
          <p:cNvPr id="21" name="TextBox 20">
            <a:extLst>
              <a:ext uri="{FF2B5EF4-FFF2-40B4-BE49-F238E27FC236}">
                <a16:creationId xmlns:a16="http://schemas.microsoft.com/office/drawing/2014/main" id="{5020B0A6-F55B-4DE4-9AFF-D27EF6058152}"/>
              </a:ext>
            </a:extLst>
          </p:cNvPr>
          <p:cNvSpPr txBox="1"/>
          <p:nvPr/>
        </p:nvSpPr>
        <p:spPr>
          <a:xfrm>
            <a:off x="363794" y="481781"/>
            <a:ext cx="3775587" cy="400110"/>
          </a:xfrm>
          <a:prstGeom prst="rect">
            <a:avLst/>
          </a:prstGeom>
          <a:noFill/>
          <a:ln>
            <a:solidFill>
              <a:schemeClr val="tx1"/>
            </a:solidFill>
          </a:ln>
        </p:spPr>
        <p:txBody>
          <a:bodyPr wrap="square" rtlCol="0">
            <a:spAutoFit/>
          </a:bodyPr>
          <a:lstStyle/>
          <a:p>
            <a:r>
              <a:rPr lang="en-IN" sz="2000" dirty="0"/>
              <a:t>Continued from Previous Slide</a:t>
            </a:r>
          </a:p>
        </p:txBody>
      </p:sp>
    </p:spTree>
    <p:extLst>
      <p:ext uri="{BB962C8B-B14F-4D97-AF65-F5344CB8AC3E}">
        <p14:creationId xmlns:p14="http://schemas.microsoft.com/office/powerpoint/2010/main" val="62624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16309-AFBD-8158-E926-48E046B3D205}"/>
              </a:ext>
            </a:extLst>
          </p:cNvPr>
          <p:cNvPicPr>
            <a:picLocks noChangeAspect="1"/>
          </p:cNvPicPr>
          <p:nvPr/>
        </p:nvPicPr>
        <p:blipFill>
          <a:blip r:embed="rId2"/>
          <a:stretch>
            <a:fillRect/>
          </a:stretch>
        </p:blipFill>
        <p:spPr>
          <a:xfrm>
            <a:off x="0" y="290052"/>
            <a:ext cx="5730737" cy="6277896"/>
          </a:xfrm>
          <a:prstGeom prst="rect">
            <a:avLst/>
          </a:prstGeom>
          <a:ln>
            <a:solidFill>
              <a:schemeClr val="accent1">
                <a:lumMod val="60000"/>
                <a:lumOff val="40000"/>
              </a:schemeClr>
            </a:solidFill>
          </a:ln>
        </p:spPr>
      </p:pic>
      <p:pic>
        <p:nvPicPr>
          <p:cNvPr id="5" name="Picture 4">
            <a:extLst>
              <a:ext uri="{FF2B5EF4-FFF2-40B4-BE49-F238E27FC236}">
                <a16:creationId xmlns:a16="http://schemas.microsoft.com/office/drawing/2014/main" id="{8B14B919-128B-7DEC-DDD0-BE1F29DF93BE}"/>
              </a:ext>
            </a:extLst>
          </p:cNvPr>
          <p:cNvPicPr>
            <a:picLocks noChangeAspect="1"/>
          </p:cNvPicPr>
          <p:nvPr/>
        </p:nvPicPr>
        <p:blipFill>
          <a:blip r:embed="rId3"/>
          <a:stretch>
            <a:fillRect/>
          </a:stretch>
        </p:blipFill>
        <p:spPr>
          <a:xfrm>
            <a:off x="6514608" y="290052"/>
            <a:ext cx="5677392" cy="6277897"/>
          </a:xfrm>
          <a:prstGeom prst="rect">
            <a:avLst/>
          </a:prstGeom>
          <a:ln>
            <a:solidFill>
              <a:schemeClr val="accent1">
                <a:lumMod val="60000"/>
                <a:lumOff val="40000"/>
              </a:schemeClr>
            </a:solidFill>
          </a:ln>
        </p:spPr>
      </p:pic>
      <p:sp>
        <p:nvSpPr>
          <p:cNvPr id="6" name="TextBox 5">
            <a:extLst>
              <a:ext uri="{FF2B5EF4-FFF2-40B4-BE49-F238E27FC236}">
                <a16:creationId xmlns:a16="http://schemas.microsoft.com/office/drawing/2014/main" id="{8F96BC17-003F-AE4B-9912-4DB1050D1F0E}"/>
              </a:ext>
            </a:extLst>
          </p:cNvPr>
          <p:cNvSpPr txBox="1"/>
          <p:nvPr/>
        </p:nvSpPr>
        <p:spPr>
          <a:xfrm>
            <a:off x="5832621" y="290052"/>
            <a:ext cx="580103" cy="6186309"/>
          </a:xfrm>
          <a:prstGeom prst="rect">
            <a:avLst/>
          </a:prstGeom>
          <a:noFill/>
          <a:ln>
            <a:solidFill>
              <a:schemeClr val="tx1"/>
            </a:solidFill>
          </a:ln>
        </p:spPr>
        <p:txBody>
          <a:bodyPr wrap="square" rtlCol="0">
            <a:spAutoFit/>
          </a:bodyPr>
          <a:lstStyle/>
          <a:p>
            <a:r>
              <a:rPr lang="en-IN" dirty="0"/>
              <a:t>W</a:t>
            </a:r>
          </a:p>
          <a:p>
            <a:r>
              <a:rPr lang="en-IN" dirty="0"/>
              <a:t>O</a:t>
            </a:r>
          </a:p>
          <a:p>
            <a:r>
              <a:rPr lang="en-IN" dirty="0"/>
              <a:t>R</a:t>
            </a:r>
          </a:p>
          <a:p>
            <a:r>
              <a:rPr lang="en-IN" dirty="0"/>
              <a:t>K</a:t>
            </a:r>
          </a:p>
          <a:p>
            <a:endParaRPr lang="en-IN" dirty="0"/>
          </a:p>
          <a:p>
            <a:r>
              <a:rPr lang="en-IN" dirty="0"/>
              <a:t>F</a:t>
            </a:r>
          </a:p>
          <a:p>
            <a:r>
              <a:rPr lang="en-IN" dirty="0"/>
              <a:t>R</a:t>
            </a:r>
          </a:p>
          <a:p>
            <a:r>
              <a:rPr lang="en-IN" dirty="0"/>
              <a:t>O</a:t>
            </a:r>
          </a:p>
          <a:p>
            <a:r>
              <a:rPr lang="en-IN" dirty="0"/>
              <a:t>M</a:t>
            </a:r>
          </a:p>
          <a:p>
            <a:endParaRPr lang="en-IN" dirty="0"/>
          </a:p>
          <a:p>
            <a:r>
              <a:rPr lang="en-IN" dirty="0"/>
              <a:t>H</a:t>
            </a:r>
          </a:p>
          <a:p>
            <a:r>
              <a:rPr lang="en-IN" dirty="0"/>
              <a:t>O</a:t>
            </a:r>
          </a:p>
          <a:p>
            <a:r>
              <a:rPr lang="en-IN" dirty="0"/>
              <a:t>M</a:t>
            </a:r>
          </a:p>
          <a:p>
            <a:r>
              <a:rPr lang="en-IN" dirty="0"/>
              <a:t>E</a:t>
            </a:r>
          </a:p>
          <a:p>
            <a:endParaRPr lang="en-IN" dirty="0"/>
          </a:p>
          <a:p>
            <a:r>
              <a:rPr lang="en-IN" dirty="0"/>
              <a:t>I</a:t>
            </a:r>
          </a:p>
          <a:p>
            <a:r>
              <a:rPr lang="en-IN" dirty="0"/>
              <a:t>S</a:t>
            </a:r>
          </a:p>
          <a:p>
            <a:endParaRPr lang="en-IN" dirty="0"/>
          </a:p>
          <a:p>
            <a:r>
              <a:rPr lang="en-IN" dirty="0"/>
              <a:t>T</a:t>
            </a:r>
          </a:p>
          <a:p>
            <a:r>
              <a:rPr lang="en-IN" dirty="0"/>
              <a:t>R</a:t>
            </a:r>
          </a:p>
          <a:p>
            <a:r>
              <a:rPr lang="en-IN" dirty="0"/>
              <a:t>U</a:t>
            </a:r>
          </a:p>
          <a:p>
            <a:r>
              <a:rPr lang="en-IN" dirty="0"/>
              <a:t>E</a:t>
            </a:r>
          </a:p>
        </p:txBody>
      </p:sp>
    </p:spTree>
    <p:extLst>
      <p:ext uri="{BB962C8B-B14F-4D97-AF65-F5344CB8AC3E}">
        <p14:creationId xmlns:p14="http://schemas.microsoft.com/office/powerpoint/2010/main" val="322962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34E4-BF9E-F407-CBD1-E9E42D6B2C28}"/>
              </a:ext>
            </a:extLst>
          </p:cNvPr>
          <p:cNvSpPr>
            <a:spLocks noGrp="1"/>
          </p:cNvSpPr>
          <p:nvPr>
            <p:ph type="title"/>
          </p:nvPr>
        </p:nvSpPr>
        <p:spPr>
          <a:ln>
            <a:solidFill>
              <a:schemeClr val="tx1"/>
            </a:solidFill>
          </a:ln>
        </p:spPr>
        <p:txBody>
          <a:bodyPr/>
          <a:lstStyle/>
          <a:p>
            <a:r>
              <a:rPr lang="en-IN" dirty="0"/>
              <a:t>Conclusion</a:t>
            </a:r>
          </a:p>
        </p:txBody>
      </p:sp>
      <p:sp>
        <p:nvSpPr>
          <p:cNvPr id="3" name="Content Placeholder 2">
            <a:extLst>
              <a:ext uri="{FF2B5EF4-FFF2-40B4-BE49-F238E27FC236}">
                <a16:creationId xmlns:a16="http://schemas.microsoft.com/office/drawing/2014/main" id="{0EFB43F6-A0C1-3943-60B8-D9D677B82B77}"/>
              </a:ext>
            </a:extLst>
          </p:cNvPr>
          <p:cNvSpPr>
            <a:spLocks noGrp="1"/>
          </p:cNvSpPr>
          <p:nvPr>
            <p:ph idx="1"/>
          </p:nvPr>
        </p:nvSpPr>
        <p:spPr>
          <a:ln>
            <a:solidFill>
              <a:schemeClr val="tx1"/>
            </a:solidFill>
          </a:ln>
        </p:spPr>
        <p:txBody>
          <a:bodyPr/>
          <a:lstStyle/>
          <a:p>
            <a:pPr marL="0" indent="0">
              <a:buNone/>
            </a:pPr>
            <a:r>
              <a:rPr lang="en-IN" dirty="0"/>
              <a:t>It was Done on Real Job Posting Collected from Various Websites and Platform So it is a Real Dataset.</a:t>
            </a:r>
          </a:p>
          <a:p>
            <a:pPr marL="0" indent="0">
              <a:buNone/>
            </a:pPr>
            <a:r>
              <a:rPr lang="en-IN" dirty="0"/>
              <a:t>The Data Analyst Job Market is Expanding and It is the right time to Upskill Yourself</a:t>
            </a:r>
          </a:p>
          <a:p>
            <a:pPr marL="0" indent="0">
              <a:buNone/>
            </a:pPr>
            <a:r>
              <a:rPr lang="en-IN" dirty="0"/>
              <a:t>For More Info Watch This Video</a:t>
            </a:r>
          </a:p>
          <a:p>
            <a:pPr marL="0" indent="0">
              <a:buNone/>
            </a:pPr>
            <a:r>
              <a:rPr lang="en-IN" dirty="0">
                <a:hlinkClick r:id="rId2"/>
              </a:rPr>
              <a:t>https://www.youtube.com/watch?v=7mz73uXD9DA</a:t>
            </a:r>
            <a:endParaRPr lang="en-IN" dirty="0"/>
          </a:p>
          <a:p>
            <a:pPr marL="0" indent="0">
              <a:buNone/>
            </a:pPr>
            <a:endParaRPr lang="en-IN" dirty="0"/>
          </a:p>
        </p:txBody>
      </p:sp>
    </p:spTree>
    <p:extLst>
      <p:ext uri="{BB962C8B-B14F-4D97-AF65-F5344CB8AC3E}">
        <p14:creationId xmlns:p14="http://schemas.microsoft.com/office/powerpoint/2010/main" val="72224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C583B-5FBD-B966-5BC2-889A57FA3481}"/>
              </a:ext>
            </a:extLst>
          </p:cNvPr>
          <p:cNvSpPr txBox="1"/>
          <p:nvPr/>
        </p:nvSpPr>
        <p:spPr>
          <a:xfrm>
            <a:off x="1189703" y="154033"/>
            <a:ext cx="9812594" cy="369332"/>
          </a:xfrm>
          <a:prstGeom prst="rect">
            <a:avLst/>
          </a:prstGeom>
          <a:noFill/>
          <a:ln>
            <a:solidFill>
              <a:schemeClr val="tx1"/>
            </a:solidFill>
          </a:ln>
        </p:spPr>
        <p:txBody>
          <a:bodyPr wrap="square" rtlCol="0">
            <a:spAutoFit/>
          </a:bodyPr>
          <a:lstStyle/>
          <a:p>
            <a:pPr algn="ctr"/>
            <a:r>
              <a:rPr lang="en-IN" dirty="0"/>
              <a:t>Database Structure – Depicting Relationship Between Tables and Keys Relating Them </a:t>
            </a:r>
          </a:p>
        </p:txBody>
      </p:sp>
      <p:pic>
        <p:nvPicPr>
          <p:cNvPr id="4" name="Picture 3">
            <a:extLst>
              <a:ext uri="{FF2B5EF4-FFF2-40B4-BE49-F238E27FC236}">
                <a16:creationId xmlns:a16="http://schemas.microsoft.com/office/drawing/2014/main" id="{68B94896-06F3-65C1-5128-88CBE3F95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090"/>
            <a:ext cx="12192000" cy="5928851"/>
          </a:xfrm>
          <a:prstGeom prst="rect">
            <a:avLst/>
          </a:prstGeom>
        </p:spPr>
      </p:pic>
    </p:spTree>
    <p:extLst>
      <p:ext uri="{BB962C8B-B14F-4D97-AF65-F5344CB8AC3E}">
        <p14:creationId xmlns:p14="http://schemas.microsoft.com/office/powerpoint/2010/main" val="242320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7A16-A5F5-2B5E-0477-13E9767E8F3F}"/>
              </a:ext>
            </a:extLst>
          </p:cNvPr>
          <p:cNvSpPr>
            <a:spLocks noGrp="1"/>
          </p:cNvSpPr>
          <p:nvPr>
            <p:ph type="title"/>
          </p:nvPr>
        </p:nvSpPr>
        <p:spPr>
          <a:xfrm>
            <a:off x="951271" y="202483"/>
            <a:ext cx="10515600" cy="1325563"/>
          </a:xfrm>
          <a:ln>
            <a:solidFill>
              <a:schemeClr val="tx1"/>
            </a:solidFill>
          </a:ln>
        </p:spPr>
        <p:txBody>
          <a:bodyPr>
            <a:noAutofit/>
          </a:bodyPr>
          <a:lstStyle/>
          <a:p>
            <a:r>
              <a:rPr lang="en-US" sz="2000" b="1" dirty="0"/>
              <a:t>Question</a:t>
            </a:r>
            <a:r>
              <a:rPr lang="en-US" sz="2000" dirty="0"/>
              <a:t> 1 - What are the Top Paying Data Analyst jobs?</a:t>
            </a:r>
            <a:br>
              <a:rPr lang="en-US" sz="2000" dirty="0"/>
            </a:br>
            <a:r>
              <a:rPr lang="en-US" sz="2000" dirty="0"/>
              <a:t>- Identify the top 10 Highest paying Data Analyst Jobs available Remotely</a:t>
            </a:r>
            <a:br>
              <a:rPr lang="en-US" sz="2000" dirty="0"/>
            </a:br>
            <a:r>
              <a:rPr lang="en-US" sz="2000" dirty="0"/>
              <a:t>- Focus on job postings with specifies Salary amount excluding nulls</a:t>
            </a:r>
            <a:br>
              <a:rPr lang="en-US" sz="2000" dirty="0"/>
            </a:br>
            <a:r>
              <a:rPr lang="en-US" sz="2000" dirty="0"/>
              <a:t>- Why? Highlight the top-paying opportunities for Data Analyst </a:t>
            </a:r>
            <a:endParaRPr lang="en-IN" sz="2000" dirty="0"/>
          </a:p>
        </p:txBody>
      </p:sp>
      <p:sp>
        <p:nvSpPr>
          <p:cNvPr id="3" name="Content Placeholder 2">
            <a:extLst>
              <a:ext uri="{FF2B5EF4-FFF2-40B4-BE49-F238E27FC236}">
                <a16:creationId xmlns:a16="http://schemas.microsoft.com/office/drawing/2014/main" id="{D2562EB3-1B02-5BA6-DAEA-6D49E2B11A1B}"/>
              </a:ext>
            </a:extLst>
          </p:cNvPr>
          <p:cNvSpPr>
            <a:spLocks noGrp="1"/>
          </p:cNvSpPr>
          <p:nvPr>
            <p:ph idx="1"/>
          </p:nvPr>
        </p:nvSpPr>
        <p:spPr>
          <a:xfrm>
            <a:off x="838199" y="1710813"/>
            <a:ext cx="10763865" cy="4739148"/>
          </a:xfrm>
          <a:ln>
            <a:solidFill>
              <a:schemeClr val="accent3">
                <a:lumMod val="60000"/>
                <a:lumOff val="40000"/>
              </a:schemeClr>
            </a:solidFill>
          </a:ln>
        </p:spPr>
        <p:txBody>
          <a:bodyPr>
            <a:normAutofit fontScale="55000" lnSpcReduction="20000"/>
          </a:bodyPr>
          <a:lstStyle/>
          <a:p>
            <a:pPr marL="0" indent="0">
              <a:buNone/>
            </a:pPr>
            <a:endParaRPr lang="en-US" b="0" dirty="0">
              <a:solidFill>
                <a:srgbClr val="569CD6"/>
              </a:solidFill>
              <a:effectLst/>
              <a:highlight>
                <a:srgbClr val="1F1F1F"/>
              </a:highlight>
              <a:latin typeface="Consolas" panose="020B0609020204030204" pitchFamily="49" charset="0"/>
            </a:endParaRPr>
          </a:p>
          <a:p>
            <a:pPr marL="0" indent="0">
              <a:buNone/>
            </a:pPr>
            <a:r>
              <a:rPr lang="en-US" b="0" dirty="0">
                <a:solidFill>
                  <a:srgbClr val="569CD6"/>
                </a:solidFill>
                <a:effectLst/>
                <a:highlight>
                  <a:srgbClr val="1F1F1F"/>
                </a:highlight>
                <a:latin typeface="Consolas" panose="020B0609020204030204" pitchFamily="49" charset="0"/>
              </a:rPr>
              <a:t>SELECT</a:t>
            </a:r>
            <a:r>
              <a:rPr lang="en-US" b="0" dirty="0">
                <a:solidFill>
                  <a:srgbClr val="CCCCCC"/>
                </a:solidFill>
                <a:effectLst/>
                <a:highlight>
                  <a:srgbClr val="1F1F1F"/>
                </a:highlight>
                <a:latin typeface="Consolas" panose="020B0609020204030204" pitchFamily="49" charset="0"/>
              </a:rPr>
              <a:t> </a:t>
            </a:r>
          </a:p>
          <a:p>
            <a:pPr marL="0" indent="0">
              <a:buNone/>
            </a:pPr>
            <a:r>
              <a:rPr lang="en-US" b="0" dirty="0">
                <a:solidFill>
                  <a:srgbClr val="CCCCCC"/>
                </a:solidFill>
                <a:effectLst/>
                <a:highlight>
                  <a:srgbClr val="1F1F1F"/>
                </a:highlight>
                <a:latin typeface="Consolas" panose="020B0609020204030204" pitchFamily="49" charset="0"/>
              </a:rPr>
              <a:t>    job_id,</a:t>
            </a:r>
          </a:p>
          <a:p>
            <a:pPr marL="0" indent="0">
              <a:buNone/>
            </a:pPr>
            <a:r>
              <a:rPr lang="en-US" b="0" dirty="0">
                <a:solidFill>
                  <a:srgbClr val="CCCCCC"/>
                </a:solidFill>
                <a:effectLst/>
                <a:highlight>
                  <a:srgbClr val="1F1F1F"/>
                </a:highlight>
                <a:latin typeface="Consolas" panose="020B0609020204030204" pitchFamily="49" charset="0"/>
              </a:rPr>
              <a:t>    job_title,</a:t>
            </a:r>
          </a:p>
          <a:p>
            <a:pPr marL="0" indent="0">
              <a:buNone/>
            </a:pPr>
            <a:r>
              <a:rPr lang="en-US" b="0" dirty="0">
                <a:solidFill>
                  <a:srgbClr val="CCCCCC"/>
                </a:solidFill>
                <a:effectLst/>
                <a:highlight>
                  <a:srgbClr val="1F1F1F"/>
                </a:highlight>
                <a:latin typeface="Consolas" panose="020B0609020204030204" pitchFamily="49" charset="0"/>
              </a:rPr>
              <a:t>    company_table.name </a:t>
            </a:r>
            <a:r>
              <a:rPr lang="en-US" b="0" dirty="0">
                <a:solidFill>
                  <a:srgbClr val="569CD6"/>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Company_Name,</a:t>
            </a:r>
          </a:p>
          <a:p>
            <a:pPr marL="0" indent="0">
              <a:buNone/>
            </a:pPr>
            <a:r>
              <a:rPr lang="en-US" b="0" dirty="0">
                <a:solidFill>
                  <a:srgbClr val="CCCCCC"/>
                </a:solidFill>
                <a:effectLst/>
                <a:highlight>
                  <a:srgbClr val="1F1F1F"/>
                </a:highlight>
                <a:latin typeface="Consolas" panose="020B0609020204030204" pitchFamily="49" charset="0"/>
              </a:rPr>
              <a:t>    job_location,</a:t>
            </a:r>
          </a:p>
          <a:p>
            <a:pPr marL="0" indent="0">
              <a:buNone/>
            </a:pPr>
            <a:r>
              <a:rPr lang="en-US" b="0" dirty="0">
                <a:solidFill>
                  <a:srgbClr val="CCCCCC"/>
                </a:solidFill>
                <a:effectLst/>
                <a:highlight>
                  <a:srgbClr val="1F1F1F"/>
                </a:highlight>
                <a:latin typeface="Consolas" panose="020B0609020204030204" pitchFamily="49" charset="0"/>
              </a:rPr>
              <a:t>    job_schedule_type,</a:t>
            </a:r>
          </a:p>
          <a:p>
            <a:pPr marL="0" indent="0">
              <a:buNone/>
            </a:pPr>
            <a:r>
              <a:rPr lang="en-US" b="0" dirty="0">
                <a:solidFill>
                  <a:srgbClr val="CCCCCC"/>
                </a:solidFill>
                <a:effectLst/>
                <a:highlight>
                  <a:srgbClr val="1F1F1F"/>
                </a:highlight>
                <a:latin typeface="Consolas" panose="020B0609020204030204" pitchFamily="49" charset="0"/>
              </a:rPr>
              <a:t>    salary_year_avg,</a:t>
            </a:r>
          </a:p>
          <a:p>
            <a:pPr marL="0" indent="0">
              <a:buNone/>
            </a:pPr>
            <a:r>
              <a:rPr lang="en-US" b="0" dirty="0">
                <a:solidFill>
                  <a:srgbClr val="CCCCCC"/>
                </a:solidFill>
                <a:effectLst/>
                <a:highlight>
                  <a:srgbClr val="1F1F1F"/>
                </a:highlight>
                <a:latin typeface="Consolas" panose="020B0609020204030204" pitchFamily="49" charset="0"/>
              </a:rPr>
              <a:t>    job_posted_date</a:t>
            </a:r>
          </a:p>
          <a:p>
            <a:pPr marL="0" indent="0">
              <a:buNone/>
            </a:pPr>
            <a:r>
              <a:rPr lang="en-US" b="0" dirty="0">
                <a:solidFill>
                  <a:srgbClr val="569CD6"/>
                </a:solidFill>
                <a:effectLst/>
                <a:highlight>
                  <a:srgbClr val="1F1F1F"/>
                </a:highlight>
                <a:latin typeface="Consolas" panose="020B0609020204030204" pitchFamily="49" charset="0"/>
              </a:rPr>
              <a:t>from</a:t>
            </a:r>
            <a:r>
              <a:rPr lang="en-US" b="0" dirty="0">
                <a:solidFill>
                  <a:srgbClr val="CCCCCC"/>
                </a:solidFill>
                <a:effectLst/>
                <a:highlight>
                  <a:srgbClr val="1F1F1F"/>
                </a:highlight>
                <a:latin typeface="Consolas" panose="020B0609020204030204" pitchFamily="49" charset="0"/>
              </a:rPr>
              <a:t> job_postings_fact </a:t>
            </a:r>
            <a:r>
              <a:rPr lang="en-US" b="0" dirty="0">
                <a:solidFill>
                  <a:srgbClr val="569CD6"/>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jobs_table</a:t>
            </a:r>
          </a:p>
          <a:p>
            <a:pPr marL="0" indent="0">
              <a:buNone/>
            </a:pPr>
            <a:r>
              <a:rPr lang="en-US" b="0" dirty="0">
                <a:solidFill>
                  <a:srgbClr val="569CD6"/>
                </a:solidFill>
                <a:effectLst/>
                <a:highlight>
                  <a:srgbClr val="1F1F1F"/>
                </a:highlight>
                <a:latin typeface="Consolas" panose="020B0609020204030204" pitchFamily="49" charset="0"/>
              </a:rPr>
              <a:t>LEFT JOIN</a:t>
            </a:r>
            <a:r>
              <a:rPr lang="en-US" b="0" dirty="0">
                <a:solidFill>
                  <a:srgbClr val="CCCCCC"/>
                </a:solidFill>
                <a:effectLst/>
                <a:highlight>
                  <a:srgbClr val="1F1F1F"/>
                </a:highlight>
                <a:latin typeface="Consolas" panose="020B0609020204030204" pitchFamily="49" charset="0"/>
              </a:rPr>
              <a:t> company_dim </a:t>
            </a:r>
            <a:r>
              <a:rPr lang="en-US" b="0" dirty="0">
                <a:solidFill>
                  <a:srgbClr val="569CD6"/>
                </a:solidFill>
                <a:effectLst/>
                <a:highlight>
                  <a:srgbClr val="1F1F1F"/>
                </a:highlight>
                <a:latin typeface="Consolas" panose="020B0609020204030204" pitchFamily="49" charset="0"/>
              </a:rPr>
              <a:t>as</a:t>
            </a:r>
            <a:r>
              <a:rPr lang="en-US" b="0" dirty="0">
                <a:solidFill>
                  <a:srgbClr val="CCCCCC"/>
                </a:solidFill>
                <a:effectLst/>
                <a:highlight>
                  <a:srgbClr val="1F1F1F"/>
                </a:highlight>
                <a:latin typeface="Consolas" panose="020B0609020204030204" pitchFamily="49" charset="0"/>
              </a:rPr>
              <a:t> company_table</a:t>
            </a:r>
          </a:p>
          <a:p>
            <a:pPr marL="0" indent="0">
              <a:buNone/>
            </a:pPr>
            <a:r>
              <a:rPr lang="en-US" b="0" dirty="0">
                <a:solidFill>
                  <a:srgbClr val="569CD6"/>
                </a:solidFill>
                <a:effectLst/>
                <a:highlight>
                  <a:srgbClr val="1F1F1F"/>
                </a:highlight>
                <a:latin typeface="Consolas" panose="020B0609020204030204" pitchFamily="49" charset="0"/>
              </a:rPr>
              <a:t>ON</a:t>
            </a:r>
            <a:r>
              <a:rPr lang="en-US" b="0" dirty="0">
                <a:solidFill>
                  <a:srgbClr val="CCCCCC"/>
                </a:solidFill>
                <a:effectLst/>
                <a:highlight>
                  <a:srgbClr val="1F1F1F"/>
                </a:highlight>
                <a:latin typeface="Consolas" panose="020B0609020204030204" pitchFamily="49" charset="0"/>
              </a:rPr>
              <a:t> jobs_table.company_id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company_table.company_id</a:t>
            </a:r>
          </a:p>
          <a:p>
            <a:pPr marL="0" indent="0">
              <a:buNone/>
            </a:pPr>
            <a:r>
              <a:rPr lang="en-US" b="0" dirty="0">
                <a:solidFill>
                  <a:srgbClr val="569CD6"/>
                </a:solidFill>
                <a:effectLst/>
                <a:highlight>
                  <a:srgbClr val="1F1F1F"/>
                </a:highlight>
                <a:latin typeface="Consolas" panose="020B0609020204030204" pitchFamily="49" charset="0"/>
              </a:rPr>
              <a:t>where</a:t>
            </a:r>
            <a:r>
              <a:rPr lang="en-US" b="0" dirty="0">
                <a:solidFill>
                  <a:srgbClr val="CCCCCC"/>
                </a:solidFill>
                <a:effectLst/>
                <a:highlight>
                  <a:srgbClr val="1F1F1F"/>
                </a:highlight>
                <a:latin typeface="Consolas" panose="020B0609020204030204" pitchFamily="49" charset="0"/>
              </a:rPr>
              <a:t> </a:t>
            </a:r>
          </a:p>
          <a:p>
            <a:pPr marL="0" indent="0">
              <a:buNone/>
            </a:pPr>
            <a:r>
              <a:rPr lang="en-US" b="0" dirty="0">
                <a:solidFill>
                  <a:srgbClr val="CCCCCC"/>
                </a:solidFill>
                <a:effectLst/>
                <a:highlight>
                  <a:srgbClr val="1F1F1F"/>
                </a:highlight>
                <a:latin typeface="Consolas" panose="020B0609020204030204" pitchFamily="49" charset="0"/>
              </a:rPr>
              <a:t>job_title_short</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'Data Analyst'</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and</a:t>
            </a:r>
            <a:r>
              <a:rPr lang="en-US" b="0" dirty="0">
                <a:solidFill>
                  <a:srgbClr val="CCCCCC"/>
                </a:solidFill>
                <a:effectLst/>
                <a:highlight>
                  <a:srgbClr val="1F1F1F"/>
                </a:highlight>
                <a:latin typeface="Consolas" panose="020B0609020204030204" pitchFamily="49" charset="0"/>
              </a:rPr>
              <a:t> job_location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CE9178"/>
                </a:solidFill>
                <a:effectLst/>
                <a:highlight>
                  <a:srgbClr val="1F1F1F"/>
                </a:highlight>
                <a:latin typeface="Consolas" panose="020B0609020204030204" pitchFamily="49" charset="0"/>
              </a:rPr>
              <a:t>'Anywhere'</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and</a:t>
            </a:r>
            <a:r>
              <a:rPr lang="en-US" b="0" dirty="0">
                <a:solidFill>
                  <a:srgbClr val="CCCCCC"/>
                </a:solidFill>
                <a:effectLst/>
                <a:highlight>
                  <a:srgbClr val="1F1F1F"/>
                </a:highlight>
                <a:latin typeface="Consolas" panose="020B0609020204030204" pitchFamily="49" charset="0"/>
              </a:rPr>
              <a:t> salary_year_avg </a:t>
            </a:r>
            <a:r>
              <a:rPr lang="en-US" b="0" dirty="0">
                <a:solidFill>
                  <a:srgbClr val="569CD6"/>
                </a:solidFill>
                <a:effectLst/>
                <a:highlight>
                  <a:srgbClr val="1F1F1F"/>
                </a:highlight>
                <a:latin typeface="Consolas" panose="020B0609020204030204" pitchFamily="49" charset="0"/>
              </a:rPr>
              <a:t>IS</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NOT</a:t>
            </a:r>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NULL</a:t>
            </a:r>
            <a:endParaRPr lang="en-US" b="0" dirty="0">
              <a:solidFill>
                <a:srgbClr val="CCCCCC"/>
              </a:solidFill>
              <a:effectLst/>
              <a:highlight>
                <a:srgbClr val="1F1F1F"/>
              </a:highlight>
              <a:latin typeface="Consolas" panose="020B0609020204030204" pitchFamily="49" charset="0"/>
            </a:endParaRPr>
          </a:p>
          <a:p>
            <a:pPr marL="0" indent="0">
              <a:buNone/>
            </a:pPr>
            <a:r>
              <a:rPr lang="en-US" b="0" dirty="0">
                <a:solidFill>
                  <a:srgbClr val="569CD6"/>
                </a:solidFill>
                <a:effectLst/>
                <a:highlight>
                  <a:srgbClr val="1F1F1F"/>
                </a:highlight>
                <a:latin typeface="Consolas" panose="020B0609020204030204" pitchFamily="49" charset="0"/>
              </a:rPr>
              <a:t>ORDER BY</a:t>
            </a:r>
            <a:r>
              <a:rPr lang="en-US" b="0" dirty="0">
                <a:solidFill>
                  <a:srgbClr val="CCCCCC"/>
                </a:solidFill>
                <a:effectLst/>
                <a:highlight>
                  <a:srgbClr val="1F1F1F"/>
                </a:highlight>
                <a:latin typeface="Consolas" panose="020B0609020204030204" pitchFamily="49" charset="0"/>
              </a:rPr>
              <a:t> salary_year_avg </a:t>
            </a:r>
            <a:r>
              <a:rPr lang="en-US" b="0" dirty="0">
                <a:solidFill>
                  <a:srgbClr val="569CD6"/>
                </a:solidFill>
                <a:effectLst/>
                <a:highlight>
                  <a:srgbClr val="1F1F1F"/>
                </a:highlight>
                <a:latin typeface="Consolas" panose="020B0609020204030204" pitchFamily="49" charset="0"/>
              </a:rPr>
              <a:t>DESC</a:t>
            </a:r>
            <a:endParaRPr lang="en-US" b="0" dirty="0">
              <a:solidFill>
                <a:srgbClr val="CCCCCC"/>
              </a:solidFill>
              <a:effectLst/>
              <a:highlight>
                <a:srgbClr val="1F1F1F"/>
              </a:highlight>
              <a:latin typeface="Consolas" panose="020B0609020204030204" pitchFamily="49" charset="0"/>
            </a:endParaRPr>
          </a:p>
          <a:p>
            <a:pPr marL="0" indent="0">
              <a:buNone/>
            </a:pPr>
            <a:r>
              <a:rPr lang="en-US" b="0" dirty="0">
                <a:solidFill>
                  <a:srgbClr val="569CD6"/>
                </a:solidFill>
                <a:effectLst/>
                <a:highlight>
                  <a:srgbClr val="1F1F1F"/>
                </a:highlight>
                <a:latin typeface="Consolas" panose="020B0609020204030204" pitchFamily="49" charset="0"/>
              </a:rPr>
              <a:t>LIMIT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10</a:t>
            </a:r>
            <a:r>
              <a:rPr lang="en-US"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166639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4D90DC-3EBF-8F2D-D9E4-4BE9823B7CC5}"/>
              </a:ext>
            </a:extLst>
          </p:cNvPr>
          <p:cNvPicPr>
            <a:picLocks noChangeAspect="1"/>
          </p:cNvPicPr>
          <p:nvPr/>
        </p:nvPicPr>
        <p:blipFill>
          <a:blip r:embed="rId2"/>
          <a:stretch>
            <a:fillRect/>
          </a:stretch>
        </p:blipFill>
        <p:spPr>
          <a:xfrm>
            <a:off x="191728" y="1614892"/>
            <a:ext cx="11759381" cy="4186140"/>
          </a:xfrm>
          <a:prstGeom prst="rect">
            <a:avLst/>
          </a:prstGeom>
          <a:ln>
            <a:solidFill>
              <a:schemeClr val="tx1"/>
            </a:solidFill>
          </a:ln>
        </p:spPr>
      </p:pic>
      <p:sp>
        <p:nvSpPr>
          <p:cNvPr id="4" name="TextBox 3">
            <a:extLst>
              <a:ext uri="{FF2B5EF4-FFF2-40B4-BE49-F238E27FC236}">
                <a16:creationId xmlns:a16="http://schemas.microsoft.com/office/drawing/2014/main" id="{92EB2698-F339-2C57-4E24-EED886203EC1}"/>
              </a:ext>
            </a:extLst>
          </p:cNvPr>
          <p:cNvSpPr txBox="1"/>
          <p:nvPr/>
        </p:nvSpPr>
        <p:spPr>
          <a:xfrm>
            <a:off x="471948" y="373626"/>
            <a:ext cx="11198942" cy="384721"/>
          </a:xfrm>
          <a:prstGeom prst="rect">
            <a:avLst/>
          </a:prstGeom>
          <a:noFill/>
          <a:ln>
            <a:solidFill>
              <a:schemeClr val="tx1"/>
            </a:solidFill>
          </a:ln>
        </p:spPr>
        <p:txBody>
          <a:bodyPr wrap="square" rtlCol="0">
            <a:spAutoFit/>
          </a:bodyPr>
          <a:lstStyle/>
          <a:p>
            <a:r>
              <a:rPr lang="en-IN" sz="1900" dirty="0"/>
              <a:t>The Top 10 Data Analyst Jobs Available for Work From Home i.e. Anywhere With Highest Salary In Desc Order.</a:t>
            </a:r>
          </a:p>
        </p:txBody>
      </p:sp>
    </p:spTree>
    <p:extLst>
      <p:ext uri="{BB962C8B-B14F-4D97-AF65-F5344CB8AC3E}">
        <p14:creationId xmlns:p14="http://schemas.microsoft.com/office/powerpoint/2010/main" val="123891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3A6A-DD62-5111-F9C8-2E3873F6CD84}"/>
              </a:ext>
            </a:extLst>
          </p:cNvPr>
          <p:cNvSpPr>
            <a:spLocks noGrp="1"/>
          </p:cNvSpPr>
          <p:nvPr>
            <p:ph type="title"/>
          </p:nvPr>
        </p:nvSpPr>
        <p:spPr>
          <a:xfrm>
            <a:off x="838200" y="98323"/>
            <a:ext cx="10515600" cy="1503875"/>
          </a:xfrm>
          <a:ln>
            <a:solidFill>
              <a:schemeClr val="tx1"/>
            </a:solidFill>
          </a:ln>
        </p:spPr>
        <p:txBody>
          <a:bodyPr>
            <a:noAutofit/>
          </a:bodyPr>
          <a:lstStyle/>
          <a:p>
            <a:r>
              <a:rPr lang="en-US" sz="1800" b="1" dirty="0"/>
              <a:t>Question</a:t>
            </a:r>
            <a:r>
              <a:rPr lang="en-US" sz="1800" dirty="0"/>
              <a:t> 2 - What skills are required for top paying Data Analyst jobs covered in previous Quaetion</a:t>
            </a:r>
            <a:br>
              <a:rPr lang="en-US" sz="1800" dirty="0"/>
            </a:br>
            <a:r>
              <a:rPr lang="en-US" sz="1800" dirty="0"/>
              <a:t>- Use the first query where we found top 10 data analyst remote jobs</a:t>
            </a:r>
            <a:br>
              <a:rPr lang="en-US" sz="1800" dirty="0"/>
            </a:br>
            <a:r>
              <a:rPr lang="en-US" sz="1800" dirty="0"/>
              <a:t>- Add specific skills required for that role</a:t>
            </a:r>
            <a:br>
              <a:rPr lang="en-US" sz="1800" dirty="0"/>
            </a:br>
            <a:r>
              <a:rPr lang="en-US" sz="1800" dirty="0"/>
              <a:t>- Why? It provide a detailed view skills for that high paying jobs</a:t>
            </a:r>
            <a:br>
              <a:rPr lang="en-US" sz="1800" dirty="0"/>
            </a:br>
            <a:r>
              <a:rPr lang="en-US" sz="1800" dirty="0"/>
              <a:t> helping job seekers in learning with skill can get them high paying jobs</a:t>
            </a:r>
            <a:endParaRPr lang="en-IN" sz="1800" dirty="0"/>
          </a:p>
        </p:txBody>
      </p:sp>
      <p:sp>
        <p:nvSpPr>
          <p:cNvPr id="4" name="Content Placeholder 3">
            <a:extLst>
              <a:ext uri="{FF2B5EF4-FFF2-40B4-BE49-F238E27FC236}">
                <a16:creationId xmlns:a16="http://schemas.microsoft.com/office/drawing/2014/main" id="{E38A8D8C-6E21-83C7-0874-C98ED4651EFB}"/>
              </a:ext>
            </a:extLst>
          </p:cNvPr>
          <p:cNvSpPr>
            <a:spLocks noGrp="1"/>
          </p:cNvSpPr>
          <p:nvPr>
            <p:ph sz="half" idx="2"/>
          </p:nvPr>
        </p:nvSpPr>
        <p:spPr>
          <a:xfrm>
            <a:off x="839788" y="1681163"/>
            <a:ext cx="5157787" cy="4508500"/>
          </a:xfrm>
          <a:ln>
            <a:solidFill>
              <a:schemeClr val="accent3">
                <a:lumMod val="60000"/>
                <a:lumOff val="40000"/>
              </a:schemeClr>
            </a:solidFill>
          </a:ln>
        </p:spPr>
        <p:txBody>
          <a:bodyPr>
            <a:normAutofit/>
          </a:bodyPr>
          <a:lstStyle/>
          <a:p>
            <a:pPr marL="0" indent="0">
              <a:buNone/>
            </a:pPr>
            <a:r>
              <a:rPr lang="en-US" sz="1400" b="0" dirty="0">
                <a:solidFill>
                  <a:srgbClr val="569CD6"/>
                </a:solidFill>
                <a:effectLst/>
                <a:highlight>
                  <a:srgbClr val="1F1F1F"/>
                </a:highlight>
                <a:latin typeface="Consolas" panose="020B0609020204030204" pitchFamily="49" charset="0"/>
              </a:rPr>
              <a:t>with</a:t>
            </a:r>
            <a:r>
              <a:rPr lang="en-US" sz="1400" b="0" dirty="0">
                <a:solidFill>
                  <a:srgbClr val="CCCCCC"/>
                </a:solidFill>
                <a:effectLst/>
                <a:highlight>
                  <a:srgbClr val="1F1F1F"/>
                </a:highlight>
                <a:latin typeface="Consolas" panose="020B0609020204030204" pitchFamily="49" charset="0"/>
              </a:rPr>
              <a:t> top_paying_jobs </a:t>
            </a:r>
            <a:r>
              <a:rPr lang="en-US" sz="1400" b="0" dirty="0">
                <a:solidFill>
                  <a:srgbClr val="569CD6"/>
                </a:solidFill>
                <a:effectLst/>
                <a:highlight>
                  <a:srgbClr val="1F1F1F"/>
                </a:highlight>
                <a:latin typeface="Consolas" panose="020B0609020204030204" pitchFamily="49" charset="0"/>
              </a:rPr>
              <a:t>as</a:t>
            </a:r>
            <a:r>
              <a:rPr lang="en-US" sz="1400" b="0" dirty="0">
                <a:solidFill>
                  <a:srgbClr val="CCCCCC"/>
                </a:solidFill>
                <a:effectLst/>
                <a:highlight>
                  <a:srgbClr val="1F1F1F"/>
                </a:highlight>
                <a:latin typeface="Consolas" panose="020B0609020204030204" pitchFamily="49" charset="0"/>
              </a:rPr>
              <a:t> (</a:t>
            </a:r>
            <a:r>
              <a:rPr lang="en-US" sz="1400" b="0" dirty="0">
                <a:solidFill>
                  <a:srgbClr val="569CD6"/>
                </a:solidFill>
                <a:effectLst/>
                <a:highlight>
                  <a:srgbClr val="1F1F1F"/>
                </a:highlight>
                <a:latin typeface="Consolas" panose="020B0609020204030204" pitchFamily="49" charset="0"/>
              </a:rPr>
              <a:t>SELECT</a:t>
            </a:r>
            <a:r>
              <a:rPr lang="en-US" sz="1400" b="0" dirty="0">
                <a:solidFill>
                  <a:srgbClr val="CCCCCC"/>
                </a:solidFill>
                <a:effectLst/>
                <a:highlight>
                  <a:srgbClr val="1F1F1F"/>
                </a:highlight>
                <a:latin typeface="Consolas" panose="020B0609020204030204" pitchFamily="49" charset="0"/>
              </a:rPr>
              <a:t> </a:t>
            </a:r>
          </a:p>
          <a:p>
            <a:pPr marL="0" indent="0">
              <a:buNone/>
            </a:pPr>
            <a:r>
              <a:rPr lang="en-US" sz="1400" b="0" dirty="0">
                <a:solidFill>
                  <a:srgbClr val="CCCCCC"/>
                </a:solidFill>
                <a:effectLst/>
                <a:highlight>
                  <a:srgbClr val="1F1F1F"/>
                </a:highlight>
                <a:latin typeface="Consolas" panose="020B0609020204030204" pitchFamily="49" charset="0"/>
              </a:rPr>
              <a:t>    job_id,</a:t>
            </a:r>
          </a:p>
          <a:p>
            <a:pPr marL="0" indent="0">
              <a:buNone/>
            </a:pPr>
            <a:r>
              <a:rPr lang="en-US" sz="1400" b="0" dirty="0">
                <a:solidFill>
                  <a:srgbClr val="CCCCCC"/>
                </a:solidFill>
                <a:effectLst/>
                <a:highlight>
                  <a:srgbClr val="1F1F1F"/>
                </a:highlight>
                <a:latin typeface="Consolas" panose="020B0609020204030204" pitchFamily="49" charset="0"/>
              </a:rPr>
              <a:t>    job_title,</a:t>
            </a:r>
          </a:p>
          <a:p>
            <a:pPr marL="0" indent="0">
              <a:buNone/>
            </a:pPr>
            <a:r>
              <a:rPr lang="en-US" sz="1400" b="0" dirty="0">
                <a:solidFill>
                  <a:srgbClr val="CCCCCC"/>
                </a:solidFill>
                <a:effectLst/>
                <a:highlight>
                  <a:srgbClr val="1F1F1F"/>
                </a:highlight>
                <a:latin typeface="Consolas" panose="020B0609020204030204" pitchFamily="49" charset="0"/>
              </a:rPr>
              <a:t>    salary_year_avg,</a:t>
            </a:r>
          </a:p>
          <a:p>
            <a:pPr marL="0" indent="0">
              <a:buNone/>
            </a:pPr>
            <a:r>
              <a:rPr lang="en-US" sz="1400" b="0" dirty="0">
                <a:solidFill>
                  <a:srgbClr val="CCCCCC"/>
                </a:solidFill>
                <a:effectLst/>
                <a:highlight>
                  <a:srgbClr val="1F1F1F"/>
                </a:highlight>
                <a:latin typeface="Consolas" panose="020B0609020204030204" pitchFamily="49" charset="0"/>
              </a:rPr>
              <a:t>    company_table.name </a:t>
            </a:r>
            <a:r>
              <a:rPr lang="en-US" sz="1400" b="0" dirty="0">
                <a:solidFill>
                  <a:srgbClr val="569CD6"/>
                </a:solidFill>
                <a:effectLst/>
                <a:highlight>
                  <a:srgbClr val="1F1F1F"/>
                </a:highlight>
                <a:latin typeface="Consolas" panose="020B0609020204030204" pitchFamily="49" charset="0"/>
              </a:rPr>
              <a:t>as</a:t>
            </a:r>
            <a:r>
              <a:rPr lang="en-US" sz="1400" b="0" dirty="0">
                <a:solidFill>
                  <a:srgbClr val="CCCCCC"/>
                </a:solidFill>
                <a:effectLst/>
                <a:highlight>
                  <a:srgbClr val="1F1F1F"/>
                </a:highlight>
                <a:latin typeface="Consolas" panose="020B0609020204030204" pitchFamily="49" charset="0"/>
              </a:rPr>
              <a:t> Company_Name</a:t>
            </a:r>
          </a:p>
          <a:p>
            <a:pPr marL="0" indent="0">
              <a:buNone/>
            </a:pPr>
            <a:r>
              <a:rPr lang="en-US" sz="1400" b="0" dirty="0">
                <a:solidFill>
                  <a:srgbClr val="569CD6"/>
                </a:solidFill>
                <a:effectLst/>
                <a:highlight>
                  <a:srgbClr val="1F1F1F"/>
                </a:highlight>
                <a:latin typeface="Consolas" panose="020B0609020204030204" pitchFamily="49" charset="0"/>
              </a:rPr>
              <a:t>from</a:t>
            </a:r>
            <a:r>
              <a:rPr lang="en-US" sz="1400" b="0" dirty="0">
                <a:solidFill>
                  <a:srgbClr val="CCCCCC"/>
                </a:solidFill>
                <a:effectLst/>
                <a:highlight>
                  <a:srgbClr val="1F1F1F"/>
                </a:highlight>
                <a:latin typeface="Consolas" panose="020B0609020204030204" pitchFamily="49" charset="0"/>
              </a:rPr>
              <a:t> job_postings_fact </a:t>
            </a:r>
            <a:r>
              <a:rPr lang="en-US" sz="1400" b="0" dirty="0">
                <a:solidFill>
                  <a:srgbClr val="569CD6"/>
                </a:solidFill>
                <a:effectLst/>
                <a:highlight>
                  <a:srgbClr val="1F1F1F"/>
                </a:highlight>
                <a:latin typeface="Consolas" panose="020B0609020204030204" pitchFamily="49" charset="0"/>
              </a:rPr>
              <a:t>as</a:t>
            </a:r>
            <a:r>
              <a:rPr lang="en-US" sz="1400" b="0" dirty="0">
                <a:solidFill>
                  <a:srgbClr val="CCCCCC"/>
                </a:solidFill>
                <a:effectLst/>
                <a:highlight>
                  <a:srgbClr val="1F1F1F"/>
                </a:highlight>
                <a:latin typeface="Consolas" panose="020B0609020204030204" pitchFamily="49" charset="0"/>
              </a:rPr>
              <a:t> jobs_table</a:t>
            </a:r>
          </a:p>
          <a:p>
            <a:pPr marL="0" indent="0">
              <a:buNone/>
            </a:pPr>
            <a:r>
              <a:rPr lang="en-US" sz="1400" b="0" dirty="0">
                <a:solidFill>
                  <a:srgbClr val="569CD6"/>
                </a:solidFill>
                <a:effectLst/>
                <a:highlight>
                  <a:srgbClr val="1F1F1F"/>
                </a:highlight>
                <a:latin typeface="Consolas" panose="020B0609020204030204" pitchFamily="49" charset="0"/>
              </a:rPr>
              <a:t>LEFT JOIN</a:t>
            </a:r>
            <a:r>
              <a:rPr lang="en-US" sz="1400" b="0" dirty="0">
                <a:solidFill>
                  <a:srgbClr val="CCCCCC"/>
                </a:solidFill>
                <a:effectLst/>
                <a:highlight>
                  <a:srgbClr val="1F1F1F"/>
                </a:highlight>
                <a:latin typeface="Consolas" panose="020B0609020204030204" pitchFamily="49" charset="0"/>
              </a:rPr>
              <a:t> company_dim </a:t>
            </a:r>
            <a:r>
              <a:rPr lang="en-US" sz="1400" b="0" dirty="0">
                <a:solidFill>
                  <a:srgbClr val="569CD6"/>
                </a:solidFill>
                <a:effectLst/>
                <a:highlight>
                  <a:srgbClr val="1F1F1F"/>
                </a:highlight>
                <a:latin typeface="Consolas" panose="020B0609020204030204" pitchFamily="49" charset="0"/>
              </a:rPr>
              <a:t>as</a:t>
            </a:r>
            <a:r>
              <a:rPr lang="en-US" sz="1400" b="0" dirty="0">
                <a:solidFill>
                  <a:srgbClr val="CCCCCC"/>
                </a:solidFill>
                <a:effectLst/>
                <a:highlight>
                  <a:srgbClr val="1F1F1F"/>
                </a:highlight>
                <a:latin typeface="Consolas" panose="020B0609020204030204" pitchFamily="49" charset="0"/>
              </a:rPr>
              <a:t> company_table</a:t>
            </a:r>
          </a:p>
          <a:p>
            <a:pPr marL="0" indent="0">
              <a:buNone/>
            </a:pPr>
            <a:r>
              <a:rPr lang="en-US" sz="1400" b="0" dirty="0">
                <a:solidFill>
                  <a:srgbClr val="569CD6"/>
                </a:solidFill>
                <a:effectLst/>
                <a:highlight>
                  <a:srgbClr val="1F1F1F"/>
                </a:highlight>
                <a:latin typeface="Consolas" panose="020B0609020204030204" pitchFamily="49" charset="0"/>
              </a:rPr>
              <a:t>ON</a:t>
            </a:r>
            <a:r>
              <a:rPr lang="en-US" sz="1400" b="0" dirty="0">
                <a:solidFill>
                  <a:srgbClr val="CCCCCC"/>
                </a:solidFill>
                <a:effectLst/>
                <a:highlight>
                  <a:srgbClr val="1F1F1F"/>
                </a:highlight>
                <a:latin typeface="Consolas" panose="020B0609020204030204" pitchFamily="49" charset="0"/>
              </a:rPr>
              <a:t> jobs_table.company_id </a:t>
            </a:r>
            <a:r>
              <a:rPr lang="en-US" sz="1400" b="0" dirty="0">
                <a:solidFill>
                  <a:srgbClr val="D4D4D4"/>
                </a:solidFill>
                <a:effectLst/>
                <a:highlight>
                  <a:srgbClr val="1F1F1F"/>
                </a:highlight>
                <a:latin typeface="Consolas" panose="020B0609020204030204" pitchFamily="49" charset="0"/>
              </a:rPr>
              <a:t>=</a:t>
            </a:r>
            <a:r>
              <a:rPr lang="en-US" sz="1400" b="0" dirty="0">
                <a:solidFill>
                  <a:srgbClr val="CCCCCC"/>
                </a:solidFill>
                <a:effectLst/>
                <a:highlight>
                  <a:srgbClr val="1F1F1F"/>
                </a:highlight>
                <a:latin typeface="Consolas" panose="020B0609020204030204" pitchFamily="49" charset="0"/>
              </a:rPr>
              <a:t> company_table.company_id</a:t>
            </a:r>
          </a:p>
          <a:p>
            <a:pPr marL="0" indent="0">
              <a:buNone/>
            </a:pPr>
            <a:r>
              <a:rPr lang="en-US" sz="1400" b="0" dirty="0">
                <a:solidFill>
                  <a:srgbClr val="569CD6"/>
                </a:solidFill>
                <a:effectLst/>
                <a:highlight>
                  <a:srgbClr val="1F1F1F"/>
                </a:highlight>
                <a:latin typeface="Consolas" panose="020B0609020204030204" pitchFamily="49" charset="0"/>
              </a:rPr>
              <a:t>where</a:t>
            </a:r>
            <a:r>
              <a:rPr lang="en-US" sz="1400" b="0" dirty="0">
                <a:solidFill>
                  <a:srgbClr val="CCCCCC"/>
                </a:solidFill>
                <a:effectLst/>
                <a:highlight>
                  <a:srgbClr val="1F1F1F"/>
                </a:highlight>
                <a:latin typeface="Consolas" panose="020B0609020204030204" pitchFamily="49" charset="0"/>
              </a:rPr>
              <a:t> </a:t>
            </a:r>
          </a:p>
          <a:p>
            <a:pPr marL="0" indent="0">
              <a:buNone/>
            </a:pPr>
            <a:r>
              <a:rPr lang="en-US" sz="1400" b="0" dirty="0">
                <a:solidFill>
                  <a:srgbClr val="CCCCCC"/>
                </a:solidFill>
                <a:effectLst/>
                <a:highlight>
                  <a:srgbClr val="1F1F1F"/>
                </a:highlight>
                <a:latin typeface="Consolas" panose="020B0609020204030204" pitchFamily="49" charset="0"/>
              </a:rPr>
              <a:t>    job_title_short</a:t>
            </a:r>
            <a:r>
              <a:rPr lang="en-US" sz="1400" b="0" dirty="0">
                <a:solidFill>
                  <a:srgbClr val="D4D4D4"/>
                </a:solidFill>
                <a:effectLst/>
                <a:highlight>
                  <a:srgbClr val="1F1F1F"/>
                </a:highlight>
                <a:latin typeface="Consolas" panose="020B0609020204030204" pitchFamily="49" charset="0"/>
              </a:rPr>
              <a:t>=</a:t>
            </a:r>
            <a:r>
              <a:rPr lang="en-US" sz="1400" b="0" dirty="0">
                <a:solidFill>
                  <a:srgbClr val="CE9178"/>
                </a:solidFill>
                <a:effectLst/>
                <a:highlight>
                  <a:srgbClr val="1F1F1F"/>
                </a:highlight>
                <a:latin typeface="Consolas" panose="020B0609020204030204" pitchFamily="49" charset="0"/>
              </a:rPr>
              <a:t>'Data Analyst'</a:t>
            </a:r>
            <a:r>
              <a:rPr lang="en-US" sz="1400" b="0" dirty="0">
                <a:solidFill>
                  <a:srgbClr val="CCCCCC"/>
                </a:solidFill>
                <a:effectLst/>
                <a:highlight>
                  <a:srgbClr val="1F1F1F"/>
                </a:highlight>
                <a:latin typeface="Consolas" panose="020B0609020204030204" pitchFamily="49" charset="0"/>
              </a:rPr>
              <a:t> </a:t>
            </a:r>
            <a:r>
              <a:rPr lang="en-US" sz="1400" b="0" dirty="0">
                <a:solidFill>
                  <a:srgbClr val="569CD6"/>
                </a:solidFill>
                <a:effectLst/>
                <a:highlight>
                  <a:srgbClr val="1F1F1F"/>
                </a:highlight>
                <a:latin typeface="Consolas" panose="020B0609020204030204" pitchFamily="49" charset="0"/>
              </a:rPr>
              <a:t>and</a:t>
            </a:r>
            <a:r>
              <a:rPr lang="en-US" sz="1400" b="0" dirty="0">
                <a:solidFill>
                  <a:srgbClr val="CCCCCC"/>
                </a:solidFill>
                <a:effectLst/>
                <a:highlight>
                  <a:srgbClr val="1F1F1F"/>
                </a:highlight>
                <a:latin typeface="Consolas" panose="020B0609020204030204" pitchFamily="49" charset="0"/>
              </a:rPr>
              <a:t> job_location </a:t>
            </a:r>
            <a:r>
              <a:rPr lang="en-US" sz="1400" b="0" dirty="0">
                <a:solidFill>
                  <a:srgbClr val="D4D4D4"/>
                </a:solidFill>
                <a:effectLst/>
                <a:highlight>
                  <a:srgbClr val="1F1F1F"/>
                </a:highlight>
                <a:latin typeface="Consolas" panose="020B0609020204030204" pitchFamily="49" charset="0"/>
              </a:rPr>
              <a:t>=</a:t>
            </a:r>
            <a:r>
              <a:rPr lang="en-US" sz="1400" b="0" dirty="0">
                <a:solidFill>
                  <a:srgbClr val="CCCCCC"/>
                </a:solidFill>
                <a:effectLst/>
                <a:highlight>
                  <a:srgbClr val="1F1F1F"/>
                </a:highlight>
                <a:latin typeface="Consolas" panose="020B0609020204030204" pitchFamily="49" charset="0"/>
              </a:rPr>
              <a:t> </a:t>
            </a:r>
            <a:r>
              <a:rPr lang="en-US" sz="1400" b="0" dirty="0">
                <a:solidFill>
                  <a:srgbClr val="CE9178"/>
                </a:solidFill>
                <a:effectLst/>
                <a:highlight>
                  <a:srgbClr val="1F1F1F"/>
                </a:highlight>
                <a:latin typeface="Consolas" panose="020B0609020204030204" pitchFamily="49" charset="0"/>
              </a:rPr>
              <a:t>'Anywhere'</a:t>
            </a:r>
            <a:r>
              <a:rPr lang="en-US" sz="1400" b="0" dirty="0">
                <a:solidFill>
                  <a:srgbClr val="CCCCCC"/>
                </a:solidFill>
                <a:effectLst/>
                <a:highlight>
                  <a:srgbClr val="1F1F1F"/>
                </a:highlight>
                <a:latin typeface="Consolas" panose="020B0609020204030204" pitchFamily="49" charset="0"/>
              </a:rPr>
              <a:t> </a:t>
            </a:r>
            <a:r>
              <a:rPr lang="en-US" sz="1400" b="0" dirty="0">
                <a:solidFill>
                  <a:srgbClr val="569CD6"/>
                </a:solidFill>
                <a:effectLst/>
                <a:highlight>
                  <a:srgbClr val="1F1F1F"/>
                </a:highlight>
                <a:latin typeface="Consolas" panose="020B0609020204030204" pitchFamily="49" charset="0"/>
              </a:rPr>
              <a:t>and</a:t>
            </a:r>
            <a:r>
              <a:rPr lang="en-US" sz="1400" b="0" dirty="0">
                <a:solidFill>
                  <a:srgbClr val="CCCCCC"/>
                </a:solidFill>
                <a:effectLst/>
                <a:highlight>
                  <a:srgbClr val="1F1F1F"/>
                </a:highlight>
                <a:latin typeface="Consolas" panose="020B0609020204030204" pitchFamily="49" charset="0"/>
              </a:rPr>
              <a:t> salary_year_avg </a:t>
            </a:r>
            <a:r>
              <a:rPr lang="en-US" sz="1400" b="0" dirty="0">
                <a:solidFill>
                  <a:srgbClr val="569CD6"/>
                </a:solidFill>
                <a:effectLst/>
                <a:highlight>
                  <a:srgbClr val="1F1F1F"/>
                </a:highlight>
                <a:latin typeface="Consolas" panose="020B0609020204030204" pitchFamily="49" charset="0"/>
              </a:rPr>
              <a:t>IS</a:t>
            </a:r>
            <a:r>
              <a:rPr lang="en-US" sz="1400" b="0" dirty="0">
                <a:solidFill>
                  <a:srgbClr val="CCCCCC"/>
                </a:solidFill>
                <a:effectLst/>
                <a:highlight>
                  <a:srgbClr val="1F1F1F"/>
                </a:highlight>
                <a:latin typeface="Consolas" panose="020B0609020204030204" pitchFamily="49" charset="0"/>
              </a:rPr>
              <a:t> </a:t>
            </a:r>
            <a:r>
              <a:rPr lang="en-US" sz="1400" b="0" dirty="0">
                <a:solidFill>
                  <a:srgbClr val="569CD6"/>
                </a:solidFill>
                <a:effectLst/>
                <a:highlight>
                  <a:srgbClr val="1F1F1F"/>
                </a:highlight>
                <a:latin typeface="Consolas" panose="020B0609020204030204" pitchFamily="49" charset="0"/>
              </a:rPr>
              <a:t>NOT</a:t>
            </a:r>
            <a:r>
              <a:rPr lang="en-US" sz="1400" b="0" dirty="0">
                <a:solidFill>
                  <a:srgbClr val="CCCCCC"/>
                </a:solidFill>
                <a:effectLst/>
                <a:highlight>
                  <a:srgbClr val="1F1F1F"/>
                </a:highlight>
                <a:latin typeface="Consolas" panose="020B0609020204030204" pitchFamily="49" charset="0"/>
              </a:rPr>
              <a:t> </a:t>
            </a:r>
            <a:r>
              <a:rPr lang="en-US" sz="1400" b="0" dirty="0">
                <a:solidFill>
                  <a:srgbClr val="569CD6"/>
                </a:solidFill>
                <a:effectLst/>
                <a:highlight>
                  <a:srgbClr val="1F1F1F"/>
                </a:highlight>
                <a:latin typeface="Consolas" panose="020B0609020204030204" pitchFamily="49" charset="0"/>
              </a:rPr>
              <a:t>NULL</a:t>
            </a:r>
            <a:endParaRPr lang="en-US" sz="1400" b="0" dirty="0">
              <a:solidFill>
                <a:srgbClr val="CCCCCC"/>
              </a:solidFill>
              <a:effectLst/>
              <a:highlight>
                <a:srgbClr val="1F1F1F"/>
              </a:highlight>
              <a:latin typeface="Consolas" panose="020B0609020204030204" pitchFamily="49" charset="0"/>
            </a:endParaRPr>
          </a:p>
          <a:p>
            <a:pPr marL="0" indent="0">
              <a:buNone/>
            </a:pPr>
            <a:r>
              <a:rPr lang="en-US" sz="1400" b="0" dirty="0">
                <a:solidFill>
                  <a:srgbClr val="569CD6"/>
                </a:solidFill>
                <a:effectLst/>
                <a:highlight>
                  <a:srgbClr val="1F1F1F"/>
                </a:highlight>
                <a:latin typeface="Consolas" panose="020B0609020204030204" pitchFamily="49" charset="0"/>
              </a:rPr>
              <a:t>ORDER BY</a:t>
            </a:r>
            <a:r>
              <a:rPr lang="en-US" sz="1400" b="0" dirty="0">
                <a:solidFill>
                  <a:srgbClr val="CCCCCC"/>
                </a:solidFill>
                <a:effectLst/>
                <a:highlight>
                  <a:srgbClr val="1F1F1F"/>
                </a:highlight>
                <a:latin typeface="Consolas" panose="020B0609020204030204" pitchFamily="49" charset="0"/>
              </a:rPr>
              <a:t> salary_year_avg </a:t>
            </a:r>
            <a:r>
              <a:rPr lang="en-US" sz="1400" b="0" dirty="0">
                <a:solidFill>
                  <a:srgbClr val="569CD6"/>
                </a:solidFill>
                <a:effectLst/>
                <a:highlight>
                  <a:srgbClr val="1F1F1F"/>
                </a:highlight>
                <a:latin typeface="Consolas" panose="020B0609020204030204" pitchFamily="49" charset="0"/>
              </a:rPr>
              <a:t>DESC</a:t>
            </a:r>
            <a:endParaRPr lang="en-US" sz="1400" b="0" dirty="0">
              <a:solidFill>
                <a:srgbClr val="CCCCCC"/>
              </a:solidFill>
              <a:effectLst/>
              <a:highlight>
                <a:srgbClr val="1F1F1F"/>
              </a:highlight>
              <a:latin typeface="Consolas" panose="020B0609020204030204" pitchFamily="49" charset="0"/>
            </a:endParaRPr>
          </a:p>
          <a:p>
            <a:pPr marL="0" indent="0">
              <a:buNone/>
            </a:pPr>
            <a:r>
              <a:rPr lang="en-US" sz="1400" b="0" dirty="0">
                <a:solidFill>
                  <a:srgbClr val="569CD6"/>
                </a:solidFill>
                <a:effectLst/>
                <a:highlight>
                  <a:srgbClr val="1F1F1F"/>
                </a:highlight>
                <a:latin typeface="Consolas" panose="020B0609020204030204" pitchFamily="49" charset="0"/>
              </a:rPr>
              <a:t>LIMIT</a:t>
            </a:r>
            <a:r>
              <a:rPr lang="en-US" sz="1400" b="0" dirty="0">
                <a:solidFill>
                  <a:srgbClr val="CCCCCC"/>
                </a:solidFill>
                <a:effectLst/>
                <a:highlight>
                  <a:srgbClr val="1F1F1F"/>
                </a:highlight>
                <a:latin typeface="Consolas" panose="020B0609020204030204" pitchFamily="49" charset="0"/>
              </a:rPr>
              <a:t> </a:t>
            </a:r>
            <a:r>
              <a:rPr lang="en-US" sz="1400" b="0" dirty="0">
                <a:solidFill>
                  <a:srgbClr val="B5CEA8"/>
                </a:solidFill>
                <a:effectLst/>
                <a:highlight>
                  <a:srgbClr val="1F1F1F"/>
                </a:highlight>
                <a:latin typeface="Consolas" panose="020B0609020204030204" pitchFamily="49" charset="0"/>
              </a:rPr>
              <a:t>10</a:t>
            </a:r>
            <a:r>
              <a:rPr lang="en-US" sz="1400" b="0" dirty="0">
                <a:solidFill>
                  <a:srgbClr val="CCCCCC"/>
                </a:solidFill>
                <a:effectLst/>
                <a:highlight>
                  <a:srgbClr val="1F1F1F"/>
                </a:highlight>
                <a:latin typeface="Consolas" panose="020B0609020204030204" pitchFamily="49" charset="0"/>
              </a:rPr>
              <a:t>)</a:t>
            </a:r>
          </a:p>
        </p:txBody>
      </p:sp>
      <p:sp>
        <p:nvSpPr>
          <p:cNvPr id="6" name="Content Placeholder 5">
            <a:extLst>
              <a:ext uri="{FF2B5EF4-FFF2-40B4-BE49-F238E27FC236}">
                <a16:creationId xmlns:a16="http://schemas.microsoft.com/office/drawing/2014/main" id="{CFAD2657-2595-8F6F-132C-F4DF875FC15B}"/>
              </a:ext>
            </a:extLst>
          </p:cNvPr>
          <p:cNvSpPr>
            <a:spLocks noGrp="1"/>
          </p:cNvSpPr>
          <p:nvPr>
            <p:ph sz="quarter" idx="4"/>
          </p:nvPr>
        </p:nvSpPr>
        <p:spPr>
          <a:xfrm>
            <a:off x="6172200" y="1681163"/>
            <a:ext cx="5183188" cy="4508500"/>
          </a:xfrm>
          <a:ln>
            <a:solidFill>
              <a:schemeClr val="accent3">
                <a:lumMod val="60000"/>
                <a:lumOff val="40000"/>
              </a:schemeClr>
            </a:solidFill>
          </a:ln>
        </p:spPr>
        <p:txBody>
          <a:bodyPr>
            <a:normAutofit/>
          </a:bodyPr>
          <a:lstStyle/>
          <a:p>
            <a:pPr marL="0" indent="0">
              <a:buNone/>
            </a:pPr>
            <a:r>
              <a:rPr lang="en-IN" sz="1400" b="0" dirty="0">
                <a:solidFill>
                  <a:srgbClr val="569CD6"/>
                </a:solidFill>
                <a:effectLst/>
                <a:highlight>
                  <a:srgbClr val="1F1F1F"/>
                </a:highlight>
                <a:latin typeface="Consolas" panose="020B0609020204030204" pitchFamily="49" charset="0"/>
              </a:rPr>
              <a:t>SELECT</a:t>
            </a:r>
            <a:endParaRPr lang="en-IN" sz="1400" b="0" dirty="0">
              <a:solidFill>
                <a:srgbClr val="CCCCCC"/>
              </a:solidFill>
              <a:effectLst/>
              <a:highlight>
                <a:srgbClr val="1F1F1F"/>
              </a:highlight>
              <a:latin typeface="Consolas" panose="020B0609020204030204" pitchFamily="49" charset="0"/>
            </a:endParaRPr>
          </a:p>
          <a:p>
            <a:pPr marL="0" indent="0">
              <a:buNone/>
            </a:pPr>
            <a:r>
              <a:rPr lang="en-IN" sz="1400" b="0" dirty="0">
                <a:solidFill>
                  <a:srgbClr val="CCCCCC"/>
                </a:solidFill>
                <a:effectLst/>
                <a:highlight>
                  <a:srgbClr val="1F1F1F"/>
                </a:highlight>
                <a:latin typeface="Consolas" panose="020B0609020204030204" pitchFamily="49" charset="0"/>
              </a:rPr>
              <a:t>    top_paying_jobs.</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a:t>
            </a:r>
          </a:p>
          <a:p>
            <a:pPr marL="0" indent="0">
              <a:buNone/>
            </a:pPr>
            <a:r>
              <a:rPr lang="en-IN" sz="1400" b="0" dirty="0">
                <a:solidFill>
                  <a:srgbClr val="CCCCCC"/>
                </a:solidFill>
                <a:effectLst/>
                <a:highlight>
                  <a:srgbClr val="1F1F1F"/>
                </a:highlight>
                <a:latin typeface="Consolas" panose="020B0609020204030204" pitchFamily="49" charset="0"/>
              </a:rPr>
              <a:t>    skills</a:t>
            </a:r>
          </a:p>
          <a:p>
            <a:pPr marL="0" indent="0">
              <a:buNone/>
            </a:pPr>
            <a:r>
              <a:rPr lang="en-IN" sz="1400" b="0" dirty="0">
                <a:solidFill>
                  <a:srgbClr val="569CD6"/>
                </a:solidFill>
                <a:effectLst/>
                <a:highlight>
                  <a:srgbClr val="1F1F1F"/>
                </a:highlight>
                <a:latin typeface="Consolas" panose="020B0609020204030204" pitchFamily="49" charset="0"/>
              </a:rPr>
              <a:t>from</a:t>
            </a:r>
            <a:r>
              <a:rPr lang="en-IN" sz="1400" b="0" dirty="0">
                <a:solidFill>
                  <a:srgbClr val="CCCCCC"/>
                </a:solidFill>
                <a:effectLst/>
                <a:highlight>
                  <a:srgbClr val="1F1F1F"/>
                </a:highlight>
                <a:latin typeface="Consolas" panose="020B0609020204030204" pitchFamily="49" charset="0"/>
              </a:rPr>
              <a:t> top_paying_jobs</a:t>
            </a:r>
          </a:p>
          <a:p>
            <a:pPr marL="0" indent="0">
              <a:buNone/>
            </a:pPr>
            <a:r>
              <a:rPr lang="en-IN" sz="1400" b="0" dirty="0">
                <a:solidFill>
                  <a:srgbClr val="569CD6"/>
                </a:solidFill>
                <a:effectLst/>
                <a:highlight>
                  <a:srgbClr val="1F1F1F"/>
                </a:highlight>
                <a:latin typeface="Consolas" panose="020B0609020204030204" pitchFamily="49" charset="0"/>
              </a:rPr>
              <a:t>INNER JOIN</a:t>
            </a:r>
            <a:r>
              <a:rPr lang="en-IN" sz="1400" b="0" dirty="0">
                <a:solidFill>
                  <a:srgbClr val="CCCCCC"/>
                </a:solidFill>
                <a:effectLst/>
                <a:highlight>
                  <a:srgbClr val="1F1F1F"/>
                </a:highlight>
                <a:latin typeface="Consolas" panose="020B0609020204030204" pitchFamily="49" charset="0"/>
              </a:rPr>
              <a:t> skills_job_dim </a:t>
            </a:r>
            <a:r>
              <a:rPr lang="en-IN" sz="1400" b="0" dirty="0">
                <a:solidFill>
                  <a:srgbClr val="569CD6"/>
                </a:solidFill>
                <a:effectLst/>
                <a:highlight>
                  <a:srgbClr val="1F1F1F"/>
                </a:highlight>
                <a:latin typeface="Consolas" panose="020B0609020204030204" pitchFamily="49" charset="0"/>
              </a:rPr>
              <a:t>as</a:t>
            </a:r>
            <a:r>
              <a:rPr lang="en-IN" sz="1400" b="0" dirty="0">
                <a:solidFill>
                  <a:srgbClr val="CCCCCC"/>
                </a:solidFill>
                <a:effectLst/>
                <a:highlight>
                  <a:srgbClr val="1F1F1F"/>
                </a:highlight>
                <a:latin typeface="Consolas" panose="020B0609020204030204" pitchFamily="49" charset="0"/>
              </a:rPr>
              <a:t> skills_to_jobs </a:t>
            </a:r>
            <a:r>
              <a:rPr lang="en-IN" sz="1400" b="0" dirty="0">
                <a:solidFill>
                  <a:srgbClr val="569CD6"/>
                </a:solidFill>
                <a:effectLst/>
                <a:highlight>
                  <a:srgbClr val="1F1F1F"/>
                </a:highlight>
                <a:latin typeface="Consolas" panose="020B0609020204030204" pitchFamily="49" charset="0"/>
              </a:rPr>
              <a:t>ON</a:t>
            </a:r>
            <a:r>
              <a:rPr lang="en-IN" sz="1400" b="0" dirty="0">
                <a:solidFill>
                  <a:srgbClr val="CCCCCC"/>
                </a:solidFill>
                <a:effectLst/>
                <a:highlight>
                  <a:srgbClr val="1F1F1F"/>
                </a:highlight>
                <a:latin typeface="Consolas" panose="020B0609020204030204" pitchFamily="49" charset="0"/>
              </a:rPr>
              <a:t> top_paying_jobs.job_id </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 skills_to_jobs.job_id</a:t>
            </a:r>
          </a:p>
          <a:p>
            <a:pPr marL="0" indent="0">
              <a:buNone/>
            </a:pPr>
            <a:r>
              <a:rPr lang="en-IN" sz="1400" b="0" dirty="0">
                <a:solidFill>
                  <a:srgbClr val="569CD6"/>
                </a:solidFill>
                <a:effectLst/>
                <a:highlight>
                  <a:srgbClr val="1F1F1F"/>
                </a:highlight>
                <a:latin typeface="Consolas" panose="020B0609020204030204" pitchFamily="49" charset="0"/>
              </a:rPr>
              <a:t>INNER JOIN</a:t>
            </a:r>
            <a:r>
              <a:rPr lang="en-IN" sz="1400" b="0" dirty="0">
                <a:solidFill>
                  <a:srgbClr val="CCCCCC"/>
                </a:solidFill>
                <a:effectLst/>
                <a:highlight>
                  <a:srgbClr val="1F1F1F"/>
                </a:highlight>
                <a:latin typeface="Consolas" panose="020B0609020204030204" pitchFamily="49" charset="0"/>
              </a:rPr>
              <a:t> skills_dim </a:t>
            </a:r>
            <a:r>
              <a:rPr lang="en-IN" sz="1400" b="0" dirty="0">
                <a:solidFill>
                  <a:srgbClr val="569CD6"/>
                </a:solidFill>
                <a:effectLst/>
                <a:highlight>
                  <a:srgbClr val="1F1F1F"/>
                </a:highlight>
                <a:latin typeface="Consolas" panose="020B0609020204030204" pitchFamily="49" charset="0"/>
              </a:rPr>
              <a:t>as</a:t>
            </a:r>
            <a:r>
              <a:rPr lang="en-IN" sz="1400" b="0" dirty="0">
                <a:solidFill>
                  <a:srgbClr val="CCCCCC"/>
                </a:solidFill>
                <a:effectLst/>
                <a:highlight>
                  <a:srgbClr val="1F1F1F"/>
                </a:highlight>
                <a:latin typeface="Consolas" panose="020B0609020204030204" pitchFamily="49" charset="0"/>
              </a:rPr>
              <a:t> skills_name </a:t>
            </a:r>
            <a:r>
              <a:rPr lang="en-IN" sz="1400" b="0" dirty="0">
                <a:solidFill>
                  <a:srgbClr val="569CD6"/>
                </a:solidFill>
                <a:effectLst/>
                <a:highlight>
                  <a:srgbClr val="1F1F1F"/>
                </a:highlight>
                <a:latin typeface="Consolas" panose="020B0609020204030204" pitchFamily="49" charset="0"/>
              </a:rPr>
              <a:t>on</a:t>
            </a:r>
            <a:r>
              <a:rPr lang="en-IN" sz="1400" b="0" dirty="0">
                <a:solidFill>
                  <a:srgbClr val="CCCCCC"/>
                </a:solidFill>
                <a:effectLst/>
                <a:highlight>
                  <a:srgbClr val="1F1F1F"/>
                </a:highlight>
                <a:latin typeface="Consolas" panose="020B0609020204030204" pitchFamily="49" charset="0"/>
              </a:rPr>
              <a:t> skills_to_jobs.skill_id </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 skills_name.skill_id</a:t>
            </a:r>
          </a:p>
          <a:p>
            <a:pPr marL="0" indent="0">
              <a:buNone/>
            </a:pPr>
            <a:r>
              <a:rPr lang="en-IN" sz="1400" b="0" dirty="0">
                <a:solidFill>
                  <a:srgbClr val="569CD6"/>
                </a:solidFill>
                <a:effectLst/>
                <a:highlight>
                  <a:srgbClr val="1F1F1F"/>
                </a:highlight>
                <a:latin typeface="Consolas" panose="020B0609020204030204" pitchFamily="49" charset="0"/>
              </a:rPr>
              <a:t>ORDER BY</a:t>
            </a:r>
            <a:r>
              <a:rPr lang="en-IN" sz="1400" b="0" dirty="0">
                <a:solidFill>
                  <a:srgbClr val="CCCCCC"/>
                </a:solidFill>
                <a:effectLst/>
                <a:highlight>
                  <a:srgbClr val="1F1F1F"/>
                </a:highlight>
                <a:latin typeface="Consolas" panose="020B0609020204030204" pitchFamily="49" charset="0"/>
              </a:rPr>
              <a:t> salary_year_avg </a:t>
            </a:r>
            <a:r>
              <a:rPr lang="en-IN" sz="1400" b="0" dirty="0">
                <a:solidFill>
                  <a:srgbClr val="569CD6"/>
                </a:solidFill>
                <a:effectLst/>
                <a:highlight>
                  <a:srgbClr val="1F1F1F"/>
                </a:highlight>
                <a:latin typeface="Consolas" panose="020B0609020204030204" pitchFamily="49" charset="0"/>
              </a:rPr>
              <a:t>DESC</a:t>
            </a:r>
            <a:r>
              <a:rPr lang="en-IN" sz="1400"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287506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196E66-4AFB-02A4-9B79-8A34F73DC2C7}"/>
              </a:ext>
            </a:extLst>
          </p:cNvPr>
          <p:cNvPicPr>
            <a:picLocks noChangeAspect="1"/>
          </p:cNvPicPr>
          <p:nvPr/>
        </p:nvPicPr>
        <p:blipFill>
          <a:blip r:embed="rId2"/>
          <a:stretch>
            <a:fillRect/>
          </a:stretch>
        </p:blipFill>
        <p:spPr>
          <a:xfrm>
            <a:off x="1" y="929147"/>
            <a:ext cx="6095999" cy="5928853"/>
          </a:xfrm>
          <a:prstGeom prst="rect">
            <a:avLst/>
          </a:prstGeom>
          <a:ln>
            <a:solidFill>
              <a:schemeClr val="accent1">
                <a:lumMod val="60000"/>
                <a:lumOff val="40000"/>
              </a:schemeClr>
            </a:solidFill>
          </a:ln>
        </p:spPr>
      </p:pic>
      <p:pic>
        <p:nvPicPr>
          <p:cNvPr id="9" name="Picture 8">
            <a:extLst>
              <a:ext uri="{FF2B5EF4-FFF2-40B4-BE49-F238E27FC236}">
                <a16:creationId xmlns:a16="http://schemas.microsoft.com/office/drawing/2014/main" id="{6B4486AD-397D-20F3-5C59-9835C1E69F1F}"/>
              </a:ext>
            </a:extLst>
          </p:cNvPr>
          <p:cNvPicPr>
            <a:picLocks noChangeAspect="1"/>
          </p:cNvPicPr>
          <p:nvPr/>
        </p:nvPicPr>
        <p:blipFill>
          <a:blip r:embed="rId3"/>
          <a:stretch>
            <a:fillRect/>
          </a:stretch>
        </p:blipFill>
        <p:spPr>
          <a:xfrm>
            <a:off x="6164825" y="929146"/>
            <a:ext cx="6027174" cy="5928854"/>
          </a:xfrm>
          <a:prstGeom prst="rect">
            <a:avLst/>
          </a:prstGeom>
          <a:ln>
            <a:solidFill>
              <a:schemeClr val="accent1">
                <a:lumMod val="60000"/>
                <a:lumOff val="40000"/>
              </a:schemeClr>
            </a:solidFill>
          </a:ln>
        </p:spPr>
      </p:pic>
      <p:sp>
        <p:nvSpPr>
          <p:cNvPr id="2" name="TextBox 1">
            <a:extLst>
              <a:ext uri="{FF2B5EF4-FFF2-40B4-BE49-F238E27FC236}">
                <a16:creationId xmlns:a16="http://schemas.microsoft.com/office/drawing/2014/main" id="{F369C7F9-699E-2FC1-50BA-F84CFCE8A839}"/>
              </a:ext>
            </a:extLst>
          </p:cNvPr>
          <p:cNvSpPr txBox="1"/>
          <p:nvPr/>
        </p:nvSpPr>
        <p:spPr>
          <a:xfrm>
            <a:off x="393290" y="245806"/>
            <a:ext cx="11287433" cy="369332"/>
          </a:xfrm>
          <a:prstGeom prst="rect">
            <a:avLst/>
          </a:prstGeom>
          <a:noFill/>
          <a:ln>
            <a:solidFill>
              <a:schemeClr val="tx1"/>
            </a:solidFill>
          </a:ln>
        </p:spPr>
        <p:txBody>
          <a:bodyPr wrap="square" rtlCol="0">
            <a:spAutoFit/>
          </a:bodyPr>
          <a:lstStyle/>
          <a:p>
            <a:pPr algn="ctr"/>
            <a:r>
              <a:rPr lang="en-IN" dirty="0"/>
              <a:t>Top 10 Data Analyst Jobs based on Highest Salary and their Required Skills as Job Specification</a:t>
            </a:r>
          </a:p>
        </p:txBody>
      </p:sp>
    </p:spTree>
    <p:extLst>
      <p:ext uri="{BB962C8B-B14F-4D97-AF65-F5344CB8AC3E}">
        <p14:creationId xmlns:p14="http://schemas.microsoft.com/office/powerpoint/2010/main" val="351219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C589-6977-11F1-CEAA-897CCFD5C957}"/>
              </a:ext>
            </a:extLst>
          </p:cNvPr>
          <p:cNvSpPr>
            <a:spLocks noGrp="1"/>
          </p:cNvSpPr>
          <p:nvPr>
            <p:ph type="title"/>
          </p:nvPr>
        </p:nvSpPr>
        <p:spPr>
          <a:ln>
            <a:solidFill>
              <a:schemeClr val="tx1"/>
            </a:solidFill>
          </a:ln>
        </p:spPr>
        <p:txBody>
          <a:bodyPr>
            <a:noAutofit/>
          </a:bodyPr>
          <a:lstStyle/>
          <a:p>
            <a:r>
              <a:rPr lang="en-US" sz="1800" b="1" dirty="0"/>
              <a:t>Question</a:t>
            </a:r>
            <a:r>
              <a:rPr lang="en-US" sz="1800" dirty="0"/>
              <a:t> 3 - What are the most in demand skills for ad Data Analyst Role</a:t>
            </a:r>
            <a:br>
              <a:rPr lang="en-US" sz="1800" dirty="0"/>
            </a:br>
            <a:r>
              <a:rPr lang="en-US" sz="1800" dirty="0"/>
              <a:t>- Identify the Top 10 skills for Data Analyst Job Position across all Platform and Companies</a:t>
            </a:r>
            <a:br>
              <a:rPr lang="en-US" sz="1800" dirty="0"/>
            </a:br>
            <a:r>
              <a:rPr lang="en-US" sz="1800" dirty="0"/>
              <a:t>- Focus on All job postings </a:t>
            </a:r>
            <a:br>
              <a:rPr lang="en-US" sz="1800" dirty="0"/>
            </a:br>
            <a:r>
              <a:rPr lang="en-US" sz="1800" dirty="0"/>
              <a:t>- Why? Retrieves the top 5 skills required to  be a Data Analyst</a:t>
            </a:r>
            <a:br>
              <a:rPr lang="en-US" sz="1800" dirty="0"/>
            </a:br>
            <a:r>
              <a:rPr lang="en-US" sz="1800" dirty="0"/>
              <a:t>to be relevant in the job market</a:t>
            </a:r>
            <a:endParaRPr lang="en-IN" sz="1800" dirty="0"/>
          </a:p>
        </p:txBody>
      </p:sp>
      <p:sp>
        <p:nvSpPr>
          <p:cNvPr id="4" name="Content Placeholder 3">
            <a:extLst>
              <a:ext uri="{FF2B5EF4-FFF2-40B4-BE49-F238E27FC236}">
                <a16:creationId xmlns:a16="http://schemas.microsoft.com/office/drawing/2014/main" id="{A58D89A2-A2CB-0F32-D72B-2D826A079396}"/>
              </a:ext>
            </a:extLst>
          </p:cNvPr>
          <p:cNvSpPr>
            <a:spLocks noGrp="1"/>
          </p:cNvSpPr>
          <p:nvPr>
            <p:ph sz="half" idx="2"/>
          </p:nvPr>
        </p:nvSpPr>
        <p:spPr>
          <a:xfrm>
            <a:off x="838200" y="1825625"/>
            <a:ext cx="10515600" cy="4351338"/>
          </a:xfrm>
          <a:ln>
            <a:solidFill>
              <a:schemeClr val="accent3">
                <a:lumMod val="60000"/>
                <a:lumOff val="40000"/>
              </a:schemeClr>
            </a:solidFill>
          </a:ln>
        </p:spPr>
        <p:txBody>
          <a:bodyPr>
            <a:normAutofit fontScale="62500" lnSpcReduction="20000"/>
          </a:bodyPr>
          <a:lstStyle/>
          <a:p>
            <a:pPr marL="0" indent="0">
              <a:buNone/>
            </a:pPr>
            <a:r>
              <a:rPr lang="en-IN" b="0" dirty="0">
                <a:solidFill>
                  <a:srgbClr val="569CD6"/>
                </a:solidFill>
                <a:effectLst/>
                <a:highlight>
                  <a:srgbClr val="1F1F1F"/>
                </a:highlight>
                <a:latin typeface="Consolas" panose="020B0609020204030204" pitchFamily="49" charset="0"/>
              </a:rPr>
              <a:t>SELECT</a:t>
            </a:r>
            <a:r>
              <a:rPr lang="en-IN" b="0" dirty="0">
                <a:solidFill>
                  <a:srgbClr val="CCCCCC"/>
                </a:solidFill>
                <a:effectLst/>
                <a:highlight>
                  <a:srgbClr val="1F1F1F"/>
                </a:highlight>
                <a:latin typeface="Consolas" panose="020B0609020204030204" pitchFamily="49" charset="0"/>
              </a:rPr>
              <a:t> </a:t>
            </a:r>
          </a:p>
          <a:p>
            <a:pPr marL="0" indent="0">
              <a:buNone/>
            </a:pPr>
            <a:r>
              <a:rPr lang="en-IN" b="0" dirty="0">
                <a:solidFill>
                  <a:srgbClr val="CCCCCC"/>
                </a:solidFill>
                <a:effectLst/>
                <a:highlight>
                  <a:srgbClr val="1F1F1F"/>
                </a:highlight>
                <a:latin typeface="Consolas" panose="020B0609020204030204" pitchFamily="49" charset="0"/>
              </a:rPr>
              <a:t>        skills_to_jobs.skill_id,</a:t>
            </a:r>
          </a:p>
          <a:p>
            <a:pPr marL="0" indent="0">
              <a:buNone/>
            </a:pPr>
            <a:r>
              <a:rPr lang="en-IN" b="0" dirty="0">
                <a:solidFill>
                  <a:srgbClr val="CCCCCC"/>
                </a:solidFill>
                <a:effectLst/>
                <a:highlight>
                  <a:srgbClr val="1F1F1F"/>
                </a:highlight>
                <a:latin typeface="Consolas" panose="020B0609020204030204" pitchFamily="49" charset="0"/>
              </a:rPr>
              <a:t>        skills_table.skills,</a:t>
            </a:r>
          </a:p>
          <a:p>
            <a:pPr marL="0" indent="0">
              <a:buNone/>
            </a:pPr>
            <a:r>
              <a:rPr lang="en-IN" b="0" dirty="0">
                <a:solidFill>
                  <a:srgbClr val="CCCCCC"/>
                </a:solidFill>
                <a:effectLst/>
                <a:highlight>
                  <a:srgbClr val="1F1F1F"/>
                </a:highlight>
                <a:latin typeface="Consolas" panose="020B0609020204030204" pitchFamily="49" charset="0"/>
              </a:rPr>
              <a:t>        </a:t>
            </a:r>
            <a:r>
              <a:rPr lang="en-IN" b="0" dirty="0">
                <a:solidFill>
                  <a:srgbClr val="DCDCAA"/>
                </a:solidFill>
                <a:effectLst/>
                <a:highlight>
                  <a:srgbClr val="1F1F1F"/>
                </a:highlight>
                <a:latin typeface="Consolas" panose="020B0609020204030204" pitchFamily="49" charset="0"/>
              </a:rPr>
              <a:t>count</a:t>
            </a:r>
            <a:r>
              <a:rPr lang="en-IN" b="0" dirty="0">
                <a:solidFill>
                  <a:srgbClr val="CCCCCC"/>
                </a:solidFill>
                <a:effectLst/>
                <a:highlight>
                  <a:srgbClr val="1F1F1F"/>
                </a:highlight>
                <a:latin typeface="Consolas" panose="020B0609020204030204" pitchFamily="49" charset="0"/>
              </a:rPr>
              <a:t>(jobs_table.job_id)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Total_jobs</a:t>
            </a:r>
          </a:p>
          <a:p>
            <a:pPr marL="0" indent="0">
              <a:buNone/>
            </a:pPr>
            <a:r>
              <a:rPr lang="en-IN" b="0" dirty="0">
                <a:solidFill>
                  <a:srgbClr val="569CD6"/>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job_postings_fact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jobs_table</a:t>
            </a:r>
          </a:p>
          <a:p>
            <a:pPr marL="0" indent="0">
              <a:buNone/>
            </a:pPr>
            <a:r>
              <a:rPr lang="en-IN" b="0" dirty="0">
                <a:solidFill>
                  <a:srgbClr val="569CD6"/>
                </a:solidFill>
                <a:effectLst/>
                <a:highlight>
                  <a:srgbClr val="1F1F1F"/>
                </a:highlight>
                <a:latin typeface="Consolas" panose="020B0609020204030204" pitchFamily="49" charset="0"/>
              </a:rPr>
              <a:t>INNER JOIN</a:t>
            </a:r>
            <a:r>
              <a:rPr lang="en-IN" b="0" dirty="0">
                <a:solidFill>
                  <a:srgbClr val="CCCCCC"/>
                </a:solidFill>
                <a:effectLst/>
                <a:highlight>
                  <a:srgbClr val="1F1F1F"/>
                </a:highlight>
                <a:latin typeface="Consolas" panose="020B0609020204030204" pitchFamily="49" charset="0"/>
              </a:rPr>
              <a:t> skills_job_dim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skills_to_jobs</a:t>
            </a:r>
          </a:p>
          <a:p>
            <a:pPr marL="0" indent="0">
              <a:buNone/>
            </a:pPr>
            <a:r>
              <a:rPr lang="en-IN" b="0" dirty="0">
                <a:solidFill>
                  <a:srgbClr val="569CD6"/>
                </a:solidFill>
                <a:effectLst/>
                <a:highlight>
                  <a:srgbClr val="1F1F1F"/>
                </a:highlight>
                <a:latin typeface="Consolas" panose="020B0609020204030204" pitchFamily="49" charset="0"/>
              </a:rPr>
              <a:t>ON</a:t>
            </a:r>
            <a:r>
              <a:rPr lang="en-IN" b="0" dirty="0">
                <a:solidFill>
                  <a:srgbClr val="CCCCCC"/>
                </a:solidFill>
                <a:effectLst/>
                <a:highlight>
                  <a:srgbClr val="1F1F1F"/>
                </a:highlight>
                <a:latin typeface="Consolas" panose="020B0609020204030204" pitchFamily="49" charset="0"/>
              </a:rPr>
              <a:t> jobs_table.job_id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skills_to_jobs.job_id</a:t>
            </a:r>
          </a:p>
          <a:p>
            <a:pPr marL="0" indent="0">
              <a:buNone/>
            </a:pPr>
            <a:r>
              <a:rPr lang="en-IN" b="0" dirty="0">
                <a:solidFill>
                  <a:srgbClr val="569CD6"/>
                </a:solidFill>
                <a:effectLst/>
                <a:highlight>
                  <a:srgbClr val="1F1F1F"/>
                </a:highlight>
                <a:latin typeface="Consolas" panose="020B0609020204030204" pitchFamily="49" charset="0"/>
              </a:rPr>
              <a:t>INNER JOIN</a:t>
            </a:r>
            <a:r>
              <a:rPr lang="en-IN" b="0" dirty="0">
                <a:solidFill>
                  <a:srgbClr val="CCCCCC"/>
                </a:solidFill>
                <a:effectLst/>
                <a:highlight>
                  <a:srgbClr val="1F1F1F"/>
                </a:highlight>
                <a:latin typeface="Consolas" panose="020B0609020204030204" pitchFamily="49" charset="0"/>
              </a:rPr>
              <a:t> skills_dim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skills_table</a:t>
            </a:r>
          </a:p>
          <a:p>
            <a:pPr marL="0" indent="0">
              <a:buNone/>
            </a:pPr>
            <a:r>
              <a:rPr lang="en-IN" b="0" dirty="0">
                <a:solidFill>
                  <a:srgbClr val="569CD6"/>
                </a:solidFill>
                <a:effectLst/>
                <a:highlight>
                  <a:srgbClr val="1F1F1F"/>
                </a:highlight>
                <a:latin typeface="Consolas" panose="020B0609020204030204" pitchFamily="49" charset="0"/>
              </a:rPr>
              <a:t>ON</a:t>
            </a:r>
            <a:r>
              <a:rPr lang="en-IN" b="0" dirty="0">
                <a:solidFill>
                  <a:srgbClr val="CCCCCC"/>
                </a:solidFill>
                <a:effectLst/>
                <a:highlight>
                  <a:srgbClr val="1F1F1F"/>
                </a:highlight>
                <a:latin typeface="Consolas" panose="020B0609020204030204" pitchFamily="49" charset="0"/>
              </a:rPr>
              <a:t> skills_to_jobs.skill_id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skills_table.skill_id</a:t>
            </a:r>
          </a:p>
          <a:p>
            <a:pPr marL="0" indent="0">
              <a:buNone/>
            </a:pPr>
            <a:r>
              <a:rPr lang="en-IN" b="0" dirty="0">
                <a:solidFill>
                  <a:srgbClr val="569CD6"/>
                </a:solidFill>
                <a:effectLst/>
                <a:highlight>
                  <a:srgbClr val="1F1F1F"/>
                </a:highlight>
                <a:latin typeface="Consolas" panose="020B0609020204030204" pitchFamily="49" charset="0"/>
              </a:rPr>
              <a:t>where</a:t>
            </a:r>
            <a:r>
              <a:rPr lang="en-IN" b="0" dirty="0">
                <a:solidFill>
                  <a:srgbClr val="CCCCCC"/>
                </a:solidFill>
                <a:effectLst/>
                <a:highlight>
                  <a:srgbClr val="1F1F1F"/>
                </a:highlight>
                <a:latin typeface="Consolas" panose="020B0609020204030204" pitchFamily="49" charset="0"/>
              </a:rPr>
              <a:t> job_title_short</a:t>
            </a:r>
            <a:r>
              <a:rPr lang="en-IN" b="0" dirty="0">
                <a:solidFill>
                  <a:srgbClr val="D4D4D4"/>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'Data Analyst'</a:t>
            </a:r>
            <a:endParaRPr lang="en-IN" b="0" dirty="0">
              <a:solidFill>
                <a:srgbClr val="CCCCCC"/>
              </a:solidFill>
              <a:effectLst/>
              <a:highlight>
                <a:srgbClr val="1F1F1F"/>
              </a:highlight>
              <a:latin typeface="Consolas" panose="020B0609020204030204" pitchFamily="49" charset="0"/>
            </a:endParaRPr>
          </a:p>
          <a:p>
            <a:pPr marL="0" indent="0">
              <a:buNone/>
            </a:pPr>
            <a:r>
              <a:rPr lang="en-IN" b="0" dirty="0">
                <a:solidFill>
                  <a:srgbClr val="569CD6"/>
                </a:solidFill>
                <a:effectLst/>
                <a:highlight>
                  <a:srgbClr val="1F1F1F"/>
                </a:highlight>
                <a:latin typeface="Consolas" panose="020B0609020204030204" pitchFamily="49" charset="0"/>
              </a:rPr>
              <a:t>GROUP BY</a:t>
            </a:r>
            <a:r>
              <a:rPr lang="en-IN" b="0" dirty="0">
                <a:solidFill>
                  <a:srgbClr val="CCCCCC"/>
                </a:solidFill>
                <a:effectLst/>
                <a:highlight>
                  <a:srgbClr val="1F1F1F"/>
                </a:highlight>
                <a:latin typeface="Consolas" panose="020B0609020204030204" pitchFamily="49" charset="0"/>
              </a:rPr>
              <a:t> skills_to_jobs.skill_id, skills</a:t>
            </a:r>
          </a:p>
          <a:p>
            <a:pPr marL="0" indent="0">
              <a:buNone/>
            </a:pPr>
            <a:r>
              <a:rPr lang="en-IN" b="0" dirty="0">
                <a:solidFill>
                  <a:srgbClr val="569CD6"/>
                </a:solidFill>
                <a:effectLst/>
                <a:highlight>
                  <a:srgbClr val="1F1F1F"/>
                </a:highlight>
                <a:latin typeface="Consolas" panose="020B0609020204030204" pitchFamily="49" charset="0"/>
              </a:rPr>
              <a:t>ORDER BY</a:t>
            </a:r>
            <a:r>
              <a:rPr lang="en-IN" b="0" dirty="0">
                <a:solidFill>
                  <a:srgbClr val="CCCCCC"/>
                </a:solidFill>
                <a:effectLst/>
                <a:highlight>
                  <a:srgbClr val="1F1F1F"/>
                </a:highlight>
                <a:latin typeface="Consolas" panose="020B0609020204030204" pitchFamily="49" charset="0"/>
              </a:rPr>
              <a:t> Total_jobs </a:t>
            </a:r>
            <a:r>
              <a:rPr lang="en-IN" b="0" dirty="0">
                <a:solidFill>
                  <a:srgbClr val="569CD6"/>
                </a:solidFill>
                <a:effectLst/>
                <a:highlight>
                  <a:srgbClr val="1F1F1F"/>
                </a:highlight>
                <a:latin typeface="Consolas" panose="020B0609020204030204" pitchFamily="49" charset="0"/>
              </a:rPr>
              <a:t>DESC</a:t>
            </a:r>
            <a:endParaRPr lang="en-IN" b="0" dirty="0">
              <a:solidFill>
                <a:srgbClr val="CCCCCC"/>
              </a:solidFill>
              <a:effectLst/>
              <a:highlight>
                <a:srgbClr val="1F1F1F"/>
              </a:highlight>
              <a:latin typeface="Consolas" panose="020B0609020204030204" pitchFamily="49" charset="0"/>
            </a:endParaRPr>
          </a:p>
          <a:p>
            <a:pPr marL="0" indent="0">
              <a:buNone/>
            </a:pPr>
            <a:r>
              <a:rPr lang="en-IN" b="0" dirty="0">
                <a:solidFill>
                  <a:srgbClr val="569CD6"/>
                </a:solidFill>
                <a:effectLst/>
                <a:highlight>
                  <a:srgbClr val="1F1F1F"/>
                </a:highlight>
                <a:latin typeface="Consolas" panose="020B0609020204030204" pitchFamily="49" charset="0"/>
              </a:rPr>
              <a:t>LIMIT</a:t>
            </a:r>
            <a:r>
              <a:rPr lang="en-IN" b="0" dirty="0">
                <a:solidFill>
                  <a:srgbClr val="CCCCCC"/>
                </a:solidFill>
                <a:effectLst/>
                <a:highlight>
                  <a:srgbClr val="1F1F1F"/>
                </a:highlight>
                <a:latin typeface="Consolas" panose="020B0609020204030204" pitchFamily="49" charset="0"/>
              </a:rPr>
              <a:t> </a:t>
            </a:r>
            <a:r>
              <a:rPr lang="en-IN" b="0" dirty="0">
                <a:solidFill>
                  <a:srgbClr val="B5CEA8"/>
                </a:solidFill>
                <a:effectLst/>
                <a:highlight>
                  <a:srgbClr val="1F1F1F"/>
                </a:highlight>
                <a:latin typeface="Consolas" panose="020B0609020204030204" pitchFamily="49" charset="0"/>
              </a:rPr>
              <a:t>10</a:t>
            </a:r>
            <a:r>
              <a:rPr lang="en-IN" b="0" dirty="0">
                <a:solidFill>
                  <a:srgbClr val="CCCCCC"/>
                </a:solidFill>
                <a:effectLst/>
                <a:highlight>
                  <a:srgbClr val="1F1F1F"/>
                </a:highligh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165729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F742C-305E-0F0B-BAAB-964207191415}"/>
              </a:ext>
            </a:extLst>
          </p:cNvPr>
          <p:cNvPicPr>
            <a:picLocks noChangeAspect="1"/>
          </p:cNvPicPr>
          <p:nvPr/>
        </p:nvPicPr>
        <p:blipFill>
          <a:blip r:embed="rId2"/>
          <a:stretch>
            <a:fillRect/>
          </a:stretch>
        </p:blipFill>
        <p:spPr>
          <a:xfrm>
            <a:off x="2867423" y="1224338"/>
            <a:ext cx="6457154" cy="5090561"/>
          </a:xfrm>
          <a:prstGeom prst="rect">
            <a:avLst/>
          </a:prstGeom>
          <a:ln>
            <a:solidFill>
              <a:schemeClr val="accent1">
                <a:lumMod val="60000"/>
                <a:lumOff val="40000"/>
              </a:schemeClr>
            </a:solidFill>
          </a:ln>
        </p:spPr>
      </p:pic>
      <p:sp>
        <p:nvSpPr>
          <p:cNvPr id="4" name="TextBox 3">
            <a:extLst>
              <a:ext uri="{FF2B5EF4-FFF2-40B4-BE49-F238E27FC236}">
                <a16:creationId xmlns:a16="http://schemas.microsoft.com/office/drawing/2014/main" id="{49193A2A-20C1-9C12-EECF-372FC1D8FD86}"/>
              </a:ext>
            </a:extLst>
          </p:cNvPr>
          <p:cNvSpPr txBox="1"/>
          <p:nvPr/>
        </p:nvSpPr>
        <p:spPr>
          <a:xfrm>
            <a:off x="997974" y="462116"/>
            <a:ext cx="10196052" cy="369332"/>
          </a:xfrm>
          <a:prstGeom prst="rect">
            <a:avLst/>
          </a:prstGeom>
          <a:noFill/>
          <a:ln>
            <a:solidFill>
              <a:schemeClr val="tx1"/>
            </a:solidFill>
          </a:ln>
        </p:spPr>
        <p:txBody>
          <a:bodyPr wrap="square" rtlCol="0">
            <a:spAutoFit/>
          </a:bodyPr>
          <a:lstStyle/>
          <a:p>
            <a:r>
              <a:rPr lang="en-IN" dirty="0"/>
              <a:t>Top 10 Skills Required to be a Data Analyst which are high in Demand With Job Counts Across all Platform</a:t>
            </a:r>
          </a:p>
        </p:txBody>
      </p:sp>
    </p:spTree>
    <p:extLst>
      <p:ext uri="{BB962C8B-B14F-4D97-AF65-F5344CB8AC3E}">
        <p14:creationId xmlns:p14="http://schemas.microsoft.com/office/powerpoint/2010/main" val="344052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2AE2-4572-DB62-043D-EA256532CDCC}"/>
              </a:ext>
            </a:extLst>
          </p:cNvPr>
          <p:cNvSpPr>
            <a:spLocks noGrp="1"/>
          </p:cNvSpPr>
          <p:nvPr>
            <p:ph type="title"/>
          </p:nvPr>
        </p:nvSpPr>
        <p:spPr>
          <a:xfrm>
            <a:off x="838200" y="245807"/>
            <a:ext cx="10515600" cy="1444882"/>
          </a:xfrm>
          <a:ln>
            <a:solidFill>
              <a:schemeClr val="tx1"/>
            </a:solidFill>
          </a:ln>
        </p:spPr>
        <p:txBody>
          <a:bodyPr>
            <a:noAutofit/>
          </a:bodyPr>
          <a:lstStyle/>
          <a:p>
            <a:r>
              <a:rPr lang="en-US" sz="2000" b="1" dirty="0"/>
              <a:t>Question</a:t>
            </a:r>
            <a:r>
              <a:rPr lang="en-US" sz="2000" dirty="0"/>
              <a:t> 4 : What are the top paying skills based on salary</a:t>
            </a:r>
            <a:br>
              <a:rPr lang="en-US" sz="2000" dirty="0"/>
            </a:br>
            <a:r>
              <a:rPr lang="en-US" sz="2000" dirty="0"/>
              <a:t>- Look at the average salary associated with each skill for Data Analyst Position</a:t>
            </a:r>
            <a:br>
              <a:rPr lang="en-US" sz="2000" dirty="0"/>
            </a:br>
            <a:r>
              <a:rPr lang="en-US" sz="2000" dirty="0"/>
              <a:t>- Focuses on roles based on Salaries regardless of location</a:t>
            </a:r>
            <a:br>
              <a:rPr lang="en-US" sz="2000" dirty="0"/>
            </a:br>
            <a:r>
              <a:rPr lang="en-US" sz="2000" dirty="0"/>
              <a:t>- Why? It defines how different skills impact the Overall Salary</a:t>
            </a:r>
            <a:br>
              <a:rPr lang="en-US" sz="2000" dirty="0"/>
            </a:br>
            <a:r>
              <a:rPr lang="en-US" sz="2000" dirty="0"/>
              <a:t>for a job person and to find most financially rewarding skill to learn and improve</a:t>
            </a:r>
            <a:endParaRPr lang="en-IN" sz="2000" dirty="0"/>
          </a:p>
        </p:txBody>
      </p:sp>
      <p:sp>
        <p:nvSpPr>
          <p:cNvPr id="3" name="Content Placeholder 2">
            <a:extLst>
              <a:ext uri="{FF2B5EF4-FFF2-40B4-BE49-F238E27FC236}">
                <a16:creationId xmlns:a16="http://schemas.microsoft.com/office/drawing/2014/main" id="{B5C5F22E-16E2-7AAA-B06C-2B057847D1E2}"/>
              </a:ext>
            </a:extLst>
          </p:cNvPr>
          <p:cNvSpPr>
            <a:spLocks noGrp="1"/>
          </p:cNvSpPr>
          <p:nvPr>
            <p:ph idx="1"/>
          </p:nvPr>
        </p:nvSpPr>
        <p:spPr>
          <a:xfrm>
            <a:off x="838200" y="1825625"/>
            <a:ext cx="10515600" cy="4786568"/>
          </a:xfrm>
          <a:ln>
            <a:solidFill>
              <a:schemeClr val="accent3">
                <a:lumMod val="60000"/>
                <a:lumOff val="40000"/>
              </a:schemeClr>
            </a:solidFill>
          </a:ln>
        </p:spPr>
        <p:txBody>
          <a:bodyPr>
            <a:normAutofit fontScale="70000" lnSpcReduction="20000"/>
          </a:bodyPr>
          <a:lstStyle/>
          <a:p>
            <a:pPr marL="0" indent="0">
              <a:buNone/>
            </a:pPr>
            <a:endParaRPr lang="en-IN" b="0" dirty="0">
              <a:solidFill>
                <a:srgbClr val="569CD6"/>
              </a:solidFill>
              <a:effectLst/>
              <a:highlight>
                <a:srgbClr val="1F1F1F"/>
              </a:highlight>
              <a:latin typeface="Consolas" panose="020B0609020204030204" pitchFamily="49" charset="0"/>
            </a:endParaRPr>
          </a:p>
          <a:p>
            <a:pPr marL="0" indent="0">
              <a:buNone/>
            </a:pPr>
            <a:r>
              <a:rPr lang="en-IN" b="0" dirty="0">
                <a:solidFill>
                  <a:srgbClr val="569CD6"/>
                </a:solidFill>
                <a:effectLst/>
                <a:highlight>
                  <a:srgbClr val="1F1F1F"/>
                </a:highlight>
                <a:latin typeface="Consolas" panose="020B0609020204030204" pitchFamily="49" charset="0"/>
              </a:rPr>
              <a:t>SELECT</a:t>
            </a:r>
            <a:endParaRPr lang="en-IN" b="0" dirty="0">
              <a:solidFill>
                <a:srgbClr val="CCCCCC"/>
              </a:solidFill>
              <a:effectLst/>
              <a:highlight>
                <a:srgbClr val="1F1F1F"/>
              </a:highlight>
              <a:latin typeface="Consolas" panose="020B0609020204030204" pitchFamily="49" charset="0"/>
            </a:endParaRPr>
          </a:p>
          <a:p>
            <a:pPr marL="0" indent="0">
              <a:buNone/>
            </a:pPr>
            <a:r>
              <a:rPr lang="en-IN" b="0" dirty="0">
                <a:solidFill>
                  <a:srgbClr val="CCCCCC"/>
                </a:solidFill>
                <a:effectLst/>
                <a:highlight>
                  <a:srgbClr val="1F1F1F"/>
                </a:highlight>
                <a:latin typeface="Consolas" panose="020B0609020204030204" pitchFamily="49" charset="0"/>
              </a:rPr>
              <a:t>    skills_table.skill_id,</a:t>
            </a:r>
          </a:p>
          <a:p>
            <a:pPr marL="0" indent="0">
              <a:buNone/>
            </a:pPr>
            <a:r>
              <a:rPr lang="en-IN" b="0" dirty="0">
                <a:solidFill>
                  <a:srgbClr val="CCCCCC"/>
                </a:solidFill>
                <a:effectLst/>
                <a:highlight>
                  <a:srgbClr val="1F1F1F"/>
                </a:highlight>
                <a:latin typeface="Consolas" panose="020B0609020204030204" pitchFamily="49" charset="0"/>
              </a:rPr>
              <a:t>    skills_table.skills,</a:t>
            </a:r>
          </a:p>
          <a:p>
            <a:pPr marL="0" indent="0">
              <a:buNone/>
            </a:pPr>
            <a:r>
              <a:rPr lang="en-IN" b="0" dirty="0">
                <a:solidFill>
                  <a:srgbClr val="CCCCCC"/>
                </a:solidFill>
                <a:effectLst/>
                <a:highlight>
                  <a:srgbClr val="1F1F1F"/>
                </a:highlight>
                <a:latin typeface="Consolas" panose="020B0609020204030204" pitchFamily="49" charset="0"/>
              </a:rPr>
              <a:t>    </a:t>
            </a:r>
            <a:r>
              <a:rPr lang="en-IN" b="0" dirty="0">
                <a:solidFill>
                  <a:srgbClr val="DCDCAA"/>
                </a:solidFill>
                <a:effectLst/>
                <a:highlight>
                  <a:srgbClr val="1F1F1F"/>
                </a:highlight>
                <a:latin typeface="Consolas" panose="020B0609020204030204" pitchFamily="49" charset="0"/>
              </a:rPr>
              <a:t>ROUND</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AVG</a:t>
            </a:r>
            <a:r>
              <a:rPr lang="en-IN" b="0" dirty="0">
                <a:solidFill>
                  <a:srgbClr val="CCCCCC"/>
                </a:solidFill>
                <a:effectLst/>
                <a:highlight>
                  <a:srgbClr val="1F1F1F"/>
                </a:highlight>
                <a:latin typeface="Consolas" panose="020B0609020204030204" pitchFamily="49" charset="0"/>
              </a:rPr>
              <a:t>(salary_year_avg),</a:t>
            </a:r>
            <a:r>
              <a:rPr lang="en-IN" b="0" dirty="0">
                <a:solidFill>
                  <a:srgbClr val="B5CEA8"/>
                </a:solidFill>
                <a:effectLst/>
                <a:highlight>
                  <a:srgbClr val="1F1F1F"/>
                </a:highlight>
                <a:latin typeface="Consolas" panose="020B0609020204030204" pitchFamily="49" charset="0"/>
              </a:rPr>
              <a:t>0</a:t>
            </a:r>
            <a:r>
              <a:rPr lang="en-IN" b="0" dirty="0">
                <a:solidFill>
                  <a:srgbClr val="CCCCCC"/>
                </a:solidFill>
                <a:effectLst/>
                <a:highlight>
                  <a:srgbClr val="1F1F1F"/>
                </a:highlight>
                <a:latin typeface="Consolas" panose="020B0609020204030204" pitchFamily="49" charset="0"/>
              </a:rPr>
              <a:t>)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avg_salary</a:t>
            </a:r>
          </a:p>
          <a:p>
            <a:pPr marL="0" indent="0">
              <a:buNone/>
            </a:pPr>
            <a:r>
              <a:rPr lang="en-IN" b="0" dirty="0">
                <a:solidFill>
                  <a:srgbClr val="569CD6"/>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job_postings_fact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jobs_table</a:t>
            </a:r>
          </a:p>
          <a:p>
            <a:pPr marL="0" indent="0">
              <a:buNone/>
            </a:pPr>
            <a:r>
              <a:rPr lang="en-IN" b="0" dirty="0">
                <a:solidFill>
                  <a:srgbClr val="569CD6"/>
                </a:solidFill>
                <a:effectLst/>
                <a:highlight>
                  <a:srgbClr val="1F1F1F"/>
                </a:highlight>
                <a:latin typeface="Consolas" panose="020B0609020204030204" pitchFamily="49" charset="0"/>
              </a:rPr>
              <a:t>INNER JOIN</a:t>
            </a:r>
            <a:r>
              <a:rPr lang="en-IN" b="0" dirty="0">
                <a:solidFill>
                  <a:srgbClr val="CCCCCC"/>
                </a:solidFill>
                <a:effectLst/>
                <a:highlight>
                  <a:srgbClr val="1F1F1F"/>
                </a:highlight>
                <a:latin typeface="Consolas" panose="020B0609020204030204" pitchFamily="49" charset="0"/>
              </a:rPr>
              <a:t> skills_job_dim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skills_to_job </a:t>
            </a:r>
          </a:p>
          <a:p>
            <a:pPr marL="0" indent="0">
              <a:buNone/>
            </a:pPr>
            <a:r>
              <a:rPr lang="en-IN" b="0" dirty="0">
                <a:solidFill>
                  <a:srgbClr val="569CD6"/>
                </a:solidFill>
                <a:effectLst/>
                <a:highlight>
                  <a:srgbClr val="1F1F1F"/>
                </a:highlight>
                <a:latin typeface="Consolas" panose="020B0609020204030204" pitchFamily="49" charset="0"/>
              </a:rPr>
              <a:t>ON</a:t>
            </a:r>
            <a:r>
              <a:rPr lang="en-IN" b="0" dirty="0">
                <a:solidFill>
                  <a:srgbClr val="CCCCCC"/>
                </a:solidFill>
                <a:effectLst/>
                <a:highlight>
                  <a:srgbClr val="1F1F1F"/>
                </a:highlight>
                <a:latin typeface="Consolas" panose="020B0609020204030204" pitchFamily="49" charset="0"/>
              </a:rPr>
              <a:t> jobs_table.job_id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skills_to_job.job_id</a:t>
            </a:r>
          </a:p>
          <a:p>
            <a:pPr marL="0" indent="0">
              <a:buNone/>
            </a:pPr>
            <a:r>
              <a:rPr lang="en-IN" b="0" dirty="0">
                <a:solidFill>
                  <a:srgbClr val="569CD6"/>
                </a:solidFill>
                <a:effectLst/>
                <a:highlight>
                  <a:srgbClr val="1F1F1F"/>
                </a:highlight>
                <a:latin typeface="Consolas" panose="020B0609020204030204" pitchFamily="49" charset="0"/>
              </a:rPr>
              <a:t>INNER JOIN</a:t>
            </a:r>
            <a:r>
              <a:rPr lang="en-IN" b="0" dirty="0">
                <a:solidFill>
                  <a:srgbClr val="CCCCCC"/>
                </a:solidFill>
                <a:effectLst/>
                <a:highlight>
                  <a:srgbClr val="1F1F1F"/>
                </a:highlight>
                <a:latin typeface="Consolas" panose="020B0609020204030204" pitchFamily="49" charset="0"/>
              </a:rPr>
              <a:t> skills_dim </a:t>
            </a:r>
            <a:r>
              <a:rPr lang="en-IN" b="0" dirty="0">
                <a:solidFill>
                  <a:srgbClr val="569CD6"/>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skills_table</a:t>
            </a:r>
          </a:p>
          <a:p>
            <a:pPr marL="0" indent="0">
              <a:buNone/>
            </a:pPr>
            <a:r>
              <a:rPr lang="en-IN" b="0" dirty="0">
                <a:solidFill>
                  <a:srgbClr val="569CD6"/>
                </a:solidFill>
                <a:effectLst/>
                <a:highlight>
                  <a:srgbClr val="1F1F1F"/>
                </a:highlight>
                <a:latin typeface="Consolas" panose="020B0609020204030204" pitchFamily="49" charset="0"/>
              </a:rPr>
              <a:t>ON</a:t>
            </a:r>
            <a:r>
              <a:rPr lang="en-IN" b="0" dirty="0">
                <a:solidFill>
                  <a:srgbClr val="CCCCCC"/>
                </a:solidFill>
                <a:effectLst/>
                <a:highlight>
                  <a:srgbClr val="1F1F1F"/>
                </a:highlight>
                <a:latin typeface="Consolas" panose="020B0609020204030204" pitchFamily="49" charset="0"/>
              </a:rPr>
              <a:t> skills_to_job.skill_id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skills_table.skill_id</a:t>
            </a:r>
          </a:p>
          <a:p>
            <a:pPr marL="0" indent="0">
              <a:buNone/>
            </a:pPr>
            <a:r>
              <a:rPr lang="en-IN" b="0" dirty="0">
                <a:solidFill>
                  <a:srgbClr val="569CD6"/>
                </a:solidFill>
                <a:effectLst/>
                <a:highlight>
                  <a:srgbClr val="1F1F1F"/>
                </a:highlight>
                <a:latin typeface="Consolas" panose="020B0609020204030204" pitchFamily="49" charset="0"/>
              </a:rPr>
              <a:t>WHERE</a:t>
            </a:r>
            <a:r>
              <a:rPr lang="en-IN" b="0" dirty="0">
                <a:solidFill>
                  <a:srgbClr val="CCCCCC"/>
                </a:solidFill>
                <a:effectLst/>
                <a:highlight>
                  <a:srgbClr val="1F1F1F"/>
                </a:highlight>
                <a:latin typeface="Consolas" panose="020B0609020204030204" pitchFamily="49" charset="0"/>
              </a:rPr>
              <a:t> job_title_short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'Data Analyst'</a:t>
            </a:r>
            <a:r>
              <a:rPr lang="en-IN" b="0" dirty="0">
                <a:solidFill>
                  <a:srgbClr val="CCCCCC"/>
                </a:solidFill>
                <a:effectLst/>
                <a:highlight>
                  <a:srgbClr val="1F1F1F"/>
                </a:highlight>
                <a:latin typeface="Consolas" panose="020B0609020204030204" pitchFamily="49" charset="0"/>
              </a:rPr>
              <a:t> </a:t>
            </a:r>
            <a:r>
              <a:rPr lang="en-IN" b="0" dirty="0">
                <a:solidFill>
                  <a:srgbClr val="569CD6"/>
                </a:solidFill>
                <a:effectLst/>
                <a:highlight>
                  <a:srgbClr val="1F1F1F"/>
                </a:highlight>
                <a:latin typeface="Consolas" panose="020B0609020204030204" pitchFamily="49" charset="0"/>
              </a:rPr>
              <a:t>AND</a:t>
            </a:r>
            <a:r>
              <a:rPr lang="en-IN" b="0" dirty="0">
                <a:solidFill>
                  <a:srgbClr val="CCCCCC"/>
                </a:solidFill>
                <a:effectLst/>
                <a:highlight>
                  <a:srgbClr val="1F1F1F"/>
                </a:highlight>
                <a:latin typeface="Consolas" panose="020B0609020204030204" pitchFamily="49" charset="0"/>
              </a:rPr>
              <a:t> salary_year_avg </a:t>
            </a:r>
            <a:r>
              <a:rPr lang="en-IN" b="0" dirty="0">
                <a:solidFill>
                  <a:srgbClr val="569CD6"/>
                </a:solidFill>
                <a:effectLst/>
                <a:highlight>
                  <a:srgbClr val="1F1F1F"/>
                </a:highlight>
                <a:latin typeface="Consolas" panose="020B0609020204030204" pitchFamily="49" charset="0"/>
              </a:rPr>
              <a:t>IS</a:t>
            </a:r>
            <a:r>
              <a:rPr lang="en-IN" b="0" dirty="0">
                <a:solidFill>
                  <a:srgbClr val="CCCCCC"/>
                </a:solidFill>
                <a:effectLst/>
                <a:highlight>
                  <a:srgbClr val="1F1F1F"/>
                </a:highlight>
                <a:latin typeface="Consolas" panose="020B0609020204030204" pitchFamily="49" charset="0"/>
              </a:rPr>
              <a:t> </a:t>
            </a:r>
            <a:r>
              <a:rPr lang="en-IN" b="0" dirty="0">
                <a:solidFill>
                  <a:srgbClr val="569CD6"/>
                </a:solidFill>
                <a:effectLst/>
                <a:highlight>
                  <a:srgbClr val="1F1F1F"/>
                </a:highlight>
                <a:latin typeface="Consolas" panose="020B0609020204030204" pitchFamily="49" charset="0"/>
              </a:rPr>
              <a:t>NOT</a:t>
            </a:r>
            <a:r>
              <a:rPr lang="en-IN" b="0" dirty="0">
                <a:solidFill>
                  <a:srgbClr val="CCCCCC"/>
                </a:solidFill>
                <a:effectLst/>
                <a:highlight>
                  <a:srgbClr val="1F1F1F"/>
                </a:highlight>
                <a:latin typeface="Consolas" panose="020B0609020204030204" pitchFamily="49" charset="0"/>
              </a:rPr>
              <a:t> </a:t>
            </a:r>
            <a:r>
              <a:rPr lang="en-IN" b="0" dirty="0">
                <a:solidFill>
                  <a:srgbClr val="569CD6"/>
                </a:solidFill>
                <a:effectLst/>
                <a:highlight>
                  <a:srgbClr val="1F1F1F"/>
                </a:highlight>
                <a:latin typeface="Consolas" panose="020B0609020204030204" pitchFamily="49" charset="0"/>
              </a:rPr>
              <a:t>NULL</a:t>
            </a:r>
            <a:endParaRPr lang="en-IN" b="0" dirty="0">
              <a:solidFill>
                <a:srgbClr val="CCCCCC"/>
              </a:solidFill>
              <a:effectLst/>
              <a:highlight>
                <a:srgbClr val="1F1F1F"/>
              </a:highlight>
              <a:latin typeface="Consolas" panose="020B0609020204030204" pitchFamily="49" charset="0"/>
            </a:endParaRPr>
          </a:p>
          <a:p>
            <a:pPr marL="0" indent="0">
              <a:buNone/>
            </a:pPr>
            <a:r>
              <a:rPr lang="en-IN" b="0" dirty="0">
                <a:solidFill>
                  <a:srgbClr val="569CD6"/>
                </a:solidFill>
                <a:effectLst/>
                <a:highlight>
                  <a:srgbClr val="1F1F1F"/>
                </a:highlight>
                <a:latin typeface="Consolas" panose="020B0609020204030204" pitchFamily="49" charset="0"/>
              </a:rPr>
              <a:t>GROUP BY</a:t>
            </a:r>
            <a:r>
              <a:rPr lang="en-IN" b="0" dirty="0">
                <a:solidFill>
                  <a:srgbClr val="CCCCCC"/>
                </a:solidFill>
                <a:effectLst/>
                <a:highlight>
                  <a:srgbClr val="1F1F1F"/>
                </a:highlight>
                <a:latin typeface="Consolas" panose="020B0609020204030204" pitchFamily="49" charset="0"/>
              </a:rPr>
              <a:t> skills_table.skill_id, skills</a:t>
            </a:r>
          </a:p>
          <a:p>
            <a:pPr marL="0" indent="0">
              <a:buNone/>
            </a:pPr>
            <a:r>
              <a:rPr lang="en-IN" b="0" dirty="0">
                <a:solidFill>
                  <a:srgbClr val="569CD6"/>
                </a:solidFill>
                <a:effectLst/>
                <a:highlight>
                  <a:srgbClr val="1F1F1F"/>
                </a:highlight>
                <a:latin typeface="Consolas" panose="020B0609020204030204" pitchFamily="49" charset="0"/>
              </a:rPr>
              <a:t>ORDER BY</a:t>
            </a:r>
            <a:r>
              <a:rPr lang="en-IN" b="0" dirty="0">
                <a:solidFill>
                  <a:srgbClr val="CCCCCC"/>
                </a:solidFill>
                <a:effectLst/>
                <a:highlight>
                  <a:srgbClr val="1F1F1F"/>
                </a:highlight>
                <a:latin typeface="Consolas" panose="020B0609020204030204" pitchFamily="49" charset="0"/>
              </a:rPr>
              <a:t> avg_salary </a:t>
            </a:r>
            <a:r>
              <a:rPr lang="en-IN" b="0" dirty="0">
                <a:solidFill>
                  <a:srgbClr val="569CD6"/>
                </a:solidFill>
                <a:effectLst/>
                <a:highlight>
                  <a:srgbClr val="1F1F1F"/>
                </a:highlight>
                <a:latin typeface="Consolas" panose="020B0609020204030204" pitchFamily="49" charset="0"/>
              </a:rPr>
              <a:t>DESC</a:t>
            </a:r>
            <a:endParaRPr lang="en-IN" b="0" dirty="0">
              <a:solidFill>
                <a:srgbClr val="CCCCCC"/>
              </a:solidFill>
              <a:effectLst/>
              <a:highlight>
                <a:srgbClr val="1F1F1F"/>
              </a:highlight>
              <a:latin typeface="Consolas" panose="020B0609020204030204" pitchFamily="49" charset="0"/>
            </a:endParaRPr>
          </a:p>
          <a:p>
            <a:pPr marL="0" indent="0">
              <a:buNone/>
            </a:pPr>
            <a:r>
              <a:rPr lang="en-IN" b="0" dirty="0">
                <a:solidFill>
                  <a:srgbClr val="569CD6"/>
                </a:solidFill>
                <a:effectLst/>
                <a:highlight>
                  <a:srgbClr val="1F1F1F"/>
                </a:highlight>
                <a:latin typeface="Consolas" panose="020B0609020204030204" pitchFamily="49" charset="0"/>
              </a:rPr>
              <a:t>LIMIT</a:t>
            </a:r>
            <a:r>
              <a:rPr lang="en-IN" b="0" dirty="0">
                <a:solidFill>
                  <a:srgbClr val="CCCCCC"/>
                </a:solidFill>
                <a:effectLst/>
                <a:highlight>
                  <a:srgbClr val="1F1F1F"/>
                </a:highlight>
                <a:latin typeface="Consolas" panose="020B0609020204030204" pitchFamily="49" charset="0"/>
              </a:rPr>
              <a:t> </a:t>
            </a:r>
            <a:r>
              <a:rPr lang="en-IN" b="0" dirty="0">
                <a:solidFill>
                  <a:srgbClr val="B5CEA8"/>
                </a:solidFill>
                <a:effectLst/>
                <a:highlight>
                  <a:srgbClr val="1F1F1F"/>
                </a:highlight>
                <a:latin typeface="Consolas" panose="020B0609020204030204" pitchFamily="49" charset="0"/>
              </a:rPr>
              <a:t>20;</a:t>
            </a:r>
            <a:endParaRPr lang="en-IN" dirty="0"/>
          </a:p>
        </p:txBody>
      </p:sp>
    </p:spTree>
    <p:extLst>
      <p:ext uri="{BB962C8B-B14F-4D97-AF65-F5344CB8AC3E}">
        <p14:creationId xmlns:p14="http://schemas.microsoft.com/office/powerpoint/2010/main" val="250814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135</TotalTime>
  <Words>1828</Words>
  <Application>Microsoft Office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SQL Project with PostgreSQL</vt:lpstr>
      <vt:lpstr>PowerPoint Presentation</vt:lpstr>
      <vt:lpstr>Question 1 - What are the Top Paying Data Analyst jobs? - Identify the top 10 Highest paying Data Analyst Jobs available Remotely - Focus on job postings with specifies Salary amount excluding nulls - Why? Highlight the top-paying opportunities for Data Analyst </vt:lpstr>
      <vt:lpstr>PowerPoint Presentation</vt:lpstr>
      <vt:lpstr>Question 2 - What skills are required for top paying Data Analyst jobs covered in previous Quaetion - Use the first query where we found top 10 data analyst remote jobs - Add specific skills required for that role - Why? It provide a detailed view skills for that high paying jobs  helping job seekers in learning with skill can get them high paying jobs</vt:lpstr>
      <vt:lpstr>PowerPoint Presentation</vt:lpstr>
      <vt:lpstr>Question 3 - What are the most in demand skills for ad Data Analyst Role - Identify the Top 10 skills for Data Analyst Job Position across all Platform and Companies - Focus on All job postings  - Why? Retrieves the top 5 skills required to  be a Data Analyst to be relevant in the job market</vt:lpstr>
      <vt:lpstr>PowerPoint Presentation</vt:lpstr>
      <vt:lpstr>Question 4 : What are the top paying skills based on salary - Look at the average salary associated with each skill for Data Analyst Position - Focuses on roles based on Salaries regardless of location - Why? It defines how different skills impact the Overall Salary for a job person and to find most financially rewarding skill to learn and improve</vt:lpstr>
      <vt:lpstr>PowerPoint Presentation</vt:lpstr>
      <vt:lpstr>Question 5 : What are the best skills to learn aka best in demand and high in paying for Remote Jobs - Identify skills in high demand and with high average salaries for Data Analyst Roles - Why? Target skills offer job security as they are high in demand and financially They are sound as well as being high in salaries for career development in data analysis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with PostgreSQL</dc:title>
  <dc:creator>Fardeen Ahmed Khan</dc:creator>
  <cp:lastModifiedBy>Fardeen Ahmed Khan</cp:lastModifiedBy>
  <cp:revision>3</cp:revision>
  <dcterms:created xsi:type="dcterms:W3CDTF">2024-05-18T14:26:47Z</dcterms:created>
  <dcterms:modified xsi:type="dcterms:W3CDTF">2024-05-18T16:42:43Z</dcterms:modified>
</cp:coreProperties>
</file>