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56" r:id="rId5"/>
    <p:sldId id="263" r:id="rId6"/>
    <p:sldId id="264" r:id="rId7"/>
    <p:sldId id="257" r:id="rId8"/>
    <p:sldId id="258" r:id="rId9"/>
    <p:sldId id="261" r:id="rId10"/>
    <p:sldId id="259" r:id="rId11"/>
    <p:sldId id="260" r:id="rId12"/>
    <p:sldId id="262" r:id="rId13"/>
    <p:sldId id="265" r:id="rId14"/>
    <p:sldId id="266" r:id="rId15"/>
    <p:sldId id="267" r:id="rId16"/>
    <p:sldId id="268" r:id="rId17"/>
    <p:sldId id="270" r:id="rId18"/>
    <p:sldId id="269" r:id="rId19"/>
    <p:sldId id="271" r:id="rId20"/>
    <p:sldId id="273" r:id="rId21"/>
    <p:sldId id="274" r:id="rId22"/>
    <p:sldId id="275" r:id="rId23"/>
    <p:sldId id="276" r:id="rId24"/>
    <p:sldId id="277" r:id="rId25"/>
    <p:sldId id="279" r:id="rId26"/>
    <p:sldId id="280" r:id="rId27"/>
    <p:sldId id="281"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3998" y="761999"/>
            <a:ext cx="2286000" cy="533400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2001" y="761999"/>
            <a:ext cx="7619999" cy="53340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17E426F-F8B3-450C-B268-AE45D350D722}"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04D99F-28C4-4202-977C-7484C71DB2D2}"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72A65A7-3AF2-47B0-A7E6-0619C5D365D4}"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5490A49-1F8F-4BDA-814C-91BB51DBE1F9}"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79BC93C-4F66-47A0-A5E7-03A69E6C7257}"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1FEC045-E739-42E8-A8E2-204D56968019}"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5BB2B-1869-40E7-85E5-B79589A3F28A}"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6EC0CC-DA7D-4227-8172-F0879EB5A566}"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52E8B4C-B7E8-4914-8489-5C78AD0EDF35}"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3A658EB-AC83-41C1-A6A7-A147EB97516C}"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3B89719-25C5-4799-9677-2D748181CD25}"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5" name="Topic"/>
          <p:cNvSpPr txBox="1">
            <a:spLocks noGrp="1"/>
          </p:cNvSpPr>
          <p:nvPr>
            <p:ph type="body" sz="quarter" idx="21" hasCustomPrompt="1"/>
          </p:nvPr>
        </p:nvSpPr>
        <p:spPr>
          <a:xfrm>
            <a:off x="590550" y="6182359"/>
            <a:ext cx="2482850" cy="233554"/>
          </a:xfrm>
          <a:prstGeom prst="rect">
            <a:avLst/>
          </a:prstGeom>
        </p:spPr>
        <p:txBody>
          <a:bodyPr anchor="t"/>
          <a:lstStyle>
            <a:lvl1pPr>
              <a:defRPr sz="1100" b="0" cap="all" spc="44"/>
            </a:lvl1pPr>
          </a:lstStyle>
          <a:p>
            <a:r>
              <a:t>Topic</a:t>
            </a:r>
          </a:p>
        </p:txBody>
      </p:sp>
      <p:sp>
        <p:nvSpPr>
          <p:cNvPr id="16" name="Location"/>
          <p:cNvSpPr txBox="1">
            <a:spLocks noGrp="1"/>
          </p:cNvSpPr>
          <p:nvPr>
            <p:ph type="body" sz="quarter" idx="22" hasCustomPrompt="1"/>
          </p:nvPr>
        </p:nvSpPr>
        <p:spPr>
          <a:xfrm>
            <a:off x="9118600" y="6182359"/>
            <a:ext cx="2482850" cy="233554"/>
          </a:xfrm>
          <a:prstGeom prst="rect">
            <a:avLst/>
          </a:prstGeom>
        </p:spPr>
        <p:txBody>
          <a:bodyPr anchor="t"/>
          <a:lstStyle>
            <a:lvl1pPr>
              <a:defRPr sz="1100" b="0" cap="all" spc="44"/>
            </a:lvl1pPr>
          </a:lstStyle>
          <a:p>
            <a:r>
              <a:t>Location</a:t>
            </a:r>
          </a:p>
        </p:txBody>
      </p:sp>
      <p:sp>
        <p:nvSpPr>
          <p:cNvPr id="17" name="Author and Date"/>
          <p:cNvSpPr txBox="1">
            <a:spLocks noGrp="1"/>
          </p:cNvSpPr>
          <p:nvPr>
            <p:ph type="body" sz="quarter" idx="23" hasCustomPrompt="1"/>
          </p:nvPr>
        </p:nvSpPr>
        <p:spPr>
          <a:xfrm>
            <a:off x="3473450" y="6116955"/>
            <a:ext cx="5245100" cy="353315"/>
          </a:xfrm>
          <a:prstGeom prst="rect">
            <a:avLst/>
          </a:prstGeom>
        </p:spPr>
        <p:txBody>
          <a:bodyPr anchor="t"/>
          <a:lstStyle/>
          <a:p>
            <a:r>
              <a:t>Author and Date</a:t>
            </a:r>
          </a:p>
        </p:txBody>
      </p:sp>
      <p:sp>
        <p:nvSpPr>
          <p:cNvPr id="18" name="Presentation Title"/>
          <p:cNvSpPr txBox="1">
            <a:spLocks noGrp="1"/>
          </p:cNvSpPr>
          <p:nvPr>
            <p:ph type="title" hasCustomPrompt="1"/>
          </p:nvPr>
        </p:nvSpPr>
        <p:spPr>
          <a:prstGeom prst="rect">
            <a:avLst/>
          </a:prstGeom>
        </p:spPr>
        <p:txBody>
          <a:bodyPr/>
          <a:lstStyle/>
          <a:p>
            <a:r>
              <a:t>Presentation Title</a:t>
            </a:r>
          </a:p>
        </p:txBody>
      </p:sp>
      <p:sp>
        <p:nvSpPr>
          <p:cNvPr id="19" name="Body Level One…"/>
          <p:cNvSpPr txBox="1">
            <a:spLocks noGrp="1"/>
          </p:cNvSpPr>
          <p:nvPr>
            <p:ph type="body" sz="quarter" idx="1" hasCustomPrompt="1"/>
          </p:nvPr>
        </p:nvSpPr>
        <p:spPr>
          <a:prstGeom prst="rect">
            <a:avLst/>
          </a:prstGeom>
        </p:spPr>
        <p:txBody>
          <a:bodyPr/>
          <a:lstStyle/>
          <a:p>
            <a:r>
              <a:t>Presentation Subtitle</a:t>
            </a:r>
          </a:p>
          <a:p>
            <a:pPr lvl="1"/>
          </a:p>
          <a:p>
            <a:pPr lvl="2"/>
          </a:p>
          <a:p>
            <a:pPr lvl="3"/>
          </a:p>
          <a:p>
            <a:pPr lvl="4"/>
          </a:p>
        </p:txBody>
      </p:sp>
      <p:sp>
        <p:nvSpPr>
          <p:cNvPr id="20"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Title &amp; Photo">
    <p:bg>
      <p:bgPr>
        <a:solidFill>
          <a:srgbClr val="FFFFFF"/>
        </a:solidFill>
        <a:effectLst/>
      </p:bgPr>
    </p:bg>
    <p:spTree>
      <p:nvGrpSpPr>
        <p:cNvPr id="1" name=""/>
        <p:cNvGrpSpPr/>
        <p:nvPr/>
      </p:nvGrpSpPr>
      <p:grpSpPr>
        <a:xfrm>
          <a:off x="0" y="0"/>
          <a:ext cx="0" cy="0"/>
          <a:chOff x="0" y="0"/>
          <a:chExt cx="0" cy="0"/>
        </a:xfrm>
      </p:grpSpPr>
      <p:sp>
        <p:nvSpPr>
          <p:cNvPr id="27" name="1056335066_3170x2500.jpeg"/>
          <p:cNvSpPr>
            <a:spLocks noGrp="1"/>
          </p:cNvSpPr>
          <p:nvPr>
            <p:ph type="pic" idx="21"/>
          </p:nvPr>
        </p:nvSpPr>
        <p:spPr>
          <a:xfrm>
            <a:off x="0" y="-1378571"/>
            <a:ext cx="12192000" cy="9615142"/>
          </a:xfrm>
          <a:prstGeom prst="rect">
            <a:avLst/>
          </a:prstGeom>
        </p:spPr>
        <p:txBody>
          <a:bodyPr lIns="91439" tIns="45719" rIns="91439" bIns="45719" anchor="t">
            <a:noAutofit/>
          </a:bodyPr>
          <a:lstStyle/>
          <a:p/>
        </p:txBody>
      </p:sp>
      <p:sp>
        <p:nvSpPr>
          <p:cNvPr id="28" name="Topic"/>
          <p:cNvSpPr txBox="1">
            <a:spLocks noGrp="1"/>
          </p:cNvSpPr>
          <p:nvPr>
            <p:ph type="body" sz="quarter" idx="22" hasCustomPrompt="1"/>
          </p:nvPr>
        </p:nvSpPr>
        <p:spPr>
          <a:xfrm>
            <a:off x="590550" y="6182359"/>
            <a:ext cx="2482850" cy="233554"/>
          </a:xfrm>
          <a:prstGeom prst="rect">
            <a:avLst/>
          </a:prstGeom>
        </p:spPr>
        <p:txBody>
          <a:bodyPr anchor="t"/>
          <a:lstStyle>
            <a:lvl1pPr>
              <a:defRPr sz="1100" b="0" cap="all" spc="44">
                <a:solidFill>
                  <a:srgbClr val="FFFFFF"/>
                </a:solidFill>
              </a:defRPr>
            </a:lvl1pPr>
          </a:lstStyle>
          <a:p>
            <a:r>
              <a:t>Topic</a:t>
            </a:r>
          </a:p>
        </p:txBody>
      </p:sp>
      <p:sp>
        <p:nvSpPr>
          <p:cNvPr id="29" name="Location"/>
          <p:cNvSpPr txBox="1">
            <a:spLocks noGrp="1"/>
          </p:cNvSpPr>
          <p:nvPr>
            <p:ph type="body" sz="quarter" idx="23" hasCustomPrompt="1"/>
          </p:nvPr>
        </p:nvSpPr>
        <p:spPr>
          <a:xfrm>
            <a:off x="9118600" y="6182359"/>
            <a:ext cx="2482850" cy="233554"/>
          </a:xfrm>
          <a:prstGeom prst="rect">
            <a:avLst/>
          </a:prstGeom>
        </p:spPr>
        <p:txBody>
          <a:bodyPr anchor="t"/>
          <a:lstStyle>
            <a:lvl1pPr>
              <a:defRPr sz="1100" b="0" cap="all" spc="44">
                <a:solidFill>
                  <a:srgbClr val="FFFFFF"/>
                </a:solidFill>
              </a:defRPr>
            </a:lvl1pPr>
          </a:lstStyle>
          <a:p>
            <a:r>
              <a:t>Location</a:t>
            </a:r>
          </a:p>
        </p:txBody>
      </p:sp>
      <p:sp>
        <p:nvSpPr>
          <p:cNvPr id="30" name="Author and Date"/>
          <p:cNvSpPr txBox="1">
            <a:spLocks noGrp="1"/>
          </p:cNvSpPr>
          <p:nvPr>
            <p:ph type="body" sz="quarter" idx="24" hasCustomPrompt="1"/>
          </p:nvPr>
        </p:nvSpPr>
        <p:spPr>
          <a:xfrm>
            <a:off x="3473450" y="6116955"/>
            <a:ext cx="5245100" cy="353315"/>
          </a:xfrm>
          <a:prstGeom prst="rect">
            <a:avLst/>
          </a:prstGeom>
        </p:spPr>
        <p:txBody>
          <a:bodyPr anchor="t"/>
          <a:lstStyle>
            <a:lvl1pPr>
              <a:defRPr>
                <a:solidFill>
                  <a:srgbClr val="FFFFFF"/>
                </a:solidFill>
              </a:defRPr>
            </a:lvl1pPr>
          </a:lstStyle>
          <a:p>
            <a:r>
              <a:t>Author and Date</a:t>
            </a:r>
          </a:p>
        </p:txBody>
      </p:sp>
      <p:sp>
        <p:nvSpPr>
          <p:cNvPr id="31" name="Line"/>
          <p:cNvSpPr/>
          <p:nvPr/>
        </p:nvSpPr>
        <p:spPr>
          <a:xfrm>
            <a:off x="383440" y="6030383"/>
            <a:ext cx="11425120"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32" name="Line"/>
          <p:cNvSpPr/>
          <p:nvPr/>
        </p:nvSpPr>
        <p:spPr>
          <a:xfrm flipV="1">
            <a:off x="3263900" y="6017279"/>
            <a:ext cx="1" cy="557492"/>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33" name="Line"/>
          <p:cNvSpPr/>
          <p:nvPr/>
        </p:nvSpPr>
        <p:spPr>
          <a:xfrm flipV="1">
            <a:off x="8928101" y="6017279"/>
            <a:ext cx="1" cy="557492"/>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34" name="Line"/>
          <p:cNvSpPr/>
          <p:nvPr/>
        </p:nvSpPr>
        <p:spPr>
          <a:xfrm>
            <a:off x="383440" y="476250"/>
            <a:ext cx="11425121"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35" name="Body Level One…"/>
          <p:cNvSpPr txBox="1">
            <a:spLocks noGrp="1"/>
          </p:cNvSpPr>
          <p:nvPr>
            <p:ph type="body" sz="quarter" idx="1" hasCustomPrompt="1"/>
          </p:nvPr>
        </p:nvSpPr>
        <p:spPr>
          <a:xfrm>
            <a:off x="1041400" y="1746250"/>
            <a:ext cx="10102850" cy="80645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Presentation Subtitle</a:t>
            </a:r>
          </a:p>
          <a:p>
            <a:pPr lvl="1"/>
          </a:p>
          <a:p>
            <a:pPr lvl="2"/>
          </a:p>
          <a:p>
            <a:pPr lvl="3"/>
          </a:p>
          <a:p>
            <a:pPr lvl="4"/>
          </a:p>
        </p:txBody>
      </p:sp>
      <p:sp>
        <p:nvSpPr>
          <p:cNvPr id="36" name="Presentation Title"/>
          <p:cNvSpPr txBox="1">
            <a:spLocks noGrp="1"/>
          </p:cNvSpPr>
          <p:nvPr>
            <p:ph type="title" hasCustomPrompt="1"/>
          </p:nvPr>
        </p:nvSpPr>
        <p:spPr>
          <a:prstGeom prst="rect">
            <a:avLst/>
          </a:prstGeom>
        </p:spPr>
        <p:txBody>
          <a:bodyPr/>
          <a:lstStyle/>
          <a:p>
            <a:r>
              <a:t>Presentation Title</a:t>
            </a:r>
          </a:p>
        </p:txBody>
      </p:sp>
      <p:sp>
        <p:nvSpPr>
          <p:cNvPr id="37" name="Slide Number"/>
          <p:cNvSpPr txBox="1">
            <a:spLocks noGrp="1"/>
          </p:cNvSpPr>
          <p:nvPr>
            <p:ph type="sldNum" sz="quarter" idx="2"/>
          </p:nvPr>
        </p:nvSpPr>
        <p:spPr>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Title &amp; Photo Alt">
    <p:bg>
      <p:bgPr>
        <a:solidFill>
          <a:srgbClr val="FFF5F2"/>
        </a:solidFill>
        <a:effectLst/>
      </p:bgPr>
    </p:bg>
    <p:spTree>
      <p:nvGrpSpPr>
        <p:cNvPr id="1" name=""/>
        <p:cNvGrpSpPr/>
        <p:nvPr/>
      </p:nvGrpSpPr>
      <p:grpSpPr>
        <a:xfrm>
          <a:off x="0" y="0"/>
          <a:ext cx="0" cy="0"/>
          <a:chOff x="0" y="0"/>
          <a:chExt cx="0" cy="0"/>
        </a:xfrm>
      </p:grpSpPr>
      <p:sp>
        <p:nvSpPr>
          <p:cNvPr id="44" name="Body Level One…"/>
          <p:cNvSpPr txBox="1">
            <a:spLocks noGrp="1"/>
          </p:cNvSpPr>
          <p:nvPr>
            <p:ph type="body" sz="quarter" idx="1" hasCustomPrompt="1"/>
          </p:nvPr>
        </p:nvSpPr>
        <p:spPr>
          <a:xfrm>
            <a:off x="635000" y="4007958"/>
            <a:ext cx="5892800" cy="192405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r>
              <a:t>Slide Subtitle</a:t>
            </a:r>
          </a:p>
          <a:p>
            <a:pPr lvl="1"/>
          </a:p>
          <a:p>
            <a:pPr lvl="2"/>
          </a:p>
          <a:p>
            <a:pPr lvl="3"/>
          </a:p>
          <a:p>
            <a:pPr lvl="4"/>
          </a:p>
        </p:txBody>
      </p:sp>
      <p:sp>
        <p:nvSpPr>
          <p:cNvPr id="45" name="Slide Title"/>
          <p:cNvSpPr txBox="1">
            <a:spLocks noGrp="1"/>
          </p:cNvSpPr>
          <p:nvPr>
            <p:ph type="title" hasCustomPrompt="1"/>
          </p:nvPr>
        </p:nvSpPr>
        <p:spPr>
          <a:xfrm>
            <a:off x="635000" y="2462709"/>
            <a:ext cx="5892800" cy="1466851"/>
          </a:xfrm>
          <a:prstGeom prst="rect">
            <a:avLst/>
          </a:prstGeom>
        </p:spPr>
        <p:txBody>
          <a:bodyPr anchor="b"/>
          <a:lstStyle>
            <a:lvl1pPr>
              <a:defRPr sz="4500" spc="135">
                <a:solidFill>
                  <a:schemeClr val="accent6"/>
                </a:solidFill>
              </a:defRPr>
            </a:lvl1pPr>
          </a:lstStyle>
          <a:p>
            <a:r>
              <a:t>Slide Title</a:t>
            </a:r>
          </a:p>
        </p:txBody>
      </p:sp>
      <p:sp>
        <p:nvSpPr>
          <p:cNvPr id="46" name="531205463_2542x1430.jpg"/>
          <p:cNvSpPr>
            <a:spLocks noGrp="1"/>
          </p:cNvSpPr>
          <p:nvPr>
            <p:ph type="pic" idx="21"/>
          </p:nvPr>
        </p:nvSpPr>
        <p:spPr>
          <a:xfrm>
            <a:off x="6400800" y="947848"/>
            <a:ext cx="8821102" cy="4962304"/>
          </a:xfrm>
          <a:prstGeom prst="rect">
            <a:avLst/>
          </a:prstGeom>
          <a:ln w="114300">
            <a:solidFill>
              <a:srgbClr val="FFFFFF"/>
            </a:solidFill>
          </a:ln>
        </p:spPr>
        <p:txBody>
          <a:bodyPr lIns="91439" tIns="45719" rIns="91439" bIns="45719" anchor="t">
            <a:noAutofit/>
          </a:bodyPr>
          <a:lstStyle/>
          <a:p/>
        </p:txBody>
      </p:sp>
      <p:sp>
        <p:nvSpPr>
          <p:cNvPr id="47" name="Line"/>
          <p:cNvSpPr/>
          <p:nvPr/>
        </p:nvSpPr>
        <p:spPr>
          <a:xfrm>
            <a:off x="378609" y="6301914"/>
            <a:ext cx="11431472" cy="1"/>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48" name="Line"/>
          <p:cNvSpPr/>
          <p:nvPr/>
        </p:nvSpPr>
        <p:spPr>
          <a:xfrm flipV="1">
            <a:off x="381000" y="476250"/>
            <a:ext cx="11430002" cy="1"/>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49"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Title &amp; Bullets">
    <p:bg>
      <p:bgPr>
        <a:solidFill>
          <a:srgbClr val="FFF5F2"/>
        </a:solidFill>
        <a:effectLst/>
      </p:bgPr>
    </p:bg>
    <p:spTree>
      <p:nvGrpSpPr>
        <p:cNvPr id="1" name=""/>
        <p:cNvGrpSpPr/>
        <p:nvPr/>
      </p:nvGrpSpPr>
      <p:grpSpPr>
        <a:xfrm>
          <a:off x="0" y="0"/>
          <a:ext cx="0" cy="0"/>
          <a:chOff x="0" y="0"/>
          <a:chExt cx="0" cy="0"/>
        </a:xfrm>
      </p:grpSpPr>
      <p:sp>
        <p:nvSpPr>
          <p:cNvPr id="56" name="Body Level One…"/>
          <p:cNvSpPr txBox="1">
            <a:spLocks noGrp="1"/>
          </p:cNvSpPr>
          <p:nvPr>
            <p:ph type="body" sz="half" idx="1" hasCustomPrompt="1"/>
          </p:nvPr>
        </p:nvSpPr>
        <p:spPr>
          <a:xfrm>
            <a:off x="1041400" y="2097616"/>
            <a:ext cx="10103564" cy="3141030"/>
          </a:xfrm>
          <a:prstGeom prst="rect">
            <a:avLst/>
          </a:prstGeom>
        </p:spPr>
        <p:txBody>
          <a:bodyPr anchor="t"/>
          <a:lstStyle>
            <a:lvl1pPr marL="317500" indent="-317500" algn="l" defTabSz="177800">
              <a:lnSpc>
                <a:spcPct val="100000"/>
              </a:lnSpc>
              <a:spcBef>
                <a:spcPts val="2150"/>
              </a:spcBef>
              <a:buSzPct val="100000"/>
              <a:buBlip>
                <a:blip r:embed="rId2"/>
              </a:buBlip>
              <a:defRPr spc="18">
                <a:solidFill>
                  <a:schemeClr val="accent1">
                    <a:satOff val="36598"/>
                    <a:lumOff val="-17226"/>
                  </a:schemeClr>
                </a:solidFill>
              </a:defRPr>
            </a:lvl1pPr>
            <a:lvl2pPr marL="635000" indent="-317500" algn="l" defTabSz="177800">
              <a:lnSpc>
                <a:spcPct val="100000"/>
              </a:lnSpc>
              <a:spcBef>
                <a:spcPts val="2150"/>
              </a:spcBef>
              <a:buSzPct val="100000"/>
              <a:buBlip>
                <a:blip r:embed="rId2"/>
              </a:buBlip>
              <a:defRPr spc="18">
                <a:solidFill>
                  <a:schemeClr val="accent1">
                    <a:satOff val="36598"/>
                    <a:lumOff val="-17226"/>
                  </a:schemeClr>
                </a:solidFill>
              </a:defRPr>
            </a:lvl2pPr>
            <a:lvl3pPr marL="952500" indent="-317500" algn="l" defTabSz="177800">
              <a:lnSpc>
                <a:spcPct val="100000"/>
              </a:lnSpc>
              <a:spcBef>
                <a:spcPts val="2150"/>
              </a:spcBef>
              <a:buSzPct val="100000"/>
              <a:buBlip>
                <a:blip r:embed="rId2"/>
              </a:buBlip>
              <a:defRPr spc="18">
                <a:solidFill>
                  <a:schemeClr val="accent1">
                    <a:satOff val="36598"/>
                    <a:lumOff val="-17226"/>
                  </a:schemeClr>
                </a:solidFill>
              </a:defRPr>
            </a:lvl3pPr>
            <a:lvl4pPr marL="1270000" indent="-317500" algn="l" defTabSz="177800">
              <a:lnSpc>
                <a:spcPct val="100000"/>
              </a:lnSpc>
              <a:spcBef>
                <a:spcPts val="2150"/>
              </a:spcBef>
              <a:buSzPct val="100000"/>
              <a:buBlip>
                <a:blip r:embed="rId2"/>
              </a:buBlip>
              <a:defRPr spc="18">
                <a:solidFill>
                  <a:schemeClr val="accent1">
                    <a:satOff val="36598"/>
                    <a:lumOff val="-17226"/>
                  </a:schemeClr>
                </a:solidFill>
              </a:defRPr>
            </a:lvl4pPr>
            <a:lvl5pPr marL="1587500" indent="-317500" algn="l" defTabSz="177800">
              <a:lnSpc>
                <a:spcPct val="100000"/>
              </a:lnSpc>
              <a:spcBef>
                <a:spcPts val="2150"/>
              </a:spcBef>
              <a:buSzPct val="100000"/>
              <a:buBlip>
                <a:blip r:embed="rId2"/>
              </a:buBlip>
              <a:defRPr spc="18">
                <a:solidFill>
                  <a:schemeClr val="accent1">
                    <a:satOff val="36598"/>
                    <a:lumOff val="-17226"/>
                  </a:schemeClr>
                </a:solidFill>
              </a:defRPr>
            </a:lvl5pPr>
          </a:lstStyle>
          <a:p>
            <a:r>
              <a:t>Slide bullet text</a:t>
            </a:r>
          </a:p>
          <a:p>
            <a:pPr lvl="1"/>
          </a:p>
          <a:p>
            <a:pPr lvl="2"/>
          </a:p>
          <a:p>
            <a:pPr lvl="3"/>
          </a:p>
          <a:p>
            <a:pPr lvl="4"/>
          </a:p>
        </p:txBody>
      </p:sp>
      <p:sp>
        <p:nvSpPr>
          <p:cNvPr id="57" name="Line"/>
          <p:cNvSpPr/>
          <p:nvPr/>
        </p:nvSpPr>
        <p:spPr>
          <a:xfrm>
            <a:off x="383440" y="476250"/>
            <a:ext cx="11425121" cy="1"/>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58" name="Line"/>
          <p:cNvSpPr/>
          <p:nvPr/>
        </p:nvSpPr>
        <p:spPr>
          <a:xfrm>
            <a:off x="378609" y="6301914"/>
            <a:ext cx="11431472" cy="1"/>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59" name="Slide Title"/>
          <p:cNvSpPr txBox="1">
            <a:spLocks noGrp="1"/>
          </p:cNvSpPr>
          <p:nvPr>
            <p:ph type="title" hasCustomPrompt="1"/>
          </p:nvPr>
        </p:nvSpPr>
        <p:spPr>
          <a:xfrm>
            <a:off x="1044218" y="641350"/>
            <a:ext cx="10103564" cy="824856"/>
          </a:xfrm>
          <a:prstGeom prst="rect">
            <a:avLst/>
          </a:prstGeom>
        </p:spPr>
        <p:txBody>
          <a:bodyPr/>
          <a:lstStyle>
            <a:lvl1pPr>
              <a:defRPr sz="4500" spc="135">
                <a:solidFill>
                  <a:schemeClr val="accent6"/>
                </a:solidFill>
              </a:defRPr>
            </a:lvl1pPr>
          </a:lstStyle>
          <a:p>
            <a:r>
              <a:t>Slide Title</a:t>
            </a:r>
          </a:p>
        </p:txBody>
      </p:sp>
      <p:sp>
        <p:nvSpPr>
          <p:cNvPr id="60"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p:cSld name="Bullets">
    <p:bg>
      <p:bgPr>
        <a:solidFill>
          <a:srgbClr val="FFF5F2"/>
        </a:solidFill>
        <a:effectLst/>
      </p:bgPr>
    </p:bg>
    <p:spTree>
      <p:nvGrpSpPr>
        <p:cNvPr id="1" name=""/>
        <p:cNvGrpSpPr/>
        <p:nvPr/>
      </p:nvGrpSpPr>
      <p:grpSpPr>
        <a:xfrm>
          <a:off x="0" y="0"/>
          <a:ext cx="0" cy="0"/>
          <a:chOff x="0" y="0"/>
          <a:chExt cx="0" cy="0"/>
        </a:xfrm>
      </p:grpSpPr>
      <p:sp>
        <p:nvSpPr>
          <p:cNvPr id="67" name="Body Level One…"/>
          <p:cNvSpPr txBox="1">
            <a:spLocks noGrp="1"/>
          </p:cNvSpPr>
          <p:nvPr>
            <p:ph type="body" sz="half" idx="1" hasCustomPrompt="1"/>
          </p:nvPr>
        </p:nvSpPr>
        <p:spPr>
          <a:xfrm>
            <a:off x="1041400" y="2097616"/>
            <a:ext cx="10103564" cy="3141030"/>
          </a:xfrm>
          <a:prstGeom prst="rect">
            <a:avLst/>
          </a:prstGeom>
        </p:spPr>
        <p:txBody>
          <a:bodyPr numCol="2" spcCol="1289181" anchor="t"/>
          <a:lstStyle>
            <a:lvl1pPr marL="317500" indent="-317500" algn="l" defTabSz="177800">
              <a:lnSpc>
                <a:spcPct val="100000"/>
              </a:lnSpc>
              <a:spcBef>
                <a:spcPts val="2150"/>
              </a:spcBef>
              <a:buSzPct val="100000"/>
              <a:buBlip>
                <a:blip r:embed="rId2"/>
              </a:buBlip>
              <a:defRPr spc="18">
                <a:solidFill>
                  <a:schemeClr val="accent1">
                    <a:satOff val="36598"/>
                    <a:lumOff val="-17226"/>
                  </a:schemeClr>
                </a:solidFill>
              </a:defRPr>
            </a:lvl1pPr>
            <a:lvl2pPr marL="635000" indent="-317500" algn="l" defTabSz="177800">
              <a:lnSpc>
                <a:spcPct val="100000"/>
              </a:lnSpc>
              <a:spcBef>
                <a:spcPts val="2150"/>
              </a:spcBef>
              <a:buSzPct val="100000"/>
              <a:buBlip>
                <a:blip r:embed="rId2"/>
              </a:buBlip>
              <a:defRPr spc="18">
                <a:solidFill>
                  <a:schemeClr val="accent1">
                    <a:satOff val="36598"/>
                    <a:lumOff val="-17226"/>
                  </a:schemeClr>
                </a:solidFill>
              </a:defRPr>
            </a:lvl2pPr>
            <a:lvl3pPr marL="952500" indent="-317500" algn="l" defTabSz="177800">
              <a:lnSpc>
                <a:spcPct val="100000"/>
              </a:lnSpc>
              <a:spcBef>
                <a:spcPts val="2150"/>
              </a:spcBef>
              <a:buSzPct val="100000"/>
              <a:buBlip>
                <a:blip r:embed="rId2"/>
              </a:buBlip>
              <a:defRPr spc="18">
                <a:solidFill>
                  <a:schemeClr val="accent1">
                    <a:satOff val="36598"/>
                    <a:lumOff val="-17226"/>
                  </a:schemeClr>
                </a:solidFill>
              </a:defRPr>
            </a:lvl3pPr>
            <a:lvl4pPr marL="1270000" indent="-317500" algn="l" defTabSz="177800">
              <a:lnSpc>
                <a:spcPct val="100000"/>
              </a:lnSpc>
              <a:spcBef>
                <a:spcPts val="2150"/>
              </a:spcBef>
              <a:buSzPct val="100000"/>
              <a:buBlip>
                <a:blip r:embed="rId2"/>
              </a:buBlip>
              <a:defRPr spc="18">
                <a:solidFill>
                  <a:schemeClr val="accent1">
                    <a:satOff val="36598"/>
                    <a:lumOff val="-17226"/>
                  </a:schemeClr>
                </a:solidFill>
              </a:defRPr>
            </a:lvl4pPr>
            <a:lvl5pPr marL="1587500" indent="-317500" algn="l" defTabSz="177800">
              <a:lnSpc>
                <a:spcPct val="100000"/>
              </a:lnSpc>
              <a:spcBef>
                <a:spcPts val="2150"/>
              </a:spcBef>
              <a:buSzPct val="100000"/>
              <a:buBlip>
                <a:blip r:embed="rId2"/>
              </a:buBlip>
              <a:defRPr spc="18">
                <a:solidFill>
                  <a:schemeClr val="accent1">
                    <a:satOff val="36598"/>
                    <a:lumOff val="-17226"/>
                  </a:schemeClr>
                </a:solidFill>
              </a:defRPr>
            </a:lvl5pPr>
          </a:lstStyle>
          <a:p>
            <a:r>
              <a:t>Slide bullet text</a:t>
            </a:r>
          </a:p>
          <a:p>
            <a:pPr lvl="1"/>
          </a:p>
          <a:p>
            <a:pPr lvl="2"/>
          </a:p>
          <a:p>
            <a:pPr lvl="3"/>
          </a:p>
          <a:p>
            <a:pPr lvl="4"/>
          </a:p>
        </p:txBody>
      </p:sp>
      <p:sp>
        <p:nvSpPr>
          <p:cNvPr id="68" name="Line"/>
          <p:cNvSpPr/>
          <p:nvPr/>
        </p:nvSpPr>
        <p:spPr>
          <a:xfrm>
            <a:off x="383440" y="476250"/>
            <a:ext cx="11425121" cy="1"/>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69" name="Line"/>
          <p:cNvSpPr/>
          <p:nvPr/>
        </p:nvSpPr>
        <p:spPr>
          <a:xfrm>
            <a:off x="378609" y="6301914"/>
            <a:ext cx="11431472" cy="1"/>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70"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p:cSld name="Title, Bullets &amp; Photo">
    <p:bg>
      <p:bgPr>
        <a:solidFill>
          <a:srgbClr val="FFF5F2"/>
        </a:solidFill>
        <a:effectLst/>
      </p:bgPr>
    </p:bg>
    <p:spTree>
      <p:nvGrpSpPr>
        <p:cNvPr id="1" name=""/>
        <p:cNvGrpSpPr/>
        <p:nvPr/>
      </p:nvGrpSpPr>
      <p:grpSpPr>
        <a:xfrm>
          <a:off x="0" y="0"/>
          <a:ext cx="0" cy="0"/>
          <a:chOff x="0" y="0"/>
          <a:chExt cx="0" cy="0"/>
        </a:xfrm>
      </p:grpSpPr>
      <p:sp>
        <p:nvSpPr>
          <p:cNvPr id="77" name="Slide Title"/>
          <p:cNvSpPr txBox="1">
            <a:spLocks noGrp="1"/>
          </p:cNvSpPr>
          <p:nvPr>
            <p:ph type="title" hasCustomPrompt="1"/>
          </p:nvPr>
        </p:nvSpPr>
        <p:spPr>
          <a:xfrm>
            <a:off x="635000" y="925611"/>
            <a:ext cx="5892800" cy="2042468"/>
          </a:xfrm>
          <a:prstGeom prst="rect">
            <a:avLst/>
          </a:prstGeom>
        </p:spPr>
        <p:txBody>
          <a:bodyPr anchor="b"/>
          <a:lstStyle>
            <a:lvl1pPr>
              <a:defRPr sz="4500" spc="135">
                <a:solidFill>
                  <a:schemeClr val="accent6"/>
                </a:solidFill>
              </a:defRPr>
            </a:lvl1pPr>
          </a:lstStyle>
          <a:p>
            <a:r>
              <a:t>Slide Title</a:t>
            </a:r>
          </a:p>
        </p:txBody>
      </p:sp>
      <p:sp>
        <p:nvSpPr>
          <p:cNvPr id="78" name="Body Level One…"/>
          <p:cNvSpPr txBox="1">
            <a:spLocks noGrp="1"/>
          </p:cNvSpPr>
          <p:nvPr>
            <p:ph type="body" sz="quarter" idx="1" hasCustomPrompt="1"/>
          </p:nvPr>
        </p:nvSpPr>
        <p:spPr>
          <a:xfrm>
            <a:off x="1044218" y="3360142"/>
            <a:ext cx="5486401" cy="2733585"/>
          </a:xfrm>
          <a:prstGeom prst="rect">
            <a:avLst/>
          </a:prstGeom>
        </p:spPr>
        <p:txBody>
          <a:bodyPr anchor="t"/>
          <a:lstStyle>
            <a:lvl1pPr marL="317500" indent="-317500" algn="l" defTabSz="177800">
              <a:lnSpc>
                <a:spcPct val="100000"/>
              </a:lnSpc>
              <a:spcBef>
                <a:spcPts val="2150"/>
              </a:spcBef>
              <a:buSzPct val="100000"/>
              <a:buBlip>
                <a:blip r:embed="rId2"/>
              </a:buBlip>
              <a:defRPr spc="18">
                <a:solidFill>
                  <a:schemeClr val="accent1">
                    <a:satOff val="36598"/>
                    <a:lumOff val="-17226"/>
                  </a:schemeClr>
                </a:solidFill>
              </a:defRPr>
            </a:lvl1pPr>
            <a:lvl2pPr marL="635000" indent="-317500" algn="l" defTabSz="177800">
              <a:lnSpc>
                <a:spcPct val="100000"/>
              </a:lnSpc>
              <a:spcBef>
                <a:spcPts val="2150"/>
              </a:spcBef>
              <a:buSzPct val="100000"/>
              <a:buBlip>
                <a:blip r:embed="rId2"/>
              </a:buBlip>
              <a:defRPr spc="18">
                <a:solidFill>
                  <a:schemeClr val="accent1">
                    <a:satOff val="36598"/>
                    <a:lumOff val="-17226"/>
                  </a:schemeClr>
                </a:solidFill>
              </a:defRPr>
            </a:lvl2pPr>
            <a:lvl3pPr marL="952500" indent="-317500" algn="l" defTabSz="177800">
              <a:lnSpc>
                <a:spcPct val="100000"/>
              </a:lnSpc>
              <a:spcBef>
                <a:spcPts val="2150"/>
              </a:spcBef>
              <a:buSzPct val="100000"/>
              <a:buBlip>
                <a:blip r:embed="rId2"/>
              </a:buBlip>
              <a:defRPr spc="18">
                <a:solidFill>
                  <a:schemeClr val="accent1">
                    <a:satOff val="36598"/>
                    <a:lumOff val="-17226"/>
                  </a:schemeClr>
                </a:solidFill>
              </a:defRPr>
            </a:lvl3pPr>
            <a:lvl4pPr marL="1270000" indent="-317500" algn="l" defTabSz="177800">
              <a:lnSpc>
                <a:spcPct val="100000"/>
              </a:lnSpc>
              <a:spcBef>
                <a:spcPts val="2150"/>
              </a:spcBef>
              <a:buSzPct val="100000"/>
              <a:buBlip>
                <a:blip r:embed="rId2"/>
              </a:buBlip>
              <a:defRPr spc="18">
                <a:solidFill>
                  <a:schemeClr val="accent1">
                    <a:satOff val="36598"/>
                    <a:lumOff val="-17226"/>
                  </a:schemeClr>
                </a:solidFill>
              </a:defRPr>
            </a:lvl4pPr>
            <a:lvl5pPr marL="1587500" indent="-317500" algn="l" defTabSz="177800">
              <a:lnSpc>
                <a:spcPct val="100000"/>
              </a:lnSpc>
              <a:spcBef>
                <a:spcPts val="2150"/>
              </a:spcBef>
              <a:buSzPct val="100000"/>
              <a:buBlip>
                <a:blip r:embed="rId2"/>
              </a:buBlip>
              <a:defRPr spc="18">
                <a:solidFill>
                  <a:schemeClr val="accent1">
                    <a:satOff val="36598"/>
                    <a:lumOff val="-17226"/>
                  </a:schemeClr>
                </a:solidFill>
              </a:defRPr>
            </a:lvl5pPr>
          </a:lstStyle>
          <a:p>
            <a:r>
              <a:t>Slide bullet text</a:t>
            </a:r>
          </a:p>
          <a:p>
            <a:pPr lvl="1"/>
          </a:p>
          <a:p>
            <a:pPr lvl="2"/>
          </a:p>
          <a:p>
            <a:pPr lvl="3"/>
          </a:p>
          <a:p>
            <a:pPr lvl="4"/>
          </a:p>
        </p:txBody>
      </p:sp>
      <p:sp>
        <p:nvSpPr>
          <p:cNvPr id="79" name="545882547_1308x1744.jpeg"/>
          <p:cNvSpPr>
            <a:spLocks noGrp="1"/>
          </p:cNvSpPr>
          <p:nvPr>
            <p:ph type="pic" idx="21"/>
          </p:nvPr>
        </p:nvSpPr>
        <p:spPr>
          <a:xfrm>
            <a:off x="6330950" y="-1250950"/>
            <a:ext cx="5538788" cy="7385050"/>
          </a:xfrm>
          <a:prstGeom prst="rect">
            <a:avLst/>
          </a:prstGeom>
          <a:ln w="114300">
            <a:solidFill>
              <a:srgbClr val="FFFFFF"/>
            </a:solidFill>
          </a:ln>
        </p:spPr>
        <p:txBody>
          <a:bodyPr lIns="91439" tIns="45719" rIns="91439" bIns="45719" anchor="t">
            <a:noAutofit/>
          </a:bodyPr>
          <a:lstStyle/>
          <a:p/>
        </p:txBody>
      </p:sp>
      <p:sp>
        <p:nvSpPr>
          <p:cNvPr id="80" name="Line"/>
          <p:cNvSpPr/>
          <p:nvPr/>
        </p:nvSpPr>
        <p:spPr>
          <a:xfrm flipV="1">
            <a:off x="381000" y="476250"/>
            <a:ext cx="11430002" cy="1"/>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81" name="Line"/>
          <p:cNvSpPr/>
          <p:nvPr/>
        </p:nvSpPr>
        <p:spPr>
          <a:xfrm>
            <a:off x="381000" y="6299200"/>
            <a:ext cx="11430001" cy="0"/>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82"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p:cSld name="Section">
    <p:spTree>
      <p:nvGrpSpPr>
        <p:cNvPr id="1" name=""/>
        <p:cNvGrpSpPr/>
        <p:nvPr/>
      </p:nvGrpSpPr>
      <p:grpSpPr>
        <a:xfrm>
          <a:off x="0" y="0"/>
          <a:ext cx="0" cy="0"/>
          <a:chOff x="0" y="0"/>
          <a:chExt cx="0" cy="0"/>
        </a:xfrm>
      </p:grpSpPr>
      <p:sp>
        <p:nvSpPr>
          <p:cNvPr id="89" name="Section Title"/>
          <p:cNvSpPr txBox="1">
            <a:spLocks noGrp="1"/>
          </p:cNvSpPr>
          <p:nvPr>
            <p:ph type="title" hasCustomPrompt="1"/>
          </p:nvPr>
        </p:nvSpPr>
        <p:spPr>
          <a:xfrm>
            <a:off x="1043053" y="2146300"/>
            <a:ext cx="10102851" cy="2825750"/>
          </a:xfrm>
          <a:prstGeom prst="rect">
            <a:avLst/>
          </a:prstGeom>
        </p:spPr>
        <p:txBody>
          <a:bodyPr anchor="ctr"/>
          <a:lstStyle>
            <a:lvl1pPr>
              <a:defRPr>
                <a:solidFill>
                  <a:schemeClr val="accent5"/>
                </a:solidFill>
              </a:defRPr>
            </a:lvl1pPr>
          </a:lstStyle>
          <a:p>
            <a:r>
              <a:t>Section Title</a:t>
            </a:r>
          </a:p>
        </p:txBody>
      </p:sp>
      <p:sp>
        <p:nvSpPr>
          <p:cNvPr id="90" name="Line"/>
          <p:cNvSpPr/>
          <p:nvPr/>
        </p:nvSpPr>
        <p:spPr>
          <a:xfrm flipV="1">
            <a:off x="381000" y="476250"/>
            <a:ext cx="11430001" cy="1"/>
          </a:xfrm>
          <a:prstGeom prst="line">
            <a:avLst/>
          </a:prstGeom>
          <a:ln w="76200">
            <a:solidFill>
              <a:schemeClr val="accent5"/>
            </a:solidFill>
            <a:miter lim="400000"/>
          </a:ln>
        </p:spPr>
        <p:txBody>
          <a:bodyPr lIns="25400" tIns="25400" rIns="25400" bIns="25400" anchor="ctr"/>
          <a:lstStyle/>
          <a:p>
            <a:pPr defTabSz="412750">
              <a:defRPr sz="3200" spc="0">
                <a:solidFill>
                  <a:srgbClr val="000000"/>
                </a:solidFill>
              </a:defRPr>
            </a:pPr>
            <a:endParaRPr sz="1600"/>
          </a:p>
        </p:txBody>
      </p:sp>
      <p:sp>
        <p:nvSpPr>
          <p:cNvPr id="91" name="Line"/>
          <p:cNvSpPr/>
          <p:nvPr/>
        </p:nvSpPr>
        <p:spPr>
          <a:xfrm>
            <a:off x="381000" y="6299200"/>
            <a:ext cx="11430001" cy="0"/>
          </a:xfrm>
          <a:prstGeom prst="line">
            <a:avLst/>
          </a:prstGeom>
          <a:ln w="76200">
            <a:solidFill>
              <a:schemeClr val="accent5"/>
            </a:solidFill>
            <a:miter lim="400000"/>
          </a:ln>
        </p:spPr>
        <p:txBody>
          <a:bodyPr lIns="25400" tIns="25400" rIns="25400" bIns="25400" anchor="ctr"/>
          <a:lstStyle/>
          <a:p>
            <a:pPr defTabSz="412750">
              <a:defRPr sz="3200" spc="0">
                <a:solidFill>
                  <a:srgbClr val="000000"/>
                </a:solidFill>
              </a:defRPr>
            </a:pPr>
            <a:endParaRPr sz="1600"/>
          </a:p>
        </p:txBody>
      </p:sp>
      <p:sp>
        <p:nvSpPr>
          <p:cNvPr id="92" name="Slide Number"/>
          <p:cNvSpPr txBox="1">
            <a:spLocks noGrp="1"/>
          </p:cNvSpPr>
          <p:nvPr>
            <p:ph type="sldNum" sz="quarter" idx="2"/>
          </p:nvPr>
        </p:nvSpPr>
        <p:spPr>
          <a:xfrm>
            <a:off x="5964524" y="6406935"/>
            <a:ext cx="269304" cy="271869"/>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10668000" cy="3038475"/>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p:cSld name="Title Only">
    <p:bg>
      <p:bgPr>
        <a:solidFill>
          <a:srgbClr val="FFF5F2"/>
        </a:solidFill>
        <a:effectLst/>
      </p:bgPr>
    </p:bg>
    <p:spTree>
      <p:nvGrpSpPr>
        <p:cNvPr id="1" name=""/>
        <p:cNvGrpSpPr/>
        <p:nvPr/>
      </p:nvGrpSpPr>
      <p:grpSpPr>
        <a:xfrm>
          <a:off x="0" y="0"/>
          <a:ext cx="0" cy="0"/>
          <a:chOff x="0" y="0"/>
          <a:chExt cx="0" cy="0"/>
        </a:xfrm>
      </p:grpSpPr>
      <p:sp>
        <p:nvSpPr>
          <p:cNvPr id="99" name="Line"/>
          <p:cNvSpPr/>
          <p:nvPr/>
        </p:nvSpPr>
        <p:spPr>
          <a:xfrm flipV="1">
            <a:off x="381000" y="476250"/>
            <a:ext cx="11430002" cy="1"/>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100" name="Line"/>
          <p:cNvSpPr/>
          <p:nvPr/>
        </p:nvSpPr>
        <p:spPr>
          <a:xfrm>
            <a:off x="378609" y="6301914"/>
            <a:ext cx="11431472" cy="1"/>
          </a:xfrm>
          <a:prstGeom prst="line">
            <a:avLst/>
          </a:prstGeom>
          <a:ln w="76200">
            <a:solidFill>
              <a:schemeClr val="accent6">
                <a:hueOff val="61929"/>
                <a:satOff val="10820"/>
                <a:lumOff val="-8847"/>
              </a:schemeClr>
            </a:solidFill>
            <a:miter lim="400000"/>
          </a:ln>
        </p:spPr>
        <p:txBody>
          <a:bodyPr lIns="25400" tIns="25400" rIns="25400" bIns="25400" anchor="ctr"/>
          <a:lstStyle/>
          <a:p>
            <a:pPr defTabSz="412750">
              <a:defRPr sz="3200" spc="0">
                <a:solidFill>
                  <a:srgbClr val="000000"/>
                </a:solidFill>
              </a:defRPr>
            </a:pPr>
            <a:endParaRPr sz="1600"/>
          </a:p>
        </p:txBody>
      </p:sp>
      <p:sp>
        <p:nvSpPr>
          <p:cNvPr id="101" name="Slide Title"/>
          <p:cNvSpPr txBox="1">
            <a:spLocks noGrp="1"/>
          </p:cNvSpPr>
          <p:nvPr>
            <p:ph type="title" hasCustomPrompt="1"/>
          </p:nvPr>
        </p:nvSpPr>
        <p:spPr>
          <a:xfrm>
            <a:off x="1041400" y="641350"/>
            <a:ext cx="10102850" cy="825500"/>
          </a:xfrm>
          <a:prstGeom prst="rect">
            <a:avLst/>
          </a:prstGeom>
        </p:spPr>
        <p:txBody>
          <a:bodyPr/>
          <a:lstStyle>
            <a:lvl1pPr>
              <a:defRPr sz="4500" spc="135">
                <a:solidFill>
                  <a:schemeClr val="accent6"/>
                </a:solidFill>
              </a:defRPr>
            </a:lvl1pPr>
          </a:lstStyle>
          <a:p>
            <a:r>
              <a:t>Slide Title</a:t>
            </a:r>
          </a:p>
        </p:txBody>
      </p:sp>
      <p:sp>
        <p:nvSpPr>
          <p:cNvPr id="102"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p:cSld name="Agenda">
    <p:bg>
      <p:bgPr>
        <a:solidFill>
          <a:srgbClr val="FFF5F2"/>
        </a:solidFill>
        <a:effectLst/>
      </p:bgPr>
    </p:bg>
    <p:spTree>
      <p:nvGrpSpPr>
        <p:cNvPr id="1" name=""/>
        <p:cNvGrpSpPr/>
        <p:nvPr/>
      </p:nvGrpSpPr>
      <p:grpSpPr>
        <a:xfrm>
          <a:off x="0" y="0"/>
          <a:ext cx="0" cy="0"/>
          <a:chOff x="0" y="0"/>
          <a:chExt cx="0" cy="0"/>
        </a:xfrm>
      </p:grpSpPr>
      <p:sp>
        <p:nvSpPr>
          <p:cNvPr id="109" name="Agenda Subtitle"/>
          <p:cNvSpPr txBox="1">
            <a:spLocks noGrp="1"/>
          </p:cNvSpPr>
          <p:nvPr>
            <p:ph type="body" sz="quarter" idx="21" hasCustomPrompt="1"/>
          </p:nvPr>
        </p:nvSpPr>
        <p:spPr>
          <a:xfrm>
            <a:off x="1041400" y="1397546"/>
            <a:ext cx="10102850" cy="302515"/>
          </a:xfrm>
          <a:prstGeom prst="rect">
            <a:avLst/>
          </a:prstGeom>
        </p:spPr>
        <p:txBody>
          <a:bodyPr lIns="0" tIns="0" rIns="0" bIns="0" anchor="ctr"/>
          <a:lstStyle>
            <a:lvl1pPr>
              <a:defRPr>
                <a:solidFill>
                  <a:srgbClr val="8AACB9"/>
                </a:solidFill>
              </a:defRPr>
            </a:lvl1pPr>
          </a:lstStyle>
          <a:p>
            <a:r>
              <a:t>Agenda Subtitle</a:t>
            </a:r>
          </a:p>
        </p:txBody>
      </p:sp>
      <p:sp>
        <p:nvSpPr>
          <p:cNvPr id="110" name="Body Level One…"/>
          <p:cNvSpPr txBox="1">
            <a:spLocks noGrp="1"/>
          </p:cNvSpPr>
          <p:nvPr>
            <p:ph type="body" idx="1" hasCustomPrompt="1"/>
          </p:nvPr>
        </p:nvSpPr>
        <p:spPr>
          <a:xfrm>
            <a:off x="1041400" y="2027882"/>
            <a:ext cx="10102850" cy="3365501"/>
          </a:xfrm>
          <a:prstGeom prst="rect">
            <a:avLst/>
          </a:prstGeom>
        </p:spPr>
        <p:txBody>
          <a:bodyPr anchor="t"/>
          <a:lstStyle>
            <a:lvl1pPr marL="88900" indent="-88900" defTabSz="1320800">
              <a:lnSpc>
                <a:spcPct val="100000"/>
              </a:lnSpc>
              <a:spcBef>
                <a:spcPts val="2200"/>
              </a:spcBef>
              <a:tabLst>
                <a:tab pos="2692400" algn="l"/>
              </a:tabLst>
              <a:defRPr sz="2500" spc="0">
                <a:solidFill>
                  <a:schemeClr val="accent1">
                    <a:satOff val="36598"/>
                    <a:lumOff val="-17226"/>
                  </a:schemeClr>
                </a:solidFill>
              </a:defRPr>
            </a:lvl1pPr>
            <a:lvl2pPr marL="88900" indent="139700" defTabSz="1320800">
              <a:lnSpc>
                <a:spcPct val="100000"/>
              </a:lnSpc>
              <a:spcBef>
                <a:spcPts val="2200"/>
              </a:spcBef>
              <a:tabLst>
                <a:tab pos="2692400" algn="l"/>
              </a:tabLst>
              <a:defRPr sz="2500" spc="0">
                <a:solidFill>
                  <a:schemeClr val="accent1">
                    <a:satOff val="36598"/>
                    <a:lumOff val="-17226"/>
                  </a:schemeClr>
                </a:solidFill>
              </a:defRPr>
            </a:lvl2pPr>
            <a:lvl3pPr marL="88900" indent="368300" defTabSz="1320800">
              <a:lnSpc>
                <a:spcPct val="100000"/>
              </a:lnSpc>
              <a:spcBef>
                <a:spcPts val="2200"/>
              </a:spcBef>
              <a:tabLst>
                <a:tab pos="2692400" algn="l"/>
              </a:tabLst>
              <a:defRPr sz="2500" spc="0">
                <a:solidFill>
                  <a:schemeClr val="accent1">
                    <a:satOff val="36598"/>
                    <a:lumOff val="-17226"/>
                  </a:schemeClr>
                </a:solidFill>
              </a:defRPr>
            </a:lvl3pPr>
            <a:lvl4pPr marL="88900" indent="596900" defTabSz="1320800">
              <a:lnSpc>
                <a:spcPct val="100000"/>
              </a:lnSpc>
              <a:spcBef>
                <a:spcPts val="2200"/>
              </a:spcBef>
              <a:tabLst>
                <a:tab pos="2692400" algn="l"/>
              </a:tabLst>
              <a:defRPr sz="2500" spc="0">
                <a:solidFill>
                  <a:schemeClr val="accent1">
                    <a:satOff val="36598"/>
                    <a:lumOff val="-17226"/>
                  </a:schemeClr>
                </a:solidFill>
              </a:defRPr>
            </a:lvl4pPr>
            <a:lvl5pPr marL="88900" indent="825500" defTabSz="1320800">
              <a:lnSpc>
                <a:spcPct val="100000"/>
              </a:lnSpc>
              <a:spcBef>
                <a:spcPts val="2200"/>
              </a:spcBef>
              <a:tabLst>
                <a:tab pos="2692400" algn="l"/>
              </a:tabLst>
              <a:defRPr sz="2500" spc="0">
                <a:solidFill>
                  <a:schemeClr val="accent1">
                    <a:satOff val="36598"/>
                    <a:lumOff val="-17226"/>
                  </a:schemeClr>
                </a:solidFill>
              </a:defRPr>
            </a:lvl5pPr>
          </a:lstStyle>
          <a:p>
            <a:r>
              <a:t>Agenda Topics</a:t>
            </a:r>
          </a:p>
          <a:p>
            <a:pPr lvl="1"/>
          </a:p>
          <a:p>
            <a:pPr lvl="2"/>
          </a:p>
          <a:p>
            <a:pPr lvl="3"/>
          </a:p>
          <a:p>
            <a:pPr lvl="4"/>
          </a:p>
        </p:txBody>
      </p:sp>
      <p:sp>
        <p:nvSpPr>
          <p:cNvPr id="111" name="Agenda Title"/>
          <p:cNvSpPr txBox="1">
            <a:spLocks noGrp="1"/>
          </p:cNvSpPr>
          <p:nvPr>
            <p:ph type="title" hasCustomPrompt="1"/>
          </p:nvPr>
        </p:nvSpPr>
        <p:spPr>
          <a:xfrm>
            <a:off x="1041400" y="641350"/>
            <a:ext cx="10102850" cy="825500"/>
          </a:xfrm>
          <a:prstGeom prst="rect">
            <a:avLst/>
          </a:prstGeom>
        </p:spPr>
        <p:txBody>
          <a:bodyPr/>
          <a:lstStyle>
            <a:lvl1pPr>
              <a:defRPr sz="4500" spc="135">
                <a:solidFill>
                  <a:schemeClr val="accent1">
                    <a:satOff val="36598"/>
                    <a:lumOff val="-17226"/>
                  </a:schemeClr>
                </a:solidFill>
              </a:defRPr>
            </a:lvl1pPr>
          </a:lstStyle>
          <a:p>
            <a:r>
              <a:t>Agenda Title</a:t>
            </a:r>
          </a:p>
        </p:txBody>
      </p:sp>
      <p:sp>
        <p:nvSpPr>
          <p:cNvPr id="112" name="Line"/>
          <p:cNvSpPr/>
          <p:nvPr/>
        </p:nvSpPr>
        <p:spPr>
          <a:xfrm>
            <a:off x="378609" y="6301914"/>
            <a:ext cx="11431472"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13" name="Line"/>
          <p:cNvSpPr/>
          <p:nvPr/>
        </p:nvSpPr>
        <p:spPr>
          <a:xfrm flipV="1">
            <a:off x="381000" y="476250"/>
            <a:ext cx="11430001"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14"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p:cSld name="Statement">
    <p:bg>
      <p:bgPr>
        <a:solidFill>
          <a:srgbClr val="F3F5B1"/>
        </a:solidFill>
        <a:effectLst/>
      </p:bgPr>
    </p:bg>
    <p:spTree>
      <p:nvGrpSpPr>
        <p:cNvPr id="1" name=""/>
        <p:cNvGrpSpPr/>
        <p:nvPr/>
      </p:nvGrpSpPr>
      <p:grpSpPr>
        <a:xfrm>
          <a:off x="0" y="0"/>
          <a:ext cx="0" cy="0"/>
          <a:chOff x="0" y="0"/>
          <a:chExt cx="0" cy="0"/>
        </a:xfrm>
      </p:grpSpPr>
      <p:sp>
        <p:nvSpPr>
          <p:cNvPr id="121" name="Body Level One…"/>
          <p:cNvSpPr txBox="1">
            <a:spLocks noGrp="1"/>
          </p:cNvSpPr>
          <p:nvPr>
            <p:ph type="body" sz="half" idx="1" hasCustomPrompt="1"/>
          </p:nvPr>
        </p:nvSpPr>
        <p:spPr>
          <a:xfrm>
            <a:off x="1041400" y="2168742"/>
            <a:ext cx="10102850" cy="2349501"/>
          </a:xfrm>
          <a:prstGeom prst="rect">
            <a:avLst/>
          </a:prstGeom>
        </p:spPr>
        <p:txBody>
          <a:bodyPr anchor="ctr"/>
          <a:lstStyle>
            <a:lvl1pPr>
              <a:lnSpc>
                <a:spcPct val="90000"/>
              </a:lnSpc>
              <a:defRPr sz="4500" cap="all" spc="135">
                <a:solidFill>
                  <a:schemeClr val="accent1">
                    <a:satOff val="36598"/>
                    <a:lumOff val="-17226"/>
                  </a:schemeClr>
                </a:solidFill>
              </a:defRPr>
            </a:lvl1pPr>
            <a:lvl2pPr>
              <a:lnSpc>
                <a:spcPct val="90000"/>
              </a:lnSpc>
              <a:defRPr sz="4500" cap="all" spc="135">
                <a:solidFill>
                  <a:schemeClr val="accent1">
                    <a:satOff val="36598"/>
                    <a:lumOff val="-17226"/>
                  </a:schemeClr>
                </a:solidFill>
              </a:defRPr>
            </a:lvl2pPr>
            <a:lvl3pPr>
              <a:lnSpc>
                <a:spcPct val="90000"/>
              </a:lnSpc>
              <a:defRPr sz="4500" cap="all" spc="135">
                <a:solidFill>
                  <a:schemeClr val="accent1">
                    <a:satOff val="36598"/>
                    <a:lumOff val="-17226"/>
                  </a:schemeClr>
                </a:solidFill>
              </a:defRPr>
            </a:lvl3pPr>
            <a:lvl4pPr>
              <a:lnSpc>
                <a:spcPct val="90000"/>
              </a:lnSpc>
              <a:defRPr sz="4500" cap="all" spc="135">
                <a:solidFill>
                  <a:schemeClr val="accent1">
                    <a:satOff val="36598"/>
                    <a:lumOff val="-17226"/>
                  </a:schemeClr>
                </a:solidFill>
              </a:defRPr>
            </a:lvl4pPr>
            <a:lvl5pPr>
              <a:lnSpc>
                <a:spcPct val="90000"/>
              </a:lnSpc>
              <a:defRPr sz="4500" cap="all" spc="135">
                <a:solidFill>
                  <a:schemeClr val="accent1">
                    <a:satOff val="36598"/>
                    <a:lumOff val="-17226"/>
                  </a:schemeClr>
                </a:solidFill>
              </a:defRPr>
            </a:lvl5pPr>
          </a:lstStyle>
          <a:p>
            <a:r>
              <a:t>Statement</a:t>
            </a:r>
          </a:p>
          <a:p>
            <a:pPr lvl="1"/>
          </a:p>
          <a:p>
            <a:pPr lvl="2"/>
          </a:p>
          <a:p>
            <a:pPr lvl="3"/>
          </a:p>
          <a:p>
            <a:pPr lvl="4"/>
          </a:p>
        </p:txBody>
      </p:sp>
      <p:sp>
        <p:nvSpPr>
          <p:cNvPr id="122" name="Line"/>
          <p:cNvSpPr/>
          <p:nvPr/>
        </p:nvSpPr>
        <p:spPr>
          <a:xfrm>
            <a:off x="383440" y="476250"/>
            <a:ext cx="11425121" cy="0"/>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23" name="Line"/>
          <p:cNvSpPr/>
          <p:nvPr/>
        </p:nvSpPr>
        <p:spPr>
          <a:xfrm>
            <a:off x="378609" y="6301914"/>
            <a:ext cx="11431472"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24"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p:cSld name="Big Fact">
    <p:bg>
      <p:bgPr>
        <a:solidFill>
          <a:srgbClr val="F3F5B1"/>
        </a:solidFill>
        <a:effectLst/>
      </p:bgPr>
    </p:bg>
    <p:spTree>
      <p:nvGrpSpPr>
        <p:cNvPr id="1" name=""/>
        <p:cNvGrpSpPr/>
        <p:nvPr/>
      </p:nvGrpSpPr>
      <p:grpSpPr>
        <a:xfrm>
          <a:off x="0" y="0"/>
          <a:ext cx="0" cy="0"/>
          <a:chOff x="0" y="0"/>
          <a:chExt cx="0" cy="0"/>
        </a:xfrm>
      </p:grpSpPr>
      <p:sp>
        <p:nvSpPr>
          <p:cNvPr id="131" name="Body Level One…"/>
          <p:cNvSpPr txBox="1">
            <a:spLocks noGrp="1"/>
          </p:cNvSpPr>
          <p:nvPr>
            <p:ph type="body" idx="1" hasCustomPrompt="1"/>
          </p:nvPr>
        </p:nvSpPr>
        <p:spPr>
          <a:xfrm>
            <a:off x="1041400" y="754892"/>
            <a:ext cx="10102850" cy="3426147"/>
          </a:xfrm>
          <a:prstGeom prst="rect">
            <a:avLst/>
          </a:prstGeom>
        </p:spPr>
        <p:txBody>
          <a:bodyPr/>
          <a:lstStyle>
            <a:lvl1pPr>
              <a:lnSpc>
                <a:spcPct val="90000"/>
              </a:lnSpc>
              <a:defRPr sz="12500" cap="all" spc="375">
                <a:solidFill>
                  <a:schemeClr val="accent1">
                    <a:satOff val="36598"/>
                    <a:lumOff val="-17226"/>
                  </a:schemeClr>
                </a:solidFill>
              </a:defRPr>
            </a:lvl1pPr>
            <a:lvl2pPr>
              <a:lnSpc>
                <a:spcPct val="90000"/>
              </a:lnSpc>
              <a:defRPr sz="12500" cap="all" spc="375">
                <a:solidFill>
                  <a:schemeClr val="accent1">
                    <a:satOff val="36598"/>
                    <a:lumOff val="-17226"/>
                  </a:schemeClr>
                </a:solidFill>
              </a:defRPr>
            </a:lvl2pPr>
            <a:lvl3pPr>
              <a:lnSpc>
                <a:spcPct val="90000"/>
              </a:lnSpc>
              <a:defRPr sz="12500" cap="all" spc="375">
                <a:solidFill>
                  <a:schemeClr val="accent1">
                    <a:satOff val="36598"/>
                    <a:lumOff val="-17226"/>
                  </a:schemeClr>
                </a:solidFill>
              </a:defRPr>
            </a:lvl3pPr>
            <a:lvl4pPr>
              <a:lnSpc>
                <a:spcPct val="90000"/>
              </a:lnSpc>
              <a:defRPr sz="12500" cap="all" spc="375">
                <a:solidFill>
                  <a:schemeClr val="accent1">
                    <a:satOff val="36598"/>
                    <a:lumOff val="-17226"/>
                  </a:schemeClr>
                </a:solidFill>
              </a:defRPr>
            </a:lvl4pPr>
            <a:lvl5pPr>
              <a:lnSpc>
                <a:spcPct val="90000"/>
              </a:lnSpc>
              <a:defRPr sz="12500" cap="all" spc="375">
                <a:solidFill>
                  <a:schemeClr val="accent1">
                    <a:satOff val="36598"/>
                    <a:lumOff val="-17226"/>
                  </a:schemeClr>
                </a:solidFill>
              </a:defRPr>
            </a:lvl5pPr>
          </a:lstStyle>
          <a:p>
            <a:r>
              <a:t>100%</a:t>
            </a:r>
          </a:p>
          <a:p>
            <a:pPr lvl="1"/>
          </a:p>
          <a:p>
            <a:pPr lvl="2"/>
          </a:p>
          <a:p>
            <a:pPr lvl="3"/>
          </a:p>
          <a:p>
            <a:pPr lvl="4"/>
          </a:p>
        </p:txBody>
      </p:sp>
      <p:sp>
        <p:nvSpPr>
          <p:cNvPr id="132" name="Fact information"/>
          <p:cNvSpPr txBox="1">
            <a:spLocks noGrp="1"/>
          </p:cNvSpPr>
          <p:nvPr>
            <p:ph type="body" sz="quarter" idx="21" hasCustomPrompt="1"/>
          </p:nvPr>
        </p:nvSpPr>
        <p:spPr>
          <a:xfrm>
            <a:off x="1041400" y="4203997"/>
            <a:ext cx="10102850" cy="347028"/>
          </a:xfrm>
          <a:prstGeom prst="rect">
            <a:avLst/>
          </a:prstGeom>
        </p:spPr>
        <p:txBody>
          <a:bodyPr anchor="t"/>
          <a:lstStyle>
            <a:lvl1pPr>
              <a:defRPr sz="1750" spc="52">
                <a:solidFill>
                  <a:schemeClr val="accent1"/>
                </a:solidFill>
              </a:defRPr>
            </a:lvl1pPr>
          </a:lstStyle>
          <a:p>
            <a:r>
              <a:t>Fact information</a:t>
            </a:r>
          </a:p>
        </p:txBody>
      </p:sp>
      <p:sp>
        <p:nvSpPr>
          <p:cNvPr id="133" name="Line"/>
          <p:cNvSpPr/>
          <p:nvPr/>
        </p:nvSpPr>
        <p:spPr>
          <a:xfrm flipV="1">
            <a:off x="381000" y="476250"/>
            <a:ext cx="11430001"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34" name="Line"/>
          <p:cNvSpPr/>
          <p:nvPr/>
        </p:nvSpPr>
        <p:spPr>
          <a:xfrm>
            <a:off x="383440" y="6299200"/>
            <a:ext cx="11425121" cy="0"/>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35"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p:cSld name="Quote">
    <p:bg>
      <p:bgPr>
        <a:solidFill>
          <a:srgbClr val="FFCBC5"/>
        </a:solidFill>
        <a:effectLst/>
      </p:bgPr>
    </p:bg>
    <p:spTree>
      <p:nvGrpSpPr>
        <p:cNvPr id="1" name=""/>
        <p:cNvGrpSpPr/>
        <p:nvPr/>
      </p:nvGrpSpPr>
      <p:grpSpPr>
        <a:xfrm>
          <a:off x="0" y="0"/>
          <a:ext cx="0" cy="0"/>
          <a:chOff x="0" y="0"/>
          <a:chExt cx="0" cy="0"/>
        </a:xfrm>
      </p:grpSpPr>
      <p:sp>
        <p:nvSpPr>
          <p:cNvPr id="142" name="Attribution"/>
          <p:cNvSpPr txBox="1">
            <a:spLocks noGrp="1"/>
          </p:cNvSpPr>
          <p:nvPr>
            <p:ph type="body" sz="quarter" idx="21" hasCustomPrompt="1"/>
          </p:nvPr>
        </p:nvSpPr>
        <p:spPr>
          <a:xfrm>
            <a:off x="1044218" y="5687781"/>
            <a:ext cx="10103564" cy="353315"/>
          </a:xfrm>
          <a:prstGeom prst="rect">
            <a:avLst/>
          </a:prstGeom>
        </p:spPr>
        <p:txBody>
          <a:bodyPr anchor="t"/>
          <a:lstStyle>
            <a:lvl1pPr>
              <a:defRPr>
                <a:solidFill>
                  <a:schemeClr val="accent1"/>
                </a:solidFill>
              </a:defRPr>
            </a:lvl1pPr>
          </a:lstStyle>
          <a:p>
            <a:r>
              <a:t>Attribution</a:t>
            </a:r>
          </a:p>
        </p:txBody>
      </p:sp>
      <p:sp>
        <p:nvSpPr>
          <p:cNvPr id="143" name="Line"/>
          <p:cNvSpPr/>
          <p:nvPr/>
        </p:nvSpPr>
        <p:spPr>
          <a:xfrm flipV="1">
            <a:off x="381000" y="476250"/>
            <a:ext cx="11430001" cy="1"/>
          </a:xfrm>
          <a:prstGeom prst="line">
            <a:avLst/>
          </a:prstGeom>
          <a:ln w="76200">
            <a:solidFill>
              <a:schemeClr val="accent1">
                <a:satOff val="36598"/>
                <a:lumOff val="-17226"/>
              </a:schemeClr>
            </a:solidFill>
            <a:miter lim="400000"/>
          </a:ln>
        </p:spPr>
        <p:txBody>
          <a:bodyPr lIns="25400" tIns="25400" rIns="25400" bIns="25400" anchor="ctr"/>
          <a:lstStyle/>
          <a:p>
            <a:pPr defTabSz="412750">
              <a:defRPr sz="3200" spc="0">
                <a:solidFill>
                  <a:srgbClr val="000000"/>
                </a:solidFill>
              </a:defRPr>
            </a:pPr>
            <a:endParaRPr sz="1600"/>
          </a:p>
        </p:txBody>
      </p:sp>
      <p:sp>
        <p:nvSpPr>
          <p:cNvPr id="144" name="Line"/>
          <p:cNvSpPr/>
          <p:nvPr/>
        </p:nvSpPr>
        <p:spPr>
          <a:xfrm>
            <a:off x="381000" y="6299200"/>
            <a:ext cx="11430001" cy="0"/>
          </a:xfrm>
          <a:prstGeom prst="line">
            <a:avLst/>
          </a:prstGeom>
          <a:ln w="76200">
            <a:solidFill>
              <a:schemeClr val="accent1">
                <a:satOff val="36598"/>
                <a:lumOff val="-17226"/>
              </a:schemeClr>
            </a:solidFill>
            <a:miter lim="400000"/>
          </a:ln>
        </p:spPr>
        <p:txBody>
          <a:bodyPr lIns="25400" tIns="25400" rIns="25400" bIns="25400" anchor="ctr"/>
          <a:lstStyle/>
          <a:p>
            <a:pPr defTabSz="412750">
              <a:defRPr sz="3200" spc="0">
                <a:solidFill>
                  <a:srgbClr val="000000"/>
                </a:solidFill>
              </a:defRPr>
            </a:pPr>
            <a:endParaRPr sz="1600"/>
          </a:p>
        </p:txBody>
      </p:sp>
      <p:sp>
        <p:nvSpPr>
          <p:cNvPr id="145" name="Body Level One…"/>
          <p:cNvSpPr txBox="1">
            <a:spLocks noGrp="1"/>
          </p:cNvSpPr>
          <p:nvPr>
            <p:ph type="body" sz="half" idx="1" hasCustomPrompt="1"/>
          </p:nvPr>
        </p:nvSpPr>
        <p:spPr>
          <a:xfrm>
            <a:off x="1044218" y="2149435"/>
            <a:ext cx="10103564" cy="2349501"/>
          </a:xfrm>
          <a:prstGeom prst="rect">
            <a:avLst/>
          </a:prstGeom>
        </p:spPr>
        <p:txBody>
          <a:bodyPr anchor="ctr"/>
          <a:lstStyle>
            <a:lvl1pPr>
              <a:lnSpc>
                <a:spcPct val="90000"/>
              </a:lnSpc>
              <a:defRPr sz="4750" cap="all" spc="95">
                <a:solidFill>
                  <a:schemeClr val="accent1">
                    <a:satOff val="36598"/>
                    <a:lumOff val="-17226"/>
                  </a:schemeClr>
                </a:solidFill>
              </a:defRPr>
            </a:lvl1pPr>
            <a:lvl2pPr>
              <a:lnSpc>
                <a:spcPct val="90000"/>
              </a:lnSpc>
              <a:defRPr sz="4750" cap="all" spc="95">
                <a:solidFill>
                  <a:schemeClr val="accent1">
                    <a:satOff val="36598"/>
                    <a:lumOff val="-17226"/>
                  </a:schemeClr>
                </a:solidFill>
              </a:defRPr>
            </a:lvl2pPr>
            <a:lvl3pPr>
              <a:lnSpc>
                <a:spcPct val="90000"/>
              </a:lnSpc>
              <a:defRPr sz="4750" cap="all" spc="95">
                <a:solidFill>
                  <a:schemeClr val="accent1">
                    <a:satOff val="36598"/>
                    <a:lumOff val="-17226"/>
                  </a:schemeClr>
                </a:solidFill>
              </a:defRPr>
            </a:lvl3pPr>
            <a:lvl4pPr>
              <a:lnSpc>
                <a:spcPct val="90000"/>
              </a:lnSpc>
              <a:defRPr sz="4750" cap="all" spc="95">
                <a:solidFill>
                  <a:schemeClr val="accent1">
                    <a:satOff val="36598"/>
                    <a:lumOff val="-17226"/>
                  </a:schemeClr>
                </a:solidFill>
              </a:defRPr>
            </a:lvl4pPr>
            <a:lvl5pPr>
              <a:lnSpc>
                <a:spcPct val="90000"/>
              </a:lnSpc>
              <a:defRPr sz="4750" cap="all" spc="95">
                <a:solidFill>
                  <a:schemeClr val="accent1">
                    <a:satOff val="36598"/>
                    <a:lumOff val="-17226"/>
                  </a:schemeClr>
                </a:solidFill>
              </a:defRPr>
            </a:lvl5pPr>
          </a:lstStyle>
          <a:p>
            <a:r>
              <a:t>“Notable Quote”</a:t>
            </a:r>
          </a:p>
          <a:p>
            <a:pPr lvl="1"/>
          </a:p>
          <a:p>
            <a:pPr lvl="2"/>
          </a:p>
          <a:p>
            <a:pPr lvl="3"/>
          </a:p>
          <a:p>
            <a:pPr lvl="4"/>
          </a:p>
        </p:txBody>
      </p:sp>
      <p:sp>
        <p:nvSpPr>
          <p:cNvPr id="146"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0">
  <p:cSld name="Photo - 3 Up">
    <p:bg>
      <p:bgPr>
        <a:solidFill>
          <a:srgbClr val="FFF5F2"/>
        </a:solidFill>
        <a:effectLst/>
      </p:bgPr>
    </p:bg>
    <p:spTree>
      <p:nvGrpSpPr>
        <p:cNvPr id="1" name=""/>
        <p:cNvGrpSpPr/>
        <p:nvPr/>
      </p:nvGrpSpPr>
      <p:grpSpPr>
        <a:xfrm>
          <a:off x="0" y="0"/>
          <a:ext cx="0" cy="0"/>
          <a:chOff x="0" y="0"/>
          <a:chExt cx="0" cy="0"/>
        </a:xfrm>
      </p:grpSpPr>
      <p:sp>
        <p:nvSpPr>
          <p:cNvPr id="153" name="Image"/>
          <p:cNvSpPr>
            <a:spLocks noGrp="1"/>
          </p:cNvSpPr>
          <p:nvPr>
            <p:ph type="pic" idx="21"/>
          </p:nvPr>
        </p:nvSpPr>
        <p:spPr>
          <a:xfrm>
            <a:off x="-304800" y="215900"/>
            <a:ext cx="10757371" cy="6051550"/>
          </a:xfrm>
          <a:prstGeom prst="rect">
            <a:avLst/>
          </a:prstGeom>
          <a:ln w="114300">
            <a:solidFill>
              <a:srgbClr val="FFFFFF"/>
            </a:solidFill>
          </a:ln>
        </p:spPr>
        <p:txBody>
          <a:bodyPr lIns="91439" tIns="45719" rIns="91439" bIns="45719" anchor="t">
            <a:noAutofit/>
          </a:bodyPr>
          <a:lstStyle/>
          <a:p/>
        </p:txBody>
      </p:sp>
      <p:sp>
        <p:nvSpPr>
          <p:cNvPr id="154" name="Image"/>
          <p:cNvSpPr>
            <a:spLocks noGrp="1"/>
          </p:cNvSpPr>
          <p:nvPr>
            <p:ph type="pic" sz="quarter" idx="22"/>
          </p:nvPr>
        </p:nvSpPr>
        <p:spPr>
          <a:xfrm>
            <a:off x="7918450" y="-101600"/>
            <a:ext cx="3873500" cy="3873500"/>
          </a:xfrm>
          <a:prstGeom prst="rect">
            <a:avLst/>
          </a:prstGeom>
          <a:ln w="114300">
            <a:solidFill>
              <a:srgbClr val="FFFFFF"/>
            </a:solidFill>
          </a:ln>
        </p:spPr>
        <p:txBody>
          <a:bodyPr lIns="91439" tIns="45719" rIns="91439" bIns="45719" anchor="t">
            <a:noAutofit/>
          </a:bodyPr>
          <a:lstStyle/>
          <a:p/>
        </p:txBody>
      </p:sp>
      <p:sp>
        <p:nvSpPr>
          <p:cNvPr id="155" name="1056335080_2112X2816.jpg"/>
          <p:cNvSpPr>
            <a:spLocks noGrp="1"/>
          </p:cNvSpPr>
          <p:nvPr>
            <p:ph type="pic" idx="23"/>
          </p:nvPr>
        </p:nvSpPr>
        <p:spPr>
          <a:xfrm>
            <a:off x="5384800" y="-3041650"/>
            <a:ext cx="8940800" cy="11921067"/>
          </a:xfrm>
          <a:prstGeom prst="rect">
            <a:avLst/>
          </a:prstGeom>
          <a:ln w="114300">
            <a:solidFill>
              <a:srgbClr val="FFFFFF"/>
            </a:solidFill>
          </a:ln>
        </p:spPr>
        <p:txBody>
          <a:bodyPr lIns="91439" tIns="45719" rIns="91439" bIns="45719" anchor="t">
            <a:noAutofit/>
          </a:bodyPr>
          <a:lstStyle/>
          <a:p/>
        </p:txBody>
      </p:sp>
      <p:sp>
        <p:nvSpPr>
          <p:cNvPr id="156"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p:cSld name="Photo">
    <p:bg>
      <p:bgPr>
        <a:solidFill>
          <a:srgbClr val="FFF5F2"/>
        </a:solidFill>
        <a:effectLst/>
      </p:bgPr>
    </p:bg>
    <p:spTree>
      <p:nvGrpSpPr>
        <p:cNvPr id="1" name=""/>
        <p:cNvGrpSpPr/>
        <p:nvPr/>
      </p:nvGrpSpPr>
      <p:grpSpPr>
        <a:xfrm>
          <a:off x="0" y="0"/>
          <a:ext cx="0" cy="0"/>
          <a:chOff x="0" y="0"/>
          <a:chExt cx="0" cy="0"/>
        </a:xfrm>
      </p:grpSpPr>
      <p:sp>
        <p:nvSpPr>
          <p:cNvPr id="163" name="Image"/>
          <p:cNvSpPr>
            <a:spLocks noGrp="1"/>
          </p:cNvSpPr>
          <p:nvPr>
            <p:ph type="pic" idx="21"/>
          </p:nvPr>
        </p:nvSpPr>
        <p:spPr>
          <a:xfrm>
            <a:off x="380107" y="139700"/>
            <a:ext cx="11431817" cy="6433354"/>
          </a:xfrm>
          <a:prstGeom prst="rect">
            <a:avLst/>
          </a:prstGeom>
          <a:ln w="114300">
            <a:solidFill>
              <a:srgbClr val="FFFFFF"/>
            </a:solidFill>
          </a:ln>
        </p:spPr>
        <p:txBody>
          <a:bodyPr lIns="91439" tIns="45719" rIns="91439" bIns="45719" anchor="t">
            <a:noAutofit/>
          </a:bodyPr>
          <a:lstStyle/>
          <a:p/>
        </p:txBody>
      </p:sp>
      <p:sp>
        <p:nvSpPr>
          <p:cNvPr id="164"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0">
  <p:cSld name="Blank">
    <p:bg>
      <p:bgPr>
        <a:solidFill>
          <a:srgbClr val="FFF5F2"/>
        </a:solidFill>
        <a:effectLst/>
      </p:bgPr>
    </p:bg>
    <p:spTree>
      <p:nvGrpSpPr>
        <p:cNvPr id="1" name=""/>
        <p:cNvGrpSpPr/>
        <p:nvPr/>
      </p:nvGrpSpPr>
      <p:grpSpPr>
        <a:xfrm>
          <a:off x="0" y="0"/>
          <a:ext cx="0" cy="0"/>
          <a:chOff x="0" y="0"/>
          <a:chExt cx="0" cy="0"/>
        </a:xfrm>
      </p:grpSpPr>
      <p:sp>
        <p:nvSpPr>
          <p:cNvPr id="171"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62000" y="2285999"/>
            <a:ext cx="5151119" cy="38100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78879" y="2285999"/>
            <a:ext cx="5151121" cy="38100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524000"/>
          </a:xfrm>
        </p:spPr>
        <p:txBody>
          <a:bodyPr/>
          <a:lstStyle/>
          <a:p>
            <a:r>
              <a:rPr lang="en-US"/>
              <a:t>Click to edit Master title style</a:t>
            </a:r>
            <a:endParaRPr lang="en-US"/>
          </a:p>
        </p:txBody>
      </p:sp>
      <p:sp>
        <p:nvSpPr>
          <p:cNvPr id="3" name="Text Placeholder 2"/>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62000" y="3048000"/>
            <a:ext cx="5151119"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78878" y="3048000"/>
            <a:ext cx="5151122"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6969C88-B244-455D-A017-012B25B1AC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6969C88-B244-455D-A017-012B25B1ACD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1" fmla="*/ 1421452 w 4517331"/>
              <a:gd name="connsiteY0-2" fmla="*/ 0 h 713930"/>
              <a:gd name="connsiteX1-3" fmla="*/ 3247781 w 4517331"/>
              <a:gd name="connsiteY1-4" fmla="*/ 271915 h 713930"/>
              <a:gd name="connsiteX2-5" fmla="*/ 4517331 w 4517331"/>
              <a:gd name="connsiteY2-6" fmla="*/ 693394 h 713930"/>
              <a:gd name="connsiteX3-7" fmla="*/ 0 w 4517331"/>
              <a:gd name="connsiteY3-8" fmla="*/ 713930 h 713930"/>
              <a:gd name="connsiteX4-9" fmla="*/ 2854 w 4517331"/>
              <a:gd name="connsiteY4-10" fmla="*/ 705624 h 713930"/>
              <a:gd name="connsiteX5-11" fmla="*/ 226680 w 4517331"/>
              <a:gd name="connsiteY5-12" fmla="*/ 333970 h 713930"/>
              <a:gd name="connsiteX6-13" fmla="*/ 1160245 w 4517331"/>
              <a:gd name="connsiteY6-14" fmla="*/ 1178 h 713930"/>
              <a:gd name="connsiteX7-15" fmla="*/ 1421452 w 4517331"/>
              <a:gd name="connsiteY7-16" fmla="*/ 0 h 713930"/>
              <a:gd name="connsiteX0-17" fmla="*/ 0 w 4608771"/>
              <a:gd name="connsiteY0-18" fmla="*/ 713930 h 784834"/>
              <a:gd name="connsiteX1-19" fmla="*/ 2854 w 4608771"/>
              <a:gd name="connsiteY1-20" fmla="*/ 705624 h 784834"/>
              <a:gd name="connsiteX2-21" fmla="*/ 226680 w 4608771"/>
              <a:gd name="connsiteY2-22" fmla="*/ 333970 h 784834"/>
              <a:gd name="connsiteX3-23" fmla="*/ 1160245 w 4608771"/>
              <a:gd name="connsiteY3-24" fmla="*/ 1178 h 784834"/>
              <a:gd name="connsiteX4-25" fmla="*/ 1421452 w 4608771"/>
              <a:gd name="connsiteY4-26" fmla="*/ 0 h 784834"/>
              <a:gd name="connsiteX5-27" fmla="*/ 3247781 w 4608771"/>
              <a:gd name="connsiteY5-28" fmla="*/ 271915 h 784834"/>
              <a:gd name="connsiteX6-29" fmla="*/ 4608771 w 4608771"/>
              <a:gd name="connsiteY6-30" fmla="*/ 784834 h 784834"/>
              <a:gd name="connsiteX0-31" fmla="*/ 0 w 4418271"/>
              <a:gd name="connsiteY0-32" fmla="*/ 713930 h 718159"/>
              <a:gd name="connsiteX1-33" fmla="*/ 2854 w 4418271"/>
              <a:gd name="connsiteY1-34" fmla="*/ 705624 h 718159"/>
              <a:gd name="connsiteX2-35" fmla="*/ 226680 w 4418271"/>
              <a:gd name="connsiteY2-36" fmla="*/ 333970 h 718159"/>
              <a:gd name="connsiteX3-37" fmla="*/ 1160245 w 4418271"/>
              <a:gd name="connsiteY3-38" fmla="*/ 1178 h 718159"/>
              <a:gd name="connsiteX4-39" fmla="*/ 1421452 w 4418271"/>
              <a:gd name="connsiteY4-40" fmla="*/ 0 h 718159"/>
              <a:gd name="connsiteX5-41" fmla="*/ 3247781 w 4418271"/>
              <a:gd name="connsiteY5-42" fmla="*/ 271915 h 718159"/>
              <a:gd name="connsiteX6-43" fmla="*/ 4418271 w 4418271"/>
              <a:gd name="connsiteY6-44" fmla="*/ 718159 h 7181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fld>
            <a:endParaRPr lang="en-US"/>
          </a:p>
        </p:txBody>
      </p:sp>
      <p:sp>
        <p:nvSpPr>
          <p:cNvPr id="5" name="Footer Placeholder 4"/>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002CB-148E-4815-92E3-5873C14518E5}"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A6996-F5B5-4A2D-A2CF-1A567102CA1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1041400" y="2451100"/>
            <a:ext cx="10102850" cy="1955800"/>
          </a:xfrm>
          <a:prstGeom prst="rect">
            <a:avLst/>
          </a:prstGeom>
          <a:ln w="12700">
            <a:miter lim="400000"/>
          </a:ln>
        </p:spPr>
        <p:txBody>
          <a:bodyPr lIns="50800" tIns="50800" rIns="50800" bIns="50800">
            <a:normAutofit/>
          </a:bodyPr>
          <a:lstStyle/>
          <a:p>
            <a:r>
              <a:t>Presentation Title</a:t>
            </a:r>
          </a:p>
        </p:txBody>
      </p:sp>
      <p:sp>
        <p:nvSpPr>
          <p:cNvPr id="3" name="Body Level One…"/>
          <p:cNvSpPr txBox="1">
            <a:spLocks noGrp="1"/>
          </p:cNvSpPr>
          <p:nvPr>
            <p:ph type="body" idx="1" hasCustomPrompt="1"/>
          </p:nvPr>
        </p:nvSpPr>
        <p:spPr>
          <a:xfrm>
            <a:off x="1041400" y="1747838"/>
            <a:ext cx="10102850" cy="807277"/>
          </a:xfrm>
          <a:prstGeom prst="rect">
            <a:avLst/>
          </a:prstGeom>
          <a:ln w="12700">
            <a:miter lim="400000"/>
          </a:ln>
        </p:spPr>
        <p:txBody>
          <a:bodyPr lIns="50800" tIns="50800" rIns="50800" bIns="50800" anchor="b">
            <a:normAutofit/>
          </a:bodyPr>
          <a:lstStyle/>
          <a:p>
            <a:r>
              <a:t>Presentation Subtitle</a:t>
            </a:r>
          </a:p>
          <a:p>
            <a:pPr lvl="1"/>
          </a:p>
          <a:p>
            <a:pPr lvl="2"/>
          </a:p>
          <a:p>
            <a:pPr lvl="3"/>
          </a:p>
          <a:p>
            <a:pPr lvl="4"/>
          </a:p>
        </p:txBody>
      </p:sp>
      <p:sp>
        <p:nvSpPr>
          <p:cNvPr id="4" name="Line"/>
          <p:cNvSpPr/>
          <p:nvPr/>
        </p:nvSpPr>
        <p:spPr>
          <a:xfrm flipV="1">
            <a:off x="383440" y="6024033"/>
            <a:ext cx="11425120" cy="6351"/>
          </a:xfrm>
          <a:prstGeom prst="line">
            <a:avLst/>
          </a:prstGeom>
          <a:ln w="76200">
            <a:solidFill>
              <a:schemeClr val="accent1">
                <a:satOff val="36598"/>
                <a:lumOff val="-17226"/>
              </a:schemeClr>
            </a:solidFill>
            <a:miter lim="400000"/>
          </a:ln>
        </p:spPr>
        <p:txBody>
          <a:bodyPr lIns="25400" tIns="25400" rIns="25400" bIns="25400" anchor="ctr"/>
          <a:lstStyle/>
          <a:p>
            <a:pPr defTabSz="412750">
              <a:defRPr sz="3200" spc="0">
                <a:solidFill>
                  <a:srgbClr val="000000"/>
                </a:solidFill>
              </a:defRPr>
            </a:pPr>
            <a:endParaRPr sz="1600"/>
          </a:p>
        </p:txBody>
      </p:sp>
      <p:sp>
        <p:nvSpPr>
          <p:cNvPr id="5" name="Line"/>
          <p:cNvSpPr/>
          <p:nvPr/>
        </p:nvSpPr>
        <p:spPr>
          <a:xfrm>
            <a:off x="383440" y="476250"/>
            <a:ext cx="11425121" cy="0"/>
          </a:xfrm>
          <a:prstGeom prst="line">
            <a:avLst/>
          </a:prstGeom>
          <a:ln w="76200">
            <a:solidFill>
              <a:schemeClr val="accent1">
                <a:satOff val="36598"/>
                <a:lumOff val="-17226"/>
              </a:schemeClr>
            </a:solidFill>
            <a:miter lim="400000"/>
          </a:ln>
        </p:spPr>
        <p:txBody>
          <a:bodyPr lIns="25400" tIns="25400" rIns="25400" bIns="25400" anchor="ctr"/>
          <a:lstStyle/>
          <a:p>
            <a:pPr defTabSz="412750">
              <a:defRPr sz="3200" spc="0">
                <a:solidFill>
                  <a:srgbClr val="000000"/>
                </a:solidFill>
              </a:defRPr>
            </a:pPr>
            <a:endParaRPr sz="1600"/>
          </a:p>
        </p:txBody>
      </p:sp>
      <p:sp>
        <p:nvSpPr>
          <p:cNvPr id="6" name="Line"/>
          <p:cNvSpPr/>
          <p:nvPr/>
        </p:nvSpPr>
        <p:spPr>
          <a:xfrm flipV="1">
            <a:off x="3263900" y="6017279"/>
            <a:ext cx="1" cy="557492"/>
          </a:xfrm>
          <a:prstGeom prst="line">
            <a:avLst/>
          </a:prstGeom>
          <a:ln w="76200">
            <a:solidFill>
              <a:schemeClr val="accent1">
                <a:satOff val="36598"/>
                <a:lumOff val="-17226"/>
              </a:schemeClr>
            </a:solidFill>
            <a:miter lim="400000"/>
          </a:ln>
        </p:spPr>
        <p:txBody>
          <a:bodyPr lIns="25400" tIns="25400" rIns="25400" bIns="25400" anchor="ctr"/>
          <a:lstStyle/>
          <a:p>
            <a:pPr defTabSz="412750">
              <a:defRPr sz="3200" spc="0">
                <a:solidFill>
                  <a:srgbClr val="000000"/>
                </a:solidFill>
              </a:defRPr>
            </a:pPr>
            <a:endParaRPr sz="1600"/>
          </a:p>
        </p:txBody>
      </p:sp>
      <p:sp>
        <p:nvSpPr>
          <p:cNvPr id="7" name="Line"/>
          <p:cNvSpPr/>
          <p:nvPr/>
        </p:nvSpPr>
        <p:spPr>
          <a:xfrm flipV="1">
            <a:off x="8928101" y="6017279"/>
            <a:ext cx="1" cy="557492"/>
          </a:xfrm>
          <a:prstGeom prst="line">
            <a:avLst/>
          </a:prstGeom>
          <a:ln w="76200">
            <a:solidFill>
              <a:schemeClr val="accent1">
                <a:satOff val="36598"/>
                <a:lumOff val="-17226"/>
              </a:schemeClr>
            </a:solidFill>
            <a:miter lim="400000"/>
          </a:ln>
        </p:spPr>
        <p:txBody>
          <a:bodyPr lIns="25400" tIns="25400" rIns="25400" bIns="25400" anchor="ctr"/>
          <a:lstStyle/>
          <a:p>
            <a:pPr defTabSz="412750">
              <a:defRPr sz="3200" spc="0">
                <a:solidFill>
                  <a:srgbClr val="000000"/>
                </a:solidFill>
              </a:defRPr>
            </a:pPr>
            <a:endParaRPr sz="1600"/>
          </a:p>
        </p:txBody>
      </p:sp>
      <p:sp>
        <p:nvSpPr>
          <p:cNvPr id="8" name="Slide Number"/>
          <p:cNvSpPr txBox="1">
            <a:spLocks noGrp="1"/>
          </p:cNvSpPr>
          <p:nvPr>
            <p:ph type="sldNum" sz="quarter" idx="2"/>
          </p:nvPr>
        </p:nvSpPr>
        <p:spPr>
          <a:xfrm>
            <a:off x="5963762" y="6406935"/>
            <a:ext cx="269304" cy="271869"/>
          </a:xfrm>
          <a:prstGeom prst="rect">
            <a:avLst/>
          </a:prstGeom>
          <a:ln w="12700">
            <a:miter lim="400000"/>
          </a:ln>
        </p:spPr>
        <p:txBody>
          <a:bodyPr wrap="none" lIns="50800" tIns="50800" rIns="50800" bIns="50800" anchor="b">
            <a:spAutoFit/>
          </a:bodyPr>
          <a:lstStyle>
            <a:lvl1pPr defTabSz="292100">
              <a:defRPr spc="0">
                <a:solidFill>
                  <a:srgbClr val="FFFFFF"/>
                </a:solidFill>
                <a:latin typeface="+mn-lt"/>
                <a:ea typeface="+mn-ea"/>
                <a:cs typeface="+mn-cs"/>
                <a:sym typeface="Graphik"/>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ransition spd="med"/>
  <p:txStyles>
    <p:titleStyle>
      <a:lvl1pPr marL="0" marR="0" indent="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1pPr>
      <a:lvl2pPr marL="0" marR="0" indent="2286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2pPr>
      <a:lvl3pPr marL="0" marR="0" indent="4572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3pPr>
      <a:lvl4pPr marL="0" marR="0" indent="6858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4pPr>
      <a:lvl5pPr marL="0" marR="0" indent="9144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5pPr>
      <a:lvl6pPr marL="0" marR="0" indent="11430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6pPr>
      <a:lvl7pPr marL="0" marR="0" indent="13716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7pPr>
      <a:lvl8pPr marL="0" marR="0" indent="16002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8pPr>
      <a:lvl9pPr marL="0" marR="0" indent="18288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9pPr>
    </p:titleStyle>
    <p:bodyStyle>
      <a:lvl1pPr marL="0" marR="0" indent="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1pPr>
      <a:lvl2pPr marL="0" marR="0" indent="2286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2pPr>
      <a:lvl3pPr marL="0" marR="0" indent="4572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3pPr>
      <a:lvl4pPr marL="0" marR="0" indent="6858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4pPr>
      <a:lvl5pPr marL="0" marR="0" indent="9144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5pPr>
      <a:lvl6pPr marL="0" marR="0" indent="11430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6pPr>
      <a:lvl7pPr marL="0" marR="0" indent="13716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7pPr>
      <a:lvl8pPr marL="0" marR="0" indent="16002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8pPr>
      <a:lvl9pPr marL="0" marR="0" indent="18288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9pPr>
    </p:bodyStyle>
    <p:otherStyle>
      <a:lvl1pPr marL="0" marR="0" indent="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1pPr>
      <a:lvl2pPr marL="0" marR="0" indent="2286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2pPr>
      <a:lvl3pPr marL="0" marR="0" indent="4572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3pPr>
      <a:lvl4pPr marL="0" marR="0" indent="6858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4pPr>
      <a:lvl5pPr marL="0" marR="0" indent="9144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5pPr>
      <a:lvl6pPr marL="0" marR="0" indent="11430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6pPr>
      <a:lvl7pPr marL="0" marR="0" indent="13716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7pPr>
      <a:lvl8pPr marL="0" marR="0" indent="16002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8pPr>
      <a:lvl9pPr marL="0" marR="0" indent="18288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hyperlink" Target="https://bit.ly/3XqE2qH" TargetMode="Externa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astebin.com/jq4VrXK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pastebin.com/tcrRbgRw" TargetMode="Externa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1" Type="http://schemas.openxmlformats.org/officeDocument/2006/relationships/slideLayout" Target="../slideLayouts/slideLayout18.xml"/><Relationship Id="rId10" Type="http://schemas.openxmlformats.org/officeDocument/2006/relationships/image" Target="../media/image21.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6.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jpeg"/><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7.jpeg"/><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44.jpe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1.jpeg"/><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image" Target="../media/image48.jpe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5.jpeg"/><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image" Target="../media/image52.jpe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9.jpeg"/><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image" Target="../media/image5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n.wikibooks.org/wiki/C_Programming/time.h#:~:text=In%20C%20programming%20language%20time,time%2Fdate%20manipulation%20and%20formatting." TargetMode="External"/><Relationship Id="rId1" Type="http://schemas.openxmlformats.org/officeDocument/2006/relationships/hyperlink" Target="https://www.geeksforgeeks.org/rand-and-srand-in-ccpp/" TargetMode="Externa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en.wikipedia.org/wiki/Quicksort" TargetMode="External"/><Relationship Id="rId4" Type="http://schemas.openxmlformats.org/officeDocument/2006/relationships/hyperlink" Target="https://en.wikipedia.org/wiki/Quickselect" TargetMode="External"/><Relationship Id="rId3" Type="http://schemas.openxmlformats.org/officeDocument/2006/relationships/hyperlink" Target="https://en.wikipedia.org/wiki/Selection_algorithm" TargetMode="External"/><Relationship Id="rId2" Type="http://schemas.openxmlformats.org/officeDocument/2006/relationships/hyperlink" Target="https://en.wikipedia.org/wiki/Median" TargetMode="External"/><Relationship Id="rId1" Type="http://schemas.openxmlformats.org/officeDocument/2006/relationships/hyperlink" Target="https://en.wikipedia.org/wiki/Computer_scienc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6036623" y="68575"/>
            <a:ext cx="4936902" cy="1867437"/>
          </a:xfrm>
        </p:spPr>
        <p:txBody>
          <a:bodyPr>
            <a:normAutofit/>
          </a:bodyPr>
          <a:lstStyle/>
          <a:p>
            <a:pPr algn="l"/>
            <a:r>
              <a:rPr lang="en-US" sz="3600">
                <a:ea typeface="Calibri Light" panose="020F0302020204030204"/>
                <a:cs typeface="Calibri Light" panose="020F0302020204030204"/>
              </a:rPr>
              <a:t>Design and Analysis of Algorithm(CS2271)</a:t>
            </a:r>
            <a:endParaRPr lang="en-US" sz="3600">
              <a:ea typeface="Calibri Light" panose="020F0302020204030204"/>
              <a:cs typeface="Calibri Light" panose="020F0302020204030204"/>
            </a:endParaRPr>
          </a:p>
        </p:txBody>
      </p:sp>
      <p:sp>
        <p:nvSpPr>
          <p:cNvPr id="3" name="Subtitle 2"/>
          <p:cNvSpPr>
            <a:spLocks noGrp="1"/>
          </p:cNvSpPr>
          <p:nvPr>
            <p:ph type="subTitle" idx="1"/>
          </p:nvPr>
        </p:nvSpPr>
        <p:spPr>
          <a:xfrm>
            <a:off x="6036623" y="2031070"/>
            <a:ext cx="5655971" cy="2749445"/>
          </a:xfrm>
        </p:spPr>
        <p:txBody>
          <a:bodyPr vert="horz" lIns="91440" tIns="45720" rIns="91440" bIns="45720" rtlCol="0" anchor="t">
            <a:normAutofit lnSpcReduction="10000"/>
          </a:bodyPr>
          <a:lstStyle/>
          <a:p>
            <a:pPr algn="l"/>
            <a:r>
              <a:rPr lang="en-US">
                <a:solidFill>
                  <a:srgbClr val="FFFFFF">
                    <a:alpha val="70000"/>
                  </a:srgbClr>
                </a:solidFill>
              </a:rPr>
              <a:t>Assignment 01:-</a:t>
            </a:r>
            <a:endParaRPr lang="en-US">
              <a:solidFill>
                <a:srgbClr val="FFFFFF">
                  <a:alpha val="70000"/>
                </a:srgbClr>
              </a:solidFill>
            </a:endParaRPr>
          </a:p>
          <a:p>
            <a:pPr algn="l"/>
            <a:r>
              <a:rPr lang="en-US">
                <a:solidFill>
                  <a:srgbClr val="FFFFFF">
                    <a:alpha val="70000"/>
                  </a:srgbClr>
                </a:solidFill>
              </a:rPr>
              <a:t>Group Members:-</a:t>
            </a:r>
            <a:endParaRPr lang="en-US">
              <a:solidFill>
                <a:srgbClr val="FFFFFF">
                  <a:alpha val="70000"/>
                </a:srgbClr>
              </a:solidFill>
            </a:endParaRPr>
          </a:p>
          <a:p>
            <a:pPr marL="457200" indent="-457200" algn="l">
              <a:buAutoNum type="arabicPeriod"/>
            </a:pPr>
            <a:r>
              <a:rPr lang="en-US">
                <a:solidFill>
                  <a:srgbClr val="FFFFFF">
                    <a:alpha val="70000"/>
                  </a:srgbClr>
                </a:solidFill>
              </a:rPr>
              <a:t>Anish Banerjee (2021CSB001)</a:t>
            </a:r>
            <a:endParaRPr lang="en-US">
              <a:solidFill>
                <a:srgbClr val="FFFFFF">
                  <a:alpha val="70000"/>
                </a:srgbClr>
              </a:solidFill>
            </a:endParaRPr>
          </a:p>
          <a:p>
            <a:pPr marL="457200" indent="-457200" algn="l">
              <a:buAutoNum type="arabicPeriod"/>
            </a:pPr>
            <a:r>
              <a:rPr lang="en-US" noProof="1">
                <a:solidFill>
                  <a:srgbClr val="FFFFFF">
                    <a:alpha val="70000"/>
                  </a:srgbClr>
                </a:solidFill>
              </a:rPr>
              <a:t>Joyabrata</a:t>
            </a:r>
            <a:r>
              <a:rPr lang="en-US">
                <a:solidFill>
                  <a:srgbClr val="FFFFFF">
                    <a:alpha val="70000"/>
                  </a:srgbClr>
                </a:solidFill>
              </a:rPr>
              <a:t> Acharya(2021CSB011)</a:t>
            </a:r>
            <a:endParaRPr lang="en-US">
              <a:solidFill>
                <a:srgbClr val="FFFFFF">
                  <a:alpha val="70000"/>
                </a:srgbClr>
              </a:solidFill>
            </a:endParaRPr>
          </a:p>
          <a:p>
            <a:pPr marL="457200" indent="-457200" algn="l">
              <a:buAutoNum type="arabicPeriod"/>
            </a:pPr>
            <a:r>
              <a:rPr lang="en-US" noProof="1">
                <a:solidFill>
                  <a:srgbClr val="FFFFFF">
                    <a:alpha val="70000"/>
                  </a:srgbClr>
                </a:solidFill>
              </a:rPr>
              <a:t>Sk</a:t>
            </a:r>
            <a:r>
              <a:rPr lang="en-US">
                <a:solidFill>
                  <a:srgbClr val="FFFFFF">
                    <a:alpha val="70000"/>
                  </a:srgbClr>
                </a:solidFill>
              </a:rPr>
              <a:t> Fardeen Hossain(2021CSB023)</a:t>
            </a:r>
            <a:endParaRPr lang="en-US">
              <a:solidFill>
                <a:srgbClr val="FFFFFF">
                  <a:alpha val="70000"/>
                </a:srgbClr>
              </a:solidFill>
            </a:endParaRPr>
          </a:p>
        </p:txBody>
      </p:sp>
      <p:pic>
        <p:nvPicPr>
          <p:cNvPr id="16" name="Picture 3"/>
          <p:cNvPicPr>
            <a:picLocks noChangeAspect="1"/>
          </p:cNvPicPr>
          <p:nvPr/>
        </p:nvPicPr>
        <p:blipFill rotWithShape="1">
          <a:blip r:embed="rId1"/>
          <a:srcRect l="13573" r="26180" b="3"/>
          <a:stretch>
            <a:fillRect/>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7" name="Freeform: Shape 10"/>
          <p:cNvSpPr>
            <a:spLocks noGrp="1" noRot="1" noChangeAspect="1" noMove="1" noResize="1" noEditPoints="1" noAdjustHandles="1" noChangeArrowheads="1" noChangeShapeType="1" noTextEdit="1"/>
          </p:cNvSpPr>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1" fmla="*/ 0 w 4033589"/>
              <a:gd name="connsiteY0-2" fmla="*/ 6858000 h 6858000"/>
              <a:gd name="connsiteX1-3" fmla="*/ 1878934 w 4033589"/>
              <a:gd name="connsiteY1-4" fmla="*/ 0 h 6858000"/>
              <a:gd name="connsiteX2-5" fmla="*/ 1882313 w 4033589"/>
              <a:gd name="connsiteY2-6" fmla="*/ 2021 h 6858000"/>
              <a:gd name="connsiteX3-7" fmla="*/ 3475371 w 4033589"/>
              <a:gd name="connsiteY3-8" fmla="*/ 1517967 h 6858000"/>
              <a:gd name="connsiteX4-9" fmla="*/ 3975977 w 4033589"/>
              <a:gd name="connsiteY4-10" fmla="*/ 4379386 h 6858000"/>
              <a:gd name="connsiteX5-11" fmla="*/ 3312864 w 4033589"/>
              <a:gd name="connsiteY5-12" fmla="*/ 6852362 h 6858000"/>
              <a:gd name="connsiteX6-13" fmla="*/ 3310593 w 4033589"/>
              <a:gd name="connsiteY6-14" fmla="*/ 6858000 h 6858000"/>
              <a:gd name="connsiteX7-15" fmla="*/ 0 w 4033589"/>
              <a:gd name="connsiteY7-16" fmla="*/ 6858000 h 6858000"/>
              <a:gd name="connsiteX0-17" fmla="*/ 1787494 w 3942149"/>
              <a:gd name="connsiteY0-18" fmla="*/ 0 h 6949440"/>
              <a:gd name="connsiteX1-19" fmla="*/ 1790873 w 3942149"/>
              <a:gd name="connsiteY1-20" fmla="*/ 2021 h 6949440"/>
              <a:gd name="connsiteX2-21" fmla="*/ 3383931 w 3942149"/>
              <a:gd name="connsiteY2-22" fmla="*/ 1517967 h 6949440"/>
              <a:gd name="connsiteX3-23" fmla="*/ 3884537 w 3942149"/>
              <a:gd name="connsiteY3-24" fmla="*/ 4379386 h 6949440"/>
              <a:gd name="connsiteX4-25" fmla="*/ 3221424 w 3942149"/>
              <a:gd name="connsiteY4-26" fmla="*/ 6852362 h 6949440"/>
              <a:gd name="connsiteX5-27" fmla="*/ 3219153 w 3942149"/>
              <a:gd name="connsiteY5-28" fmla="*/ 6858000 h 6949440"/>
              <a:gd name="connsiteX6-29" fmla="*/ 0 w 3942149"/>
              <a:gd name="connsiteY6-30" fmla="*/ 6949440 h 6949440"/>
              <a:gd name="connsiteX0-31" fmla="*/ 1787494 w 3942149"/>
              <a:gd name="connsiteY0-32" fmla="*/ 0 h 6949440"/>
              <a:gd name="connsiteX1-33" fmla="*/ 1790873 w 3942149"/>
              <a:gd name="connsiteY1-34" fmla="*/ 2021 h 6949440"/>
              <a:gd name="connsiteX2-35" fmla="*/ 3383931 w 3942149"/>
              <a:gd name="connsiteY2-36" fmla="*/ 1517967 h 6949440"/>
              <a:gd name="connsiteX3-37" fmla="*/ 3884537 w 3942149"/>
              <a:gd name="connsiteY3-38" fmla="*/ 4379386 h 6949440"/>
              <a:gd name="connsiteX4-39" fmla="*/ 3221424 w 3942149"/>
              <a:gd name="connsiteY4-40" fmla="*/ 6852362 h 6949440"/>
              <a:gd name="connsiteX5-41" fmla="*/ 3219153 w 3942149"/>
              <a:gd name="connsiteY5-42" fmla="*/ 6858000 h 6949440"/>
              <a:gd name="connsiteX6-43" fmla="*/ 0 w 3942149"/>
              <a:gd name="connsiteY6-44" fmla="*/ 6949440 h 6949440"/>
              <a:gd name="connsiteX0-45" fmla="*/ 0 w 2154655"/>
              <a:gd name="connsiteY0-46" fmla="*/ 0 h 6858000"/>
              <a:gd name="connsiteX1-47" fmla="*/ 3379 w 2154655"/>
              <a:gd name="connsiteY1-48" fmla="*/ 2021 h 6858000"/>
              <a:gd name="connsiteX2-49" fmla="*/ 1596437 w 2154655"/>
              <a:gd name="connsiteY2-50" fmla="*/ 1517967 h 6858000"/>
              <a:gd name="connsiteX3-51" fmla="*/ 2097043 w 2154655"/>
              <a:gd name="connsiteY3-52" fmla="*/ 4379386 h 6858000"/>
              <a:gd name="connsiteX4-53" fmla="*/ 1433930 w 2154655"/>
              <a:gd name="connsiteY4-54" fmla="*/ 6852362 h 6858000"/>
              <a:gd name="connsiteX5-55" fmla="*/ 1431659 w 2154655"/>
              <a:gd name="connsiteY5-56"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7" name="TextBox 6"/>
          <p:cNvSpPr txBox="1"/>
          <p:nvPr/>
        </p:nvSpPr>
        <p:spPr>
          <a:xfrm>
            <a:off x="-53663" y="6176493"/>
            <a:ext cx="5044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Indian Institute of Engineering Science and Technology, </a:t>
            </a:r>
            <a:r>
              <a:rPr lang="en-US" noProof="1"/>
              <a:t>Shibpur</a:t>
            </a:r>
            <a:endParaRPr lang="en-US" noProof="1"/>
          </a:p>
        </p:txBody>
      </p:sp>
      <p:sp>
        <p:nvSpPr>
          <p:cNvPr id="8" name="TextBox 7"/>
          <p:cNvSpPr txBox="1"/>
          <p:nvPr/>
        </p:nvSpPr>
        <p:spPr>
          <a:xfrm>
            <a:off x="6033940" y="227435"/>
            <a:ext cx="43868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a:t>Semester 04</a:t>
            </a:r>
            <a:endParaRPr lang="en-US" sz="3200"/>
          </a:p>
        </p:txBody>
      </p:sp>
      <p:pic>
        <p:nvPicPr>
          <p:cNvPr id="10" name="Picture 13" descr="A picture containing shape&#10;&#10;Description automatically generated"/>
          <p:cNvPicPr>
            <a:picLocks noChangeAspect="1"/>
          </p:cNvPicPr>
          <p:nvPr/>
        </p:nvPicPr>
        <p:blipFill>
          <a:blip r:embed="rId2"/>
          <a:stretch>
            <a:fillRect/>
          </a:stretch>
        </p:blipFill>
        <p:spPr>
          <a:xfrm>
            <a:off x="1182710" y="4671531"/>
            <a:ext cx="1562638" cy="1550318"/>
          </a:xfrm>
          <a:prstGeom prst="rect">
            <a:avLst/>
          </a:prstGeom>
        </p:spPr>
      </p:pic>
      <p:sp>
        <p:nvSpPr>
          <p:cNvPr id="4" name="TextBox 3"/>
          <p:cNvSpPr txBox="1"/>
          <p:nvPr/>
        </p:nvSpPr>
        <p:spPr>
          <a:xfrm>
            <a:off x="6209804" y="4960422"/>
            <a:ext cx="52449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Source Codes and Documentations are available at </a:t>
            </a:r>
            <a:r>
              <a:rPr lang="en-US">
                <a:ea typeface="+mn-lt"/>
                <a:cs typeface="+mn-lt"/>
                <a:hlinkClick r:id="rId3"/>
              </a:rPr>
              <a:t>Github</a:t>
            </a:r>
            <a:endParaRPr lang="en-US">
              <a:ea typeface="+mn-lt"/>
              <a:cs typeface="+mn-lt"/>
            </a:endParaRPr>
          </a:p>
        </p:txBody>
      </p:sp>
      <p:pic>
        <p:nvPicPr>
          <p:cNvPr id="11" name="Picture 11" descr="Qr code&#10;&#10;Description automatically generated"/>
          <p:cNvPicPr>
            <a:picLocks noChangeAspect="1"/>
          </p:cNvPicPr>
          <p:nvPr/>
        </p:nvPicPr>
        <p:blipFill>
          <a:blip r:embed="rId4"/>
          <a:stretch>
            <a:fillRect/>
          </a:stretch>
        </p:blipFill>
        <p:spPr>
          <a:xfrm>
            <a:off x="10889672" y="5481452"/>
            <a:ext cx="1021278" cy="10212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959923"/>
          </a:xfrm>
        </p:spPr>
        <p:txBody>
          <a:bodyPr/>
          <a:lstStyle/>
          <a:p>
            <a:r>
              <a:rPr lang="en-US" dirty="0"/>
              <a:t>Code Snippet:</a:t>
            </a:r>
            <a:endParaRPr lang="en-US" dirty="0"/>
          </a:p>
        </p:txBody>
      </p:sp>
      <p:pic>
        <p:nvPicPr>
          <p:cNvPr id="4" name="Picture 4" descr="Text&#10;&#10;Description automatically generated"/>
          <p:cNvPicPr>
            <a:picLocks noGrp="1" noChangeAspect="1"/>
          </p:cNvPicPr>
          <p:nvPr>
            <p:ph idx="1"/>
          </p:nvPr>
        </p:nvPicPr>
        <p:blipFill>
          <a:blip r:embed="rId1"/>
          <a:stretch>
            <a:fillRect/>
          </a:stretch>
        </p:blipFill>
        <p:spPr>
          <a:xfrm>
            <a:off x="805247" y="1721922"/>
            <a:ext cx="7554412" cy="441909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068780"/>
          </a:xfrm>
        </p:spPr>
        <p:txBody>
          <a:bodyPr/>
          <a:lstStyle/>
          <a:p>
            <a:r>
              <a:rPr lang="en-US" dirty="0"/>
              <a:t>Observation</a:t>
            </a:r>
            <a:endParaRPr lang="en-US" dirty="0"/>
          </a:p>
        </p:txBody>
      </p:sp>
      <p:pic>
        <p:nvPicPr>
          <p:cNvPr id="5" name="Picture 4" descr="Histogram&#10;&#10;Description automatically generated"/>
          <p:cNvPicPr>
            <a:picLocks noChangeAspect="1"/>
          </p:cNvPicPr>
          <p:nvPr/>
        </p:nvPicPr>
        <p:blipFill>
          <a:blip r:embed="rId1"/>
          <a:stretch>
            <a:fillRect/>
          </a:stretch>
        </p:blipFill>
        <p:spPr>
          <a:xfrm>
            <a:off x="5542010" y="1712027"/>
            <a:ext cx="6283641" cy="3568869"/>
          </a:xfrm>
          <a:prstGeom prst="rect">
            <a:avLst/>
          </a:prstGeom>
        </p:spPr>
      </p:pic>
      <p:sp>
        <p:nvSpPr>
          <p:cNvPr id="6" name="TextBox 5"/>
          <p:cNvSpPr txBox="1"/>
          <p:nvPr/>
        </p:nvSpPr>
        <p:spPr>
          <a:xfrm>
            <a:off x="618506" y="1818408"/>
            <a:ext cx="4193474"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t>We can see that the plot shows the natural bell curve a characteristic of </a:t>
            </a:r>
            <a:r>
              <a:rPr lang="en-US" sz="2400" noProof="1"/>
              <a:t>normalised</a:t>
            </a:r>
            <a:r>
              <a:rPr lang="en-US" sz="2400" dirty="0"/>
              <a:t> data thus ensuring that the dataset generated gives normal distribution.</a:t>
            </a:r>
            <a:endParaRPr lang="en-US" sz="24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256806"/>
          </a:xfrm>
        </p:spPr>
        <p:txBody>
          <a:bodyPr>
            <a:normAutofit fontScale="90000"/>
          </a:bodyPr>
          <a:lstStyle/>
          <a:p>
            <a:r>
              <a:rPr lang="en-US" dirty="0">
                <a:ea typeface="+mj-lt"/>
                <a:cs typeface="+mj-lt"/>
              </a:rPr>
              <a:t>2-A: Implement Merge Sort (MS) and check for correctness</a:t>
            </a:r>
            <a:endParaRPr lang="en-US" dirty="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1800" dirty="0">
                <a:solidFill>
                  <a:srgbClr val="FFFFFF">
                    <a:alpha val="70000"/>
                  </a:srgbClr>
                </a:solidFill>
              </a:rPr>
              <a:t>Merge Sort is a comparison-based sorting algorithm that works on the divide and conquer paradigm. There are 3 stages in a merge sort:</a:t>
            </a:r>
            <a:endParaRPr lang="en-US" sz="1800" dirty="0">
              <a:solidFill>
                <a:srgbClr val="FFFFFF">
                  <a:alpha val="70000"/>
                </a:srgbClr>
              </a:solidFill>
            </a:endParaRPr>
          </a:p>
          <a:p>
            <a:r>
              <a:rPr lang="en-US" sz="1800" dirty="0">
                <a:solidFill>
                  <a:srgbClr val="FFFFFF">
                    <a:alpha val="70000"/>
                  </a:srgbClr>
                </a:solidFill>
              </a:rPr>
              <a:t>Divide: n-element sequence into n/2 elements into 2 subsequences and this will take O(1) time</a:t>
            </a:r>
            <a:endParaRPr lang="en-US" sz="1800" dirty="0">
              <a:solidFill>
                <a:srgbClr val="FFFFFF">
                  <a:alpha val="70000"/>
                </a:srgbClr>
              </a:solidFill>
            </a:endParaRPr>
          </a:p>
          <a:p>
            <a:r>
              <a:rPr lang="en-US" sz="1800" dirty="0">
                <a:solidFill>
                  <a:srgbClr val="FFFFFF">
                    <a:alpha val="70000"/>
                  </a:srgbClr>
                </a:solidFill>
              </a:rPr>
              <a:t>Conquer: We sort the two subsequences recursively.</a:t>
            </a:r>
            <a:endParaRPr lang="en-US" sz="1800" dirty="0">
              <a:solidFill>
                <a:srgbClr val="FFFFFF">
                  <a:alpha val="70000"/>
                </a:srgbClr>
              </a:solidFill>
            </a:endParaRPr>
          </a:p>
          <a:p>
            <a:r>
              <a:rPr lang="en-US" sz="1800" dirty="0">
                <a:solidFill>
                  <a:srgbClr val="FFFFFF">
                    <a:alpha val="70000"/>
                  </a:srgbClr>
                </a:solidFill>
              </a:rPr>
              <a:t>Combine: We then combine the sorted subsequence into a sorted sequence; takes O(N) time</a:t>
            </a:r>
            <a:endParaRPr lang="en-US" sz="1800" dirty="0">
              <a:solidFill>
                <a:srgbClr val="FFFFFF">
                  <a:alpha val="70000"/>
                </a:srgbClr>
              </a:solidFill>
            </a:endParaRPr>
          </a:p>
          <a:p>
            <a:pPr marL="0" indent="0">
              <a:buNone/>
            </a:pPr>
            <a:r>
              <a:rPr lang="en-US" sz="1800" dirty="0">
                <a:solidFill>
                  <a:srgbClr val="FFFFFF">
                    <a:alpha val="70000"/>
                  </a:srgbClr>
                </a:solidFill>
              </a:rPr>
              <a:t>              The method gives the following recurrence relation:</a:t>
            </a:r>
            <a:endParaRPr lang="en-US" sz="1800" dirty="0">
              <a:solidFill>
                <a:srgbClr val="FFFFFF">
                  <a:alpha val="70000"/>
                </a:srgbClr>
              </a:solidFill>
            </a:endParaRPr>
          </a:p>
          <a:p>
            <a:pPr marL="0" indent="0">
              <a:buNone/>
            </a:pPr>
            <a:r>
              <a:rPr lang="en-US" sz="1800" dirty="0">
                <a:solidFill>
                  <a:srgbClr val="FFFFFF">
                    <a:alpha val="70000"/>
                  </a:srgbClr>
                </a:solidFill>
              </a:rPr>
              <a:t>                T(N)=2*T(N/2)+O(N); T(N) is the time taken to sort an array of size N.</a:t>
            </a:r>
            <a:endParaRPr lang="en-US" sz="1800" dirty="0">
              <a:solidFill>
                <a:srgbClr val="FFFFFF">
                  <a:alpha val="70000"/>
                </a:srgbClr>
              </a:solidFill>
            </a:endParaRPr>
          </a:p>
          <a:p>
            <a:pPr marL="0" indent="0">
              <a:buNone/>
            </a:pPr>
            <a:r>
              <a:rPr lang="en-US" sz="1800" dirty="0">
                <a:solidFill>
                  <a:srgbClr val="FFFFFF">
                    <a:alpha val="70000"/>
                  </a:srgbClr>
                </a:solidFill>
              </a:rPr>
              <a:t>The Time complexity obtained after solving the relation is O(</a:t>
            </a:r>
            <a:r>
              <a:rPr lang="en-US" sz="1800" noProof="1">
                <a:solidFill>
                  <a:srgbClr val="FFFFFF">
                    <a:alpha val="70000"/>
                  </a:srgbClr>
                </a:solidFill>
              </a:rPr>
              <a:t>NlogN</a:t>
            </a:r>
            <a:r>
              <a:rPr lang="en-US" sz="1800" dirty="0">
                <a:solidFill>
                  <a:srgbClr val="FFFFFF">
                    <a:alpha val="70000"/>
                  </a:srgbClr>
                </a:solidFill>
              </a:rPr>
              <a:t>) which is both the best case and average case time complexity.</a:t>
            </a:r>
            <a:endParaRPr lang="en-US" sz="1800" dirty="0">
              <a:solidFill>
                <a:srgbClr val="FFFFFF">
                  <a:alpha val="70000"/>
                </a:srgb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959923"/>
          </a:xfrm>
        </p:spPr>
        <p:txBody>
          <a:bodyPr/>
          <a:lstStyle/>
          <a:p>
            <a:r>
              <a:rPr lang="en-US" dirty="0"/>
              <a:t>Merge Sort Algorithm:</a:t>
            </a:r>
            <a:endParaRPr lang="en-US" dirty="0"/>
          </a:p>
        </p:txBody>
      </p:sp>
      <p:sp>
        <p:nvSpPr>
          <p:cNvPr id="4" name="Content Placeholder 2"/>
          <p:cNvSpPr>
            <a:spLocks noGrp="1"/>
          </p:cNvSpPr>
          <p:nvPr/>
        </p:nvSpPr>
        <p:spPr>
          <a:xfrm>
            <a:off x="763782" y="1427272"/>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9p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endParaRPr lang="en-US" sz="1400" dirty="0">
              <a:solidFill>
                <a:srgbClr val="FF000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endParaRPr lang="en-US" sz="1400" dirty="0">
              <a:solidFill>
                <a:srgbClr val="0070C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endParaRPr lang="en-US" sz="1400" dirty="0">
              <a:solidFill>
                <a:srgbClr val="00B05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endParaRPr lang="en-US" sz="1400" dirty="0">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endParaRPr lang="en-US" sz="1400" dirty="0">
              <a:solidFill>
                <a:srgbClr val="00B05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endParaRPr lang="en-US" sz="1400" dirty="0">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endParaRPr lang="en-US" sz="1400" dirty="0">
              <a:solidFill>
                <a:srgbClr val="00B05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endParaRPr lang="en-US" sz="1400" dirty="0">
              <a:latin typeface="Courier New" panose="02070309020205020404" pitchFamily="49" charset="0"/>
              <a:cs typeface="Courier New" panose="02070309020205020404" pitchFamily="49" charset="0"/>
            </a:endParaRP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endParaRPr lang="en-US" sz="1400" dirty="0">
              <a:solidFill>
                <a:srgbClr val="00B05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endParaRPr lang="en-US" sz="1400" dirty="0">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endParaRPr lang="en-US" sz="1400" dirty="0">
              <a:solidFill>
                <a:srgbClr val="0070C0"/>
              </a:solidFill>
              <a:latin typeface="Courier New" panose="02070309020205020404" pitchFamily="49" charset="0"/>
              <a:cs typeface="Courier New" panose="02070309020205020404" pitchFamily="49" charset="0"/>
            </a:endParaRP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endParaRPr lang="en-US" sz="1400" dirty="0">
              <a:solidFill>
                <a:srgbClr val="FF0000"/>
              </a:solidFill>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a:off x="645923" y="1534078"/>
            <a:ext cx="5660793" cy="2146"/>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42662" y="3686299"/>
            <a:ext cx="34512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You can check for correctness of code at :- </a:t>
            </a:r>
            <a:r>
              <a:rPr lang="en-US" dirty="0">
                <a:hlinkClick r:id="rId1"/>
              </a:rPr>
              <a:t>MergeSort</a:t>
            </a:r>
            <a:endParaRPr lang="en-US" dirty="0">
              <a:hlinkClick r:id="rId1"/>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048988"/>
          </a:xfrm>
        </p:spPr>
        <p:txBody>
          <a:bodyPr>
            <a:normAutofit fontScale="90000"/>
          </a:bodyPr>
          <a:lstStyle/>
          <a:p>
            <a:r>
              <a:rPr lang="en-US" dirty="0">
                <a:ea typeface="+mj-lt"/>
                <a:cs typeface="+mj-lt"/>
              </a:rPr>
              <a:t>2-B: Implement Quick Sort (QS) and check for correctness</a:t>
            </a:r>
            <a:endParaRPr lang="en-US" dirty="0"/>
          </a:p>
        </p:txBody>
      </p:sp>
      <p:sp>
        <p:nvSpPr>
          <p:cNvPr id="3" name="Content Placeholder 2"/>
          <p:cNvSpPr>
            <a:spLocks noGrp="1"/>
          </p:cNvSpPr>
          <p:nvPr>
            <p:ph idx="1"/>
          </p:nvPr>
        </p:nvSpPr>
        <p:spPr>
          <a:xfrm>
            <a:off x="762000" y="1810988"/>
            <a:ext cx="10668000" cy="4154550"/>
          </a:xfrm>
        </p:spPr>
        <p:txBody>
          <a:bodyPr vert="horz" lIns="91440" tIns="45720" rIns="91440" bIns="45720" rtlCol="0" anchor="t">
            <a:normAutofit fontScale="92500" lnSpcReduction="10000"/>
          </a:bodyPr>
          <a:lstStyle/>
          <a:p>
            <a:r>
              <a:rPr lang="en-US" sz="2000" dirty="0">
                <a:solidFill>
                  <a:srgbClr val="FFFFFF">
                    <a:alpha val="70000"/>
                  </a:srgbClr>
                </a:solidFill>
              </a:rPr>
              <a:t>Quick Sort is also a Divide and Conquer algorithm but unlike merge sort in quick sort the conquer time is constant while the divide time is almost linear. Unlike Merge Sort which has a deterministic time complexity, quick sort algorithm has probabilistic time-complexity that is the choice of pivot element at each step in quick sort drives the time complexity.</a:t>
            </a:r>
            <a:endParaRPr lang="en-US" sz="2000" dirty="0">
              <a:solidFill>
                <a:srgbClr val="FFFFFF">
                  <a:alpha val="70000"/>
                </a:srgbClr>
              </a:solidFill>
            </a:endParaRPr>
          </a:p>
          <a:p>
            <a:r>
              <a:rPr lang="en-US" sz="2000" dirty="0">
                <a:solidFill>
                  <a:srgbClr val="FFFFFF">
                    <a:alpha val="70000"/>
                  </a:srgbClr>
                </a:solidFill>
              </a:rPr>
              <a:t>The pivot element can be chosen randomly, first element, last element or median of three and many more and each of the approach gives different tweaking in the time complexity of O(N*</a:t>
            </a:r>
            <a:r>
              <a:rPr lang="en-US" sz="2000" noProof="1">
                <a:solidFill>
                  <a:srgbClr val="FFFFFF">
                    <a:alpha val="70000"/>
                  </a:srgbClr>
                </a:solidFill>
              </a:rPr>
              <a:t>logN</a:t>
            </a:r>
            <a:r>
              <a:rPr lang="en-US" sz="2000" dirty="0">
                <a:solidFill>
                  <a:srgbClr val="FFFFFF">
                    <a:alpha val="70000"/>
                  </a:srgbClr>
                </a:solidFill>
              </a:rPr>
              <a:t>).</a:t>
            </a:r>
            <a:endParaRPr lang="en-US" sz="2000" dirty="0">
              <a:solidFill>
                <a:srgbClr val="FFFFFF">
                  <a:alpha val="70000"/>
                </a:srgbClr>
              </a:solidFill>
            </a:endParaRPr>
          </a:p>
          <a:p>
            <a:r>
              <a:rPr lang="en-US" sz="2000" dirty="0">
                <a:solidFill>
                  <a:srgbClr val="FFFFFF">
                    <a:alpha val="70000"/>
                  </a:srgbClr>
                </a:solidFill>
              </a:rPr>
              <a:t>The method in each step divides the array into 3 parts: 1st part contains all those elements less than pivot value, 2nd part contains only the pivot value and the last part contains all those elements more than pivot value. The pivot value in each step gets its position fixed as that will be its position in the sorted array</a:t>
            </a:r>
            <a:endParaRPr lang="en-US" sz="2000" dirty="0">
              <a:solidFill>
                <a:srgbClr val="FFFFFF">
                  <a:alpha val="70000"/>
                </a:srgb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37" y="49481"/>
            <a:ext cx="10668000" cy="732312"/>
          </a:xfrm>
        </p:spPr>
        <p:txBody>
          <a:bodyPr/>
          <a:lstStyle/>
          <a:p>
            <a:r>
              <a:rPr lang="en-US" dirty="0"/>
              <a:t>Quick Sort Algorithm:</a:t>
            </a:r>
            <a:endParaRPr lang="en-US" dirty="0"/>
          </a:p>
        </p:txBody>
      </p:sp>
      <p:pic>
        <p:nvPicPr>
          <p:cNvPr id="7" name="Picture 7" descr="Text&#10;&#10;Description automatically generated"/>
          <p:cNvPicPr>
            <a:picLocks noChangeAspect="1"/>
          </p:cNvPicPr>
          <p:nvPr/>
        </p:nvPicPr>
        <p:blipFill>
          <a:blip r:embed="rId1"/>
          <a:stretch>
            <a:fillRect/>
          </a:stretch>
        </p:blipFill>
        <p:spPr>
          <a:xfrm>
            <a:off x="47223" y="849689"/>
            <a:ext cx="3440805" cy="4702430"/>
          </a:xfrm>
          <a:prstGeom prst="rect">
            <a:avLst/>
          </a:prstGeom>
        </p:spPr>
      </p:pic>
      <p:pic>
        <p:nvPicPr>
          <p:cNvPr id="8" name="Picture 8" descr="Text&#10;&#10;Description automatically generated"/>
          <p:cNvPicPr>
            <a:picLocks noChangeAspect="1"/>
          </p:cNvPicPr>
          <p:nvPr/>
        </p:nvPicPr>
        <p:blipFill>
          <a:blip r:embed="rId2"/>
          <a:stretch>
            <a:fillRect/>
          </a:stretch>
        </p:blipFill>
        <p:spPr>
          <a:xfrm>
            <a:off x="3667608" y="3430201"/>
            <a:ext cx="3451538" cy="2157315"/>
          </a:xfrm>
          <a:prstGeom prst="rect">
            <a:avLst/>
          </a:prstGeom>
        </p:spPr>
      </p:pic>
      <p:sp>
        <p:nvSpPr>
          <p:cNvPr id="11" name="TextBox 10"/>
          <p:cNvSpPr txBox="1"/>
          <p:nvPr/>
        </p:nvSpPr>
        <p:spPr>
          <a:xfrm>
            <a:off x="7733805" y="3725883"/>
            <a:ext cx="34512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You can check for correctness of code at :- </a:t>
            </a:r>
            <a:r>
              <a:rPr lang="en-US" dirty="0">
                <a:hlinkClick r:id="rId3"/>
              </a:rPr>
              <a:t>QuickSort</a:t>
            </a:r>
            <a:endParaRPr lang="en-US" dirty="0">
              <a:hlinkClick r:id="rId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9935689" cy="1237014"/>
          </a:xfrm>
        </p:spPr>
        <p:txBody>
          <a:bodyPr>
            <a:normAutofit fontScale="90000"/>
          </a:bodyPr>
          <a:lstStyle/>
          <a:p>
            <a:r>
              <a:rPr lang="en-US" dirty="0">
                <a:ea typeface="+mj-lt"/>
                <a:cs typeface="+mj-lt"/>
              </a:rPr>
              <a:t>3. Count the operations performed, like comparisons and swaps with problem size increasing in powers of 2, for both MS and QS with both UD and ND as input data</a:t>
            </a:r>
            <a:endParaRPr lang="en-US" dirty="0" err="1"/>
          </a:p>
        </p:txBody>
      </p:sp>
      <p:sp>
        <p:nvSpPr>
          <p:cNvPr id="3" name="TextBox 2"/>
          <p:cNvSpPr txBox="1"/>
          <p:nvPr/>
        </p:nvSpPr>
        <p:spPr>
          <a:xfrm>
            <a:off x="762000" y="2832760"/>
            <a:ext cx="1074964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t>For each of the sorting algorithms we </a:t>
            </a:r>
            <a:r>
              <a:rPr lang="en-US" sz="2400" noProof="1"/>
              <a:t>analyse</a:t>
            </a:r>
            <a:r>
              <a:rPr lang="en-US" sz="2400" dirty="0"/>
              <a:t> two min areas:</a:t>
            </a:r>
            <a:endParaRPr lang="en-US" sz="2400" dirty="0"/>
          </a:p>
          <a:p>
            <a:r>
              <a:rPr lang="en-US" sz="2400" dirty="0"/>
              <a:t>     1. Average Number of Comparisons</a:t>
            </a:r>
            <a:endParaRPr lang="en-US" sz="2400" dirty="0"/>
          </a:p>
          <a:p>
            <a:r>
              <a:rPr lang="en-US" sz="2400" dirty="0"/>
              <a:t>     2. Average Time Taken</a:t>
            </a:r>
            <a:endParaRPr lang="en-US" sz="2400" dirty="0"/>
          </a:p>
          <a:p>
            <a:pPr marL="342900" indent="-342900">
              <a:buFont typeface="Arial" panose="020B0604020202020204"/>
              <a:buChar char="•"/>
            </a:pPr>
            <a:r>
              <a:rPr lang="en-US" sz="2400" dirty="0"/>
              <a:t>The range of the size of the array was kept between 2 and 2^18 and are incremented in increasing powers of 2</a:t>
            </a:r>
            <a:endParaRPr lang="en-US" sz="2400" dirty="0"/>
          </a:p>
          <a:p>
            <a:pPr marL="342900" indent="-342900">
              <a:buFont typeface="Arial" panose="020B0604020202020204"/>
              <a:buChar char="•"/>
            </a:pPr>
            <a:r>
              <a:rPr lang="en-US" sz="2400" dirty="0"/>
              <a:t>For each array size we take 50 rounds of the same array size and calculate the average time taken and the average number of comparisons taken </a:t>
            </a:r>
            <a:endParaRPr lang="en-US" sz="2400" dirty="0"/>
          </a:p>
          <a:p>
            <a:pPr marL="342900" indent="-342900">
              <a:buFont typeface="Arial" panose="020B0604020202020204"/>
              <a:buChar char="•"/>
            </a:pPr>
            <a:r>
              <a:rPr lang="en-US" sz="2400" dirty="0"/>
              <a:t>We then plot the comparison and time ratio by dividing the average comparisons and time taken by </a:t>
            </a:r>
            <a:r>
              <a:rPr lang="en-US" sz="2400" noProof="1"/>
              <a:t>N*logN</a:t>
            </a:r>
            <a:r>
              <a:rPr lang="en-US" sz="2400" dirty="0"/>
              <a:t> N being the size of the array.</a:t>
            </a:r>
            <a:endParaRPr lang="en-US" sz="24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2596" y="78430"/>
            <a:ext cx="3965510" cy="461665"/>
          </a:xfrm>
          <a:prstGeom prst="rect">
            <a:avLst/>
          </a:prstGeom>
          <a:noFill/>
        </p:spPr>
        <p:txBody>
          <a:bodyPr wrap="square">
            <a:spAutoFit/>
          </a:bodyPr>
          <a:lstStyle/>
          <a:p>
            <a:r>
              <a:rPr lang="en-US" sz="2400" b="1">
                <a:latin typeface="Cambria Math" panose="02040503050406030204" pitchFamily="18" charset="0"/>
                <a:ea typeface="Cambria Math" panose="02040503050406030204" pitchFamily="18" charset="0"/>
              </a:rPr>
              <a:t>A. Merge Sort and Quick Sort</a:t>
            </a:r>
            <a:endParaRPr lang="en-IN" sz="1600" b="1">
              <a:effectLst/>
              <a:latin typeface="Cambria Math" panose="02040503050406030204" pitchFamily="18" charset="0"/>
              <a:ea typeface="Cambria Math" panose="02040503050406030204" pitchFamily="18" charset="0"/>
              <a:cs typeface="Times New Roman" panose="02020603050405020304" pitchFamily="18" charset="0"/>
            </a:endParaRPr>
          </a:p>
        </p:txBody>
      </p:sp>
      <p:grpSp>
        <p:nvGrpSpPr>
          <p:cNvPr id="19" name="Group 18"/>
          <p:cNvGrpSpPr/>
          <p:nvPr/>
        </p:nvGrpSpPr>
        <p:grpSpPr>
          <a:xfrm>
            <a:off x="118578" y="498417"/>
            <a:ext cx="11954844" cy="6063142"/>
            <a:chOff x="113911" y="442433"/>
            <a:chExt cx="11954844" cy="6063142"/>
          </a:xfrm>
        </p:grpSpPr>
        <p:grpSp>
          <p:nvGrpSpPr>
            <p:cNvPr id="16" name="Group 15"/>
            <p:cNvGrpSpPr/>
            <p:nvPr/>
          </p:nvGrpSpPr>
          <p:grpSpPr>
            <a:xfrm>
              <a:off x="113911" y="811765"/>
              <a:ext cx="11954844" cy="5693810"/>
              <a:chOff x="169897" y="811765"/>
              <a:chExt cx="11954844" cy="5693810"/>
            </a:xfrm>
          </p:grpSpPr>
          <p:sp>
            <p:nvSpPr>
              <p:cNvPr id="7" name="TextBox 6"/>
              <p:cNvSpPr txBox="1"/>
              <p:nvPr/>
            </p:nvSpPr>
            <p:spPr>
              <a:xfrm>
                <a:off x="169897" y="811765"/>
                <a:ext cx="5838241" cy="5693810"/>
              </a:xfrm>
              <a:prstGeom prst="rect">
                <a:avLst/>
              </a:prstGeom>
              <a:solidFill>
                <a:srgbClr val="E4E4E4"/>
              </a:solidFill>
            </p:spPr>
            <p:txBody>
              <a:bodyPr wrap="square" lIns="91440" tIns="45720" rIns="91440" bIns="45720" rtlCol="0" anchor="t">
                <a:noAutofit/>
              </a:bodyPr>
              <a:lstStyle/>
              <a:p>
                <a:r>
                  <a:rPr lang="en-IN" sz="1200" b="0" noProof="1">
                    <a:solidFill>
                      <a:srgbClr val="008000"/>
                    </a:solidFill>
                    <a:effectLst/>
                    <a:latin typeface="Consolas" panose="020B0609020204030204"/>
                  </a:rPr>
                  <a:t>/*---Merge Sort---*/</a:t>
                </a:r>
                <a:endParaRPr lang="en-IN" sz="1200" b="0" noProof="1">
                  <a:solidFill>
                    <a:srgbClr val="000000"/>
                  </a:solidFill>
                  <a:effectLst/>
                  <a:latin typeface="Consolas" panose="020B0609020204030204"/>
                </a:endParaRPr>
              </a:p>
              <a:p>
                <a:r>
                  <a:rPr lang="en-IN" sz="1200" b="0" noProof="1">
                    <a:solidFill>
                      <a:srgbClr val="0000FF"/>
                    </a:solidFill>
                    <a:effectLst/>
                    <a:latin typeface="Consolas" panose="020B0609020204030204"/>
                  </a:rPr>
                  <a:t>void</a:t>
                </a:r>
                <a:r>
                  <a:rPr lang="en-IN" sz="1200" b="0" noProof="1">
                    <a:solidFill>
                      <a:srgbClr val="000000"/>
                    </a:solidFill>
                    <a:effectLst/>
                    <a:latin typeface="Consolas" panose="020B0609020204030204"/>
                  </a:rPr>
                  <a:t> merge(</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*merge,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*arr1,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*arr2, ui n1, ui n2)</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ui i=</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,j=</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,k=</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endParaRPr lang="en-IN" sz="1200" noProof="1">
                  <a:solidFill>
                    <a:srgbClr val="000000"/>
                  </a:solidFill>
                  <a:latin typeface="Consolas" panose="020B0609020204030204"/>
                </a:endParaRPr>
              </a:p>
              <a:p>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(i &lt; n1  &amp;&amp; j &lt; n2)</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merge[k++] = ((arr1[i]&lt;arr2[j]) ? arr1[i++] : arr2[j++]);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(i &lt; n1)</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merge[k++] = arr1[i++];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(j &lt; n2)</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merge[k++] = arr2[j++];   </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FF"/>
                    </a:solidFill>
                    <a:effectLst/>
                    <a:latin typeface="Consolas" panose="020B0609020204030204"/>
                  </a:rPr>
                  <a:t>void</a:t>
                </a:r>
                <a:r>
                  <a:rPr lang="en-IN" sz="1200" b="0" noProof="1">
                    <a:solidFill>
                      <a:srgbClr val="000000"/>
                    </a:solidFill>
                    <a:effectLst/>
                    <a:latin typeface="Consolas" panose="020B0609020204030204"/>
                  </a:rPr>
                  <a:t> mergeSort(</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 arr,ui n,ui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(n &lt; </a:t>
                </a:r>
                <a:r>
                  <a:rPr lang="en-IN" sz="1200" b="0" noProof="1">
                    <a:solidFill>
                      <a:srgbClr val="098658"/>
                    </a:solidFill>
                    <a:effectLst/>
                    <a:latin typeface="Consolas" panose="020B0609020204030204"/>
                  </a:rPr>
                  <a:t>2</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ui mid = n &gt;&gt; </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a:t>
                </a:r>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larr[mid],rarr[n-mid];</a:t>
                </a:r>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for</a:t>
                </a:r>
                <a:r>
                  <a:rPr lang="en-IN" sz="1200" b="0" noProof="1">
                    <a:solidFill>
                      <a:srgbClr val="000000"/>
                    </a:solidFill>
                    <a:effectLst/>
                    <a:latin typeface="Consolas" panose="020B0609020204030204"/>
                  </a:rPr>
                  <a:t> (ui i = </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 i &lt; mid;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larr[i] = arr[i];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for</a:t>
                </a:r>
                <a:r>
                  <a:rPr lang="en-IN" sz="1200" b="0" noProof="1">
                    <a:solidFill>
                      <a:srgbClr val="000000"/>
                    </a:solidFill>
                    <a:effectLst/>
                    <a:latin typeface="Consolas" panose="020B0609020204030204"/>
                  </a:rPr>
                  <a:t> (ui i = </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 i &lt; n-mid;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rarr[i] = arr[i+mid];</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mergeSort(larr,mid,comp);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mergeSort(rarr,n-mid,comp);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b="0" noProof="1">
                    <a:solidFill>
                      <a:srgbClr val="000000"/>
                    </a:solidFill>
                    <a:effectLst/>
                    <a:latin typeface="Consolas" panose="020B0609020204030204"/>
                  </a:rPr>
                  <a:t>    merge(arr,larr,rarr,mid,n-mid,comp);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endParaRPr lang="en-IN" sz="1200" b="0" noProof="1">
                  <a:solidFill>
                    <a:srgbClr val="000000"/>
                  </a:solidFill>
                  <a:effectLst/>
                  <a:latin typeface="Consolas" panose="020B0609020204030204" pitchFamily="49" charset="0"/>
                </a:endParaRPr>
              </a:p>
            </p:txBody>
          </p:sp>
          <p:sp>
            <p:nvSpPr>
              <p:cNvPr id="13" name="TextBox 12"/>
              <p:cNvSpPr txBox="1"/>
              <p:nvPr/>
            </p:nvSpPr>
            <p:spPr>
              <a:xfrm>
                <a:off x="6096000" y="811765"/>
                <a:ext cx="6028741" cy="5693810"/>
              </a:xfrm>
              <a:prstGeom prst="rect">
                <a:avLst/>
              </a:prstGeom>
              <a:solidFill>
                <a:srgbClr val="E4E4E4"/>
              </a:solidFill>
            </p:spPr>
            <p:txBody>
              <a:bodyPr wrap="square" lIns="91440" tIns="45720" rIns="91440" bIns="45720" rtlCol="0" anchor="t">
                <a:noAutofit/>
              </a:bodyPr>
              <a:lstStyle/>
              <a:p>
                <a:r>
                  <a:rPr lang="en-IN" sz="1200" b="0" noProof="1">
                    <a:solidFill>
                      <a:srgbClr val="008000"/>
                    </a:solidFill>
                    <a:effectLst/>
                    <a:latin typeface="Consolas" panose="020B0609020204030204"/>
                  </a:rPr>
                  <a:t>/*---Normal QS---*/</a:t>
                </a:r>
                <a:endParaRPr lang="en-IN" sz="1200" b="0" noProof="1">
                  <a:solidFill>
                    <a:srgbClr val="000000"/>
                  </a:solidFill>
                  <a:effectLst/>
                  <a:latin typeface="Consolas" panose="020B0609020204030204"/>
                </a:endParaRPr>
              </a:p>
              <a:p>
                <a:r>
                  <a:rPr lang="en-IN" sz="1200" noProof="1">
                    <a:solidFill>
                      <a:srgbClr val="000000"/>
                    </a:solidFill>
                    <a:latin typeface="Consolas" panose="020B0609020204030204"/>
                  </a:rPr>
                  <a:t>int partitionQS</a:t>
                </a:r>
                <a:r>
                  <a:rPr lang="en-IN" sz="1200" b="0" noProof="1">
                    <a:solidFill>
                      <a:srgbClr val="000000"/>
                    </a:solidFill>
                    <a:effectLst/>
                    <a:latin typeface="Consolas" panose="020B0609020204030204"/>
                  </a:rPr>
                  <a:t>(</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high,ui *comp,ui *swaps)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pivot = arr[high];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i = low;</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for</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j = low; j &lt; high; 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(arr[j] &lt; pivot)</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swap(&amp;arr[i], &amp;arr[j]);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swap(&amp;arr[i], &amp;arr[high]);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FF"/>
                    </a:solidFill>
                    <a:effectLst/>
                    <a:latin typeface="Consolas" panose="020B0609020204030204"/>
                  </a:rPr>
                  <a:t>void</a:t>
                </a:r>
                <a:r>
                  <a:rPr lang="en-IN" sz="1200" b="0" noProof="1">
                    <a:solidFill>
                      <a:srgbClr val="000000"/>
                    </a:solidFill>
                    <a:effectLst/>
                    <a:latin typeface="Consolas" panose="020B0609020204030204"/>
                  </a:rPr>
                  <a:t> quickSort(</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high,ui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(low &lt; 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pi = partitionQS(arr,low,high,comp,swaps);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quickSort(arr,low,pi-</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,comp,swaps);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quickSort(arr,pi+</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,high,comp,swaps);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p:txBody>
          </p:sp>
        </p:grpSp>
        <mc:AlternateContent xmlns:mc="http://schemas.openxmlformats.org/markup-compatibility/2006">
          <mc:Choice xmlns:a14="http://schemas.microsoft.com/office/drawing/2010/main" Requires="a14">
            <p:sp>
              <p:nvSpPr>
                <p:cNvPr id="17" name="TextBox 16"/>
                <p:cNvSpPr txBox="1"/>
                <p:nvPr/>
              </p:nvSpPr>
              <p:spPr>
                <a:xfrm>
                  <a:off x="5195590" y="442433"/>
                  <a:ext cx="15395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1" i="0" dirty="0" smtClean="0">
                            <a:latin typeface="Cambria Math" panose="02040503050406030204" pitchFamily="18" charset="0"/>
                          </a:rPr>
                          <m:t>𝐂𝐨𝐝𝐞</m:t>
                        </m:r>
                        <m:r>
                          <a:rPr lang="en-IN" b="1" i="0" dirty="0" smtClean="0">
                            <a:latin typeface="Cambria Math" panose="02040503050406030204" pitchFamily="18" charset="0"/>
                          </a:rPr>
                          <m:t> </m:t>
                        </m:r>
                        <m:r>
                          <a:rPr lang="en-IN" b="1" i="0" dirty="0" smtClean="0">
                            <a:latin typeface="Cambria Math" panose="02040503050406030204" pitchFamily="18" charset="0"/>
                          </a:rPr>
                          <m:t>𝐒𝐧𝐢𝐩𝐩𝐞𝐭𝐬</m:t>
                        </m:r>
                      </m:oMath>
                    </m:oMathPara>
                  </a14:m>
                  <a:endParaRPr lang="en-IN" b="1"/>
                </a:p>
              </p:txBody>
            </p:sp>
          </mc:Choice>
          <mc:Fallback>
            <p:sp>
              <p:nvSpPr>
                <p:cNvPr id="17" name="TextBox 16"/>
                <p:cNvSpPr txBox="1">
                  <a:spLocks noRot="1" noChangeAspect="1" noMove="1" noResize="1" noEditPoints="1" noAdjustHandles="1" noChangeArrowheads="1" noChangeShapeType="1" noTextEdit="1"/>
                </p:cNvSpPr>
                <p:nvPr/>
              </p:nvSpPr>
              <p:spPr>
                <a:xfrm>
                  <a:off x="5195590" y="442433"/>
                  <a:ext cx="1539551" cy="369332"/>
                </a:xfrm>
                <a:prstGeom prst="rect">
                  <a:avLst/>
                </a:prstGeom>
                <a:blipFill rotWithShape="1">
                  <a:blip r:embed="rId1"/>
                </a:blipFill>
              </p:spPr>
              <p:txBody>
                <a:bodyPr/>
                <a:lstStyle/>
                <a:p>
                  <a:r>
                    <a:rPr lang="en-US" altLang="en-US">
                      <a:noFill/>
                    </a:rPr>
                    <a:t> </a:t>
                  </a:r>
                </a:p>
              </p:txBody>
            </p:sp>
          </mc:Fallback>
        </mc:AlternateContent>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2159050" y="489656"/>
            <a:ext cx="8261300" cy="6157709"/>
            <a:chOff x="2159050" y="489656"/>
            <a:chExt cx="8261300" cy="6157709"/>
          </a:xfrm>
        </p:grpSpPr>
        <p:pic>
          <p:nvPicPr>
            <p:cNvPr id="35" name="Picture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93167" y="3581433"/>
              <a:ext cx="4127183" cy="3065931"/>
            </a:xfrm>
            <a:prstGeom prst="rect">
              <a:avLst/>
            </a:prstGeom>
            <a:ln>
              <a:noFill/>
            </a:ln>
          </p:spPr>
        </p:pic>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50" y="3581434"/>
              <a:ext cx="4122369" cy="3065931"/>
            </a:xfrm>
            <a:prstGeom prst="rect">
              <a:avLst/>
            </a:prstGeom>
            <a:ln>
              <a:noFill/>
            </a:ln>
          </p:spPr>
        </p:pic>
        <p:grpSp>
          <p:nvGrpSpPr>
            <p:cNvPr id="65" name="Group 64"/>
            <p:cNvGrpSpPr/>
            <p:nvPr/>
          </p:nvGrpSpPr>
          <p:grpSpPr>
            <a:xfrm>
              <a:off x="2159050" y="489656"/>
              <a:ext cx="8259426" cy="3091777"/>
              <a:chOff x="1749475" y="592065"/>
              <a:chExt cx="8259426" cy="3091777"/>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475" y="592065"/>
                <a:ext cx="4122369" cy="3091777"/>
              </a:xfrm>
              <a:prstGeom prst="rect">
                <a:avLst/>
              </a:prstGeom>
              <a:ln>
                <a:noFill/>
              </a:ln>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532" y="592065"/>
                <a:ext cx="4122369" cy="3091777"/>
              </a:xfrm>
              <a:prstGeom prst="rect">
                <a:avLst/>
              </a:prstGeom>
              <a:ln>
                <a:noFill/>
              </a:ln>
            </p:spPr>
          </p:pic>
        </p:grpSp>
      </p:grpSp>
      <mc:AlternateContent xmlns:mc="http://schemas.openxmlformats.org/markup-compatibility/2006">
        <mc:Choice xmlns:a14="http://schemas.microsoft.com/office/drawing/2010/main" Requires="a14">
          <p:sp>
            <p:nvSpPr>
              <p:cNvPr id="6" name="TextBox 5"/>
              <p:cNvSpPr txBox="1"/>
              <p:nvPr/>
            </p:nvSpPr>
            <p:spPr>
              <a:xfrm>
                <a:off x="3004457" y="148521"/>
                <a:ext cx="631849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1" i="0" dirty="0" smtClean="0">
                          <a:latin typeface="Cambria Math" panose="02040503050406030204" pitchFamily="18" charset="0"/>
                        </a:rPr>
                        <m:t>𝐢</m:t>
                      </m:r>
                      <m:r>
                        <a:rPr lang="en-US" sz="1800" b="1" i="0" dirty="0" smtClean="0">
                          <a:latin typeface="Cambria Math" panose="02040503050406030204" pitchFamily="18" charset="0"/>
                        </a:rPr>
                        <m:t>. </m:t>
                      </m:r>
                      <m:r>
                        <a:rPr lang="en-US" sz="1800" b="1" i="0" dirty="0">
                          <a:latin typeface="Cambria Math" panose="02040503050406030204" pitchFamily="18" charset="0"/>
                        </a:rPr>
                        <m:t>𝐌𝐞𝐫𝐠𝐞</m:t>
                      </m:r>
                      <m:r>
                        <a:rPr lang="en-US" sz="1800" b="1" i="0" dirty="0">
                          <a:latin typeface="Cambria Math" panose="02040503050406030204" pitchFamily="18" charset="0"/>
                        </a:rPr>
                        <m:t> </m:t>
                      </m:r>
                      <m:r>
                        <a:rPr lang="en-US" sz="1800" b="1" i="0" dirty="0">
                          <a:latin typeface="Cambria Math" panose="02040503050406030204" pitchFamily="18" charset="0"/>
                        </a:rPr>
                        <m:t>𝐒𝐨𝐫𝐭</m:t>
                      </m:r>
                      <m:r>
                        <a:rPr lang="en-US" sz="1800" b="1" i="0" dirty="0">
                          <a:latin typeface="Cambria Math" panose="02040503050406030204" pitchFamily="18" charset="0"/>
                        </a:rPr>
                        <m:t> </m:t>
                      </m:r>
                      <m:r>
                        <a:rPr lang="en-US" sz="1800" b="1" i="0" dirty="0" smtClean="0">
                          <a:latin typeface="Cambria Math" panose="02040503050406030204" pitchFamily="18" charset="0"/>
                        </a:rPr>
                        <m:t>𝐚𝐧𝐝</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𝐐𝐮𝐢𝐜𝐤</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𝐒𝐨𝐫𝐭</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𝐂𝐨𝐦𝐩𝐚𝐫𝐢𝐬𝐨𝐧</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𝐑𝐚𝐭𝐢𝐨</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𝐎𝐛𝐬𝐞𝐫𝐯𝐚𝐭𝐢𝐨𝐧𝐬</m:t>
                      </m:r>
                      <m:r>
                        <a:rPr lang="en-US" sz="1800" b="1" i="0" dirty="0" smtClean="0">
                          <a:latin typeface="Cambria Math" panose="02040503050406030204" pitchFamily="18" charset="0"/>
                        </a:rPr>
                        <m:t>:</m:t>
                      </m:r>
                    </m:oMath>
                  </m:oMathPara>
                </a14:m>
                <a:endParaRPr lang="en-IN" sz="1200">
                  <a:effectLst/>
                  <a:latin typeface="Calibri" panose="020F0502020204030204" charset="0"/>
                  <a:ea typeface="Calibri" panose="020F0502020204030204"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3004457" y="148521"/>
                <a:ext cx="6318490" cy="369332"/>
              </a:xfrm>
              <a:prstGeom prst="rect">
                <a:avLst/>
              </a:prstGeom>
              <a:blipFill rotWithShape="1">
                <a:blip r:embed="rId5"/>
                <a:stretch>
                  <a:fillRect l="-4" t="-153" r="-5178" b="8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rot="16200000">
                <a:off x="5375692" y="4827053"/>
                <a:ext cx="1959969"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44" name="TextBox 43"/>
              <p:cNvSpPr txBox="1">
                <a:spLocks noRot="1" noChangeAspect="1" noMove="1" noResize="1" noEditPoints="1" noAdjustHandles="1" noChangeArrowheads="1" noChangeShapeType="1" noTextEdit="1"/>
              </p:cNvSpPr>
              <p:nvPr/>
            </p:nvSpPr>
            <p:spPr>
              <a:xfrm rot="16200000">
                <a:off x="5375692" y="4827053"/>
                <a:ext cx="1959969" cy="383951"/>
              </a:xfrm>
              <a:prstGeom prst="rect">
                <a:avLst/>
              </a:prstGeom>
              <a:blipFill rotWithShape="1">
                <a:blip r:embed="rId6"/>
                <a:stretch>
                  <a:fillRect l="40185" t="-205353" r="40214" b="-20519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486615" y="6471854"/>
                <a:ext cx="1467238"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100" b="1"/>
              </a:p>
            </p:txBody>
          </p:sp>
        </mc:Choice>
        <mc:Fallback>
          <p:sp>
            <p:nvSpPr>
              <p:cNvPr id="49" name="TextBox 48"/>
              <p:cNvSpPr txBox="1">
                <a:spLocks noRot="1" noChangeAspect="1" noMove="1" noResize="1" noEditPoints="1" noAdjustHandles="1" noChangeArrowheads="1" noChangeShapeType="1" noTextEdit="1"/>
              </p:cNvSpPr>
              <p:nvPr/>
            </p:nvSpPr>
            <p:spPr>
              <a:xfrm>
                <a:off x="3486615" y="6471854"/>
                <a:ext cx="1467238" cy="261610"/>
              </a:xfrm>
              <a:prstGeom prst="rect">
                <a:avLst/>
              </a:prstGeom>
              <a:blipFill rotWithShape="1">
                <a:blip r:embed="rId7"/>
                <a:stretch>
                  <a:fillRect l="-32" t="-217" r="15" b="21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7608984" y="6470952"/>
                <a:ext cx="1467238"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100" b="1"/>
              </a:p>
            </p:txBody>
          </p:sp>
        </mc:Choice>
        <mc:Fallback>
          <p:sp>
            <p:nvSpPr>
              <p:cNvPr id="50" name="TextBox 49"/>
              <p:cNvSpPr txBox="1">
                <a:spLocks noRot="1" noChangeAspect="1" noMove="1" noResize="1" noEditPoints="1" noAdjustHandles="1" noChangeArrowheads="1" noChangeShapeType="1" noTextEdit="1"/>
              </p:cNvSpPr>
              <p:nvPr/>
            </p:nvSpPr>
            <p:spPr>
              <a:xfrm>
                <a:off x="7608984" y="6470952"/>
                <a:ext cx="1467238" cy="261610"/>
              </a:xfrm>
              <a:prstGeom prst="rect">
                <a:avLst/>
              </a:prstGeom>
              <a:blipFill rotWithShape="1">
                <a:blip r:embed="rId7"/>
                <a:stretch>
                  <a:fillRect l="-28" t="-115" r="11" b="11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rot="16200000">
                <a:off x="5148948" y="1728704"/>
                <a:ext cx="2029507"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43" name="TextBox 42"/>
              <p:cNvSpPr txBox="1">
                <a:spLocks noRot="1" noChangeAspect="1" noMove="1" noResize="1" noEditPoints="1" noAdjustHandles="1" noChangeArrowheads="1" noChangeShapeType="1" noTextEdit="1"/>
              </p:cNvSpPr>
              <p:nvPr/>
            </p:nvSpPr>
            <p:spPr>
              <a:xfrm rot="16200000">
                <a:off x="5148948" y="1728704"/>
                <a:ext cx="2029507" cy="383951"/>
              </a:xfrm>
              <a:prstGeom prst="rect">
                <a:avLst/>
              </a:prstGeom>
              <a:blipFill rotWithShape="1">
                <a:blip r:embed="rId8"/>
                <a:stretch>
                  <a:fillRect l="40532" t="-214401" r="40570" b="-21417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7623139" y="3429000"/>
                <a:ext cx="1467238"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100" b="1"/>
              </a:p>
            </p:txBody>
          </p:sp>
        </mc:Choice>
        <mc:Fallback>
          <p:sp>
            <p:nvSpPr>
              <p:cNvPr id="51" name="TextBox 50"/>
              <p:cNvSpPr txBox="1">
                <a:spLocks noRot="1" noChangeAspect="1" noMove="1" noResize="1" noEditPoints="1" noAdjustHandles="1" noChangeArrowheads="1" noChangeShapeType="1" noTextEdit="1"/>
              </p:cNvSpPr>
              <p:nvPr/>
            </p:nvSpPr>
            <p:spPr>
              <a:xfrm>
                <a:off x="7623139" y="3429000"/>
                <a:ext cx="1467238" cy="261610"/>
              </a:xfrm>
              <a:prstGeom prst="rect">
                <a:avLst/>
              </a:prstGeom>
              <a:blipFill rotWithShape="1">
                <a:blip r:embed="rId7"/>
                <a:stretch>
                  <a:fillRect l="-41" r="24" b="23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rot="16200000">
                <a:off x="1188575" y="4922422"/>
                <a:ext cx="1959968"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41" name="TextBox 40"/>
              <p:cNvSpPr txBox="1">
                <a:spLocks noRot="1" noChangeAspect="1" noMove="1" noResize="1" noEditPoints="1" noAdjustHandles="1" noChangeArrowheads="1" noChangeShapeType="1" noTextEdit="1"/>
              </p:cNvSpPr>
              <p:nvPr/>
            </p:nvSpPr>
            <p:spPr>
              <a:xfrm rot="16200000">
                <a:off x="1188575" y="4922422"/>
                <a:ext cx="1959968" cy="383951"/>
              </a:xfrm>
              <a:prstGeom prst="rect">
                <a:avLst/>
              </a:prstGeom>
              <a:blipFill rotWithShape="1">
                <a:blip r:embed="rId9"/>
                <a:stretch>
                  <a:fillRect l="40182" t="-205383" r="40217" b="-20516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rot="16200000">
                <a:off x="987977" y="1763474"/>
                <a:ext cx="1959967"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42" name="TextBox 41"/>
              <p:cNvSpPr txBox="1">
                <a:spLocks noRot="1" noChangeAspect="1" noMove="1" noResize="1" noEditPoints="1" noAdjustHandles="1" noChangeArrowheads="1" noChangeShapeType="1" noTextEdit="1"/>
              </p:cNvSpPr>
              <p:nvPr/>
            </p:nvSpPr>
            <p:spPr>
              <a:xfrm rot="16200000">
                <a:off x="987977" y="1763474"/>
                <a:ext cx="1959967" cy="383951"/>
              </a:xfrm>
              <a:prstGeom prst="rect">
                <a:avLst/>
              </a:prstGeom>
              <a:blipFill rotWithShape="1">
                <a:blip r:embed="rId10"/>
                <a:stretch>
                  <a:fillRect l="40178" t="-205264" r="40221" b="-20511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3486615" y="3412529"/>
                <a:ext cx="1467238"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100" b="1"/>
              </a:p>
            </p:txBody>
          </p:sp>
        </mc:Choice>
        <mc:Fallback>
          <p:sp>
            <p:nvSpPr>
              <p:cNvPr id="67" name="TextBox 66"/>
              <p:cNvSpPr txBox="1">
                <a:spLocks noRot="1" noChangeAspect="1" noMove="1" noResize="1" noEditPoints="1" noAdjustHandles="1" noChangeArrowheads="1" noChangeShapeType="1" noTextEdit="1"/>
              </p:cNvSpPr>
              <p:nvPr/>
            </p:nvSpPr>
            <p:spPr>
              <a:xfrm>
                <a:off x="3486615" y="3412529"/>
                <a:ext cx="1467238" cy="261610"/>
              </a:xfrm>
              <a:prstGeom prst="rect">
                <a:avLst/>
              </a:prstGeom>
              <a:blipFill rotWithShape="1">
                <a:blip r:embed="rId7"/>
                <a:stretch>
                  <a:fillRect l="-32" t="-15" r="15" b="11"/>
                </a:stretch>
              </a:blipFill>
            </p:spPr>
            <p:txBody>
              <a:bodyPr/>
              <a:lstStyle/>
              <a:p>
                <a:r>
                  <a:rPr lang="en-US"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4161453" y="515799"/>
                <a:ext cx="386909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1" i="0" dirty="0" smtClean="0">
                          <a:latin typeface="Cambria Math" panose="02040503050406030204" pitchFamily="18" charset="0"/>
                          <a:ea typeface="Cambria Math" panose="02040503050406030204" pitchFamily="18" charset="0"/>
                        </a:rPr>
                        <m:t>𝐢𝐢</m:t>
                      </m:r>
                      <m:r>
                        <a:rPr lang="en-IN" b="1" i="0" dirty="0" smtClean="0">
                          <a:latin typeface="Cambria Math" panose="02040503050406030204" pitchFamily="18" charset="0"/>
                          <a:ea typeface="Cambria Math" panose="02040503050406030204" pitchFamily="18" charset="0"/>
                        </a:rPr>
                        <m:t>.</m:t>
                      </m:r>
                      <m:r>
                        <a:rPr lang="en-IN" b="1" i="0" dirty="0" smtClean="0">
                          <a:latin typeface="Cambria Math" panose="02040503050406030204" pitchFamily="18" charset="0"/>
                          <a:ea typeface="Cambria Math" panose="02040503050406030204" pitchFamily="18" charset="0"/>
                        </a:rPr>
                        <m:t>𝐌𝐞𝐫𝐠𝐞</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𝐒𝐨𝐫𝐭</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𝐯𝐬</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𝐍𝐨𝐫𝐦𝐚𝐥</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𝐐𝐮𝐢𝐜𝐤</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𝐒𝐨𝐫𝐭</m:t>
                      </m:r>
                    </m:oMath>
                  </m:oMathPara>
                </a14:m>
                <a:endParaRPr lang="en-IN" b="1">
                  <a:latin typeface="Cambria Math" panose="02040503050406030204" pitchFamily="18" charset="0"/>
                  <a:ea typeface="Cambria Math" panose="020405030504060302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4161453" y="515799"/>
                <a:ext cx="3869094" cy="369332"/>
              </a:xfrm>
              <a:prstGeom prst="rect">
                <a:avLst/>
              </a:prstGeom>
              <a:blipFill rotWithShape="1">
                <a:blip r:embed="rId1"/>
                <a:stretch>
                  <a:fillRect l="-8" t="-48" r="9" b="156"/>
                </a:stretch>
              </a:blipFill>
            </p:spPr>
            <p:txBody>
              <a:bodyPr/>
              <a:lstStyle/>
              <a:p>
                <a:r>
                  <a:rPr lang="en-US" altLang="en-US">
                    <a:noFill/>
                  </a:rPr>
                  <a:t> </a:t>
                </a:r>
              </a:p>
            </p:txBody>
          </p:sp>
        </mc:Fallback>
      </mc:AlternateContent>
      <p:grpSp>
        <p:nvGrpSpPr>
          <p:cNvPr id="22" name="Group 21"/>
          <p:cNvGrpSpPr/>
          <p:nvPr/>
        </p:nvGrpSpPr>
        <p:grpSpPr>
          <a:xfrm>
            <a:off x="945892" y="1658087"/>
            <a:ext cx="10973792" cy="3988446"/>
            <a:chOff x="238442" y="426441"/>
            <a:chExt cx="10973792" cy="3988446"/>
          </a:xfrm>
        </p:grpSpPr>
        <p:grpSp>
          <p:nvGrpSpPr>
            <p:cNvPr id="21" name="Group 20"/>
            <p:cNvGrpSpPr/>
            <p:nvPr/>
          </p:nvGrpSpPr>
          <p:grpSpPr>
            <a:xfrm>
              <a:off x="238442" y="426441"/>
              <a:ext cx="10973792" cy="3988446"/>
              <a:chOff x="238442" y="473095"/>
              <a:chExt cx="10973792" cy="3988446"/>
            </a:xfrm>
          </p:grpSpPr>
          <mc:AlternateContent xmlns:mc="http://schemas.openxmlformats.org/markup-compatibility/2006">
            <mc:Choice xmlns:a14="http://schemas.microsoft.com/office/drawing/2010/main" Requires="a14">
              <p:sp>
                <p:nvSpPr>
                  <p:cNvPr id="8" name="TextBox 7"/>
                  <p:cNvSpPr txBox="1"/>
                  <p:nvPr/>
                </p:nvSpPr>
                <p:spPr>
                  <a:xfrm>
                    <a:off x="5735164" y="473095"/>
                    <a:ext cx="5477070" cy="3988446"/>
                  </a:xfrm>
                  <a:prstGeom prst="rect">
                    <a:avLst/>
                  </a:prstGeom>
                  <a:noFill/>
                </p:spPr>
                <p:txBody>
                  <a:bodyPr wrap="square">
                    <a:noAutofit/>
                  </a:bodyPr>
                  <a:lstStyle/>
                  <a:p>
                    <a14:m>
                      <m:oMathPara xmlns:m="http://schemas.openxmlformats.org/officeDocument/2006/math">
                        <m:oMathParaPr>
                          <m:jc m:val="left"/>
                        </m:oMathParaPr>
                        <m:oMath xmlns:m="http://schemas.openxmlformats.org/officeDocument/2006/math">
                          <m:r>
                            <a:rPr lang="en-IN" sz="1600" b="1" i="1" u="sng" dirty="0" smtClean="0">
                              <a:latin typeface="Cambria Math" panose="02040503050406030204" pitchFamily="18" charset="0"/>
                              <a:ea typeface="Cambria Math" panose="02040503050406030204" pitchFamily="18" charset="0"/>
                            </a:rPr>
                            <m:t>𝑶𝒃𝒔𝒆𝒓𝒗𝒂𝒕𝒊𝒐𝒏</m:t>
                          </m:r>
                          <m:r>
                            <a:rPr lang="en-IN" sz="1600" b="1" i="1" u="sng" dirty="0" smtClean="0">
                              <a:latin typeface="Cambria Math" panose="02040503050406030204" pitchFamily="18" charset="0"/>
                              <a:ea typeface="Cambria Math" panose="02040503050406030204" pitchFamily="18" charset="0"/>
                            </a:rPr>
                            <m:t>:</m:t>
                          </m:r>
                        </m:oMath>
                      </m:oMathPara>
                    </a14:m>
                    <a:endParaRPr lang="en-IN" sz="1600">
                      <a:latin typeface="Cambria Math" panose="02040503050406030204" pitchFamily="18" charset="0"/>
                      <a:ea typeface="Cambria Math" panose="02040503050406030204" pitchFamily="18" charset="0"/>
                    </a:endParaRPr>
                  </a:p>
                  <a:p>
                    <a:r>
                      <a:rPr lang="en-IN" sz="1600">
                        <a:latin typeface="Cambria Math" panose="02040503050406030204" pitchFamily="18" charset="0"/>
                        <a:ea typeface="Cambria Math" panose="02040503050406030204" pitchFamily="18" charset="0"/>
                      </a:rPr>
                      <a:t>Around and beyond </a:t>
                    </a:r>
                    <a14:m>
                      <m:oMath xmlns:m="http://schemas.openxmlformats.org/officeDocument/2006/math">
                        <m:r>
                          <a:rPr lang="en-IN" sz="1600" i="1" dirty="0" smtClean="0">
                            <a:latin typeface="Cambria Math" panose="02040503050406030204" pitchFamily="18" charset="0"/>
                            <a:ea typeface="Cambria Math" panose="02040503050406030204" pitchFamily="18" charset="0"/>
                          </a:rPr>
                          <m:t>𝑁</m:t>
                        </m:r>
                        <m:r>
                          <a:rPr lang="en-IN" sz="1600" i="1" dirty="0" smtClean="0">
                            <a:latin typeface="Cambria Math" panose="02040503050406030204" pitchFamily="18" charset="0"/>
                            <a:ea typeface="Cambria Math" panose="02040503050406030204" pitchFamily="18" charset="0"/>
                          </a:rPr>
                          <m:t>=</m:t>
                        </m:r>
                        <m:r>
                          <a:rPr lang="en-IN" sz="1600" i="1" dirty="0" smtClean="0">
                            <a:latin typeface="Cambria Math" panose="02040503050406030204" pitchFamily="18" charset="0"/>
                            <a:ea typeface="Cambria Math" panose="02040503050406030204" pitchFamily="18" charset="0"/>
                          </a:rPr>
                          <m:t>10000</m:t>
                        </m:r>
                        <m:r>
                          <a:rPr lang="en-IN" sz="1600" i="1" dirty="0" smtClean="0">
                            <a:latin typeface="Cambria Math" panose="02040503050406030204" pitchFamily="18" charset="0"/>
                            <a:ea typeface="Cambria Math" panose="02040503050406030204" pitchFamily="18" charset="0"/>
                          </a:rPr>
                          <m:t>,</m:t>
                        </m:r>
                      </m:oMath>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IN" sz="1600" i="1" dirty="0" smtClean="0">
                            <a:latin typeface="Cambria Math" panose="02040503050406030204" pitchFamily="18" charset="0"/>
                            <a:ea typeface="Cambria Math" panose="02040503050406030204" pitchFamily="18" charset="0"/>
                          </a:rPr>
                          <m:t>𝐴𝑣𝑔</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𝑐𝑜𝑚𝑝𝑎𝑟𝑖𝑠𝑜𝑛</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𝑟𝑎𝑡𝑖𝑜</m:t>
                        </m:r>
                      </m:oMath>
                    </a14:m>
                    <a:r>
                      <a:rPr lang="en-IN" sz="1600">
                        <a:latin typeface="Cambria Math" panose="02040503050406030204" pitchFamily="18" charset="0"/>
                        <a:ea typeface="Cambria Math" panose="02040503050406030204" pitchFamily="18" charset="0"/>
                      </a:rPr>
                      <a:t> for Merge Sort </a:t>
                    </a:r>
                    <a14:m>
                      <m:oMath xmlns:m="http://schemas.openxmlformats.org/officeDocument/2006/math">
                        <m:r>
                          <a:rPr lang="en-IN" sz="1600" i="1">
                            <a:latin typeface="Cambria Math" panose="02040503050406030204" pitchFamily="18" charset="0"/>
                            <a:ea typeface="Cambria Math" panose="02040503050406030204" pitchFamily="18" charset="0"/>
                          </a:rPr>
                          <m:t>&lt;</m:t>
                        </m:r>
                        <m:r>
                          <a:rPr lang="en-IN" sz="1600" b="0" i="1" smtClean="0">
                            <a:latin typeface="Cambria Math" panose="02040503050406030204" pitchFamily="18" charset="0"/>
                            <a:ea typeface="Cambria Math" panose="02040503050406030204" pitchFamily="18" charset="0"/>
                          </a:rPr>
                          <m:t>1</m:t>
                        </m:r>
                      </m:oMath>
                    </a14:m>
                    <a:r>
                      <a:rPr lang="en-IN" sz="1600">
                        <a:latin typeface="Cambria Math" panose="02040503050406030204" pitchFamily="18" charset="0"/>
                        <a:ea typeface="Cambria Math" panose="02040503050406030204" pitchFamily="18" charset="0"/>
                      </a:rPr>
                      <a:t> </a:t>
                    </a:r>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IN" sz="1600" i="1" dirty="0" smtClean="0">
                            <a:latin typeface="Cambria Math" panose="02040503050406030204" pitchFamily="18" charset="0"/>
                            <a:ea typeface="Cambria Math" panose="02040503050406030204" pitchFamily="18" charset="0"/>
                          </a:rPr>
                          <m:t>𝐴𝑣𝑔</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𝑐𝑜𝑚𝑝𝑎𝑟𝑖𝑠𝑜𝑛</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𝑟𝑎𝑡𝑖𝑜</m:t>
                        </m:r>
                      </m:oMath>
                    </a14:m>
                    <a:r>
                      <a:rPr lang="en-IN" sz="1600">
                        <a:latin typeface="Cambria Math" panose="02040503050406030204" pitchFamily="18" charset="0"/>
                        <a:ea typeface="Cambria Math" panose="02040503050406030204" pitchFamily="18" charset="0"/>
                      </a:rPr>
                      <a:t> for Quick Sort </a:t>
                    </a:r>
                    <a14:m>
                      <m:oMath xmlns:m="http://schemas.openxmlformats.org/officeDocument/2006/math">
                        <m:r>
                          <a:rPr lang="en-IN" sz="1600" i="1" smtClean="0">
                            <a:latin typeface="Cambria Math" panose="02040503050406030204" pitchFamily="18" charset="0"/>
                            <a:ea typeface="Cambria Math" panose="02040503050406030204" pitchFamily="18" charset="0"/>
                          </a:rPr>
                          <m:t>&gt;</m:t>
                        </m:r>
                        <m:r>
                          <a:rPr lang="en-IN" sz="1600" b="0" i="1" smtClean="0">
                            <a:latin typeface="Cambria Math" panose="02040503050406030204" pitchFamily="18" charset="0"/>
                            <a:ea typeface="Cambria Math" panose="02040503050406030204" pitchFamily="18" charset="0"/>
                          </a:rPr>
                          <m:t>1</m:t>
                        </m:r>
                      </m:oMath>
                    </a14:m>
                    <a:r>
                      <a:rPr lang="en-IN" sz="1600">
                        <a:latin typeface="Cambria Math" panose="02040503050406030204" pitchFamily="18" charset="0"/>
                        <a:ea typeface="Cambria Math" panose="02040503050406030204" pitchFamily="18" charset="0"/>
                      </a:rPr>
                      <a:t> but </a:t>
                    </a:r>
                    <a14:m>
                      <m:oMath xmlns:m="http://schemas.openxmlformats.org/officeDocument/2006/math">
                        <m:r>
                          <a:rPr lang="en-IN" sz="1600" i="1" dirty="0" smtClean="0">
                            <a:latin typeface="Cambria Math" panose="02040503050406030204" pitchFamily="18" charset="0"/>
                            <a:ea typeface="Cambria Math" panose="02040503050406030204" pitchFamily="18" charset="0"/>
                          </a:rPr>
                          <m:t>&lt;</m:t>
                        </m:r>
                        <m:r>
                          <a:rPr lang="en-IN" sz="1600" i="1" dirty="0" smtClean="0">
                            <a:latin typeface="Cambria Math" panose="02040503050406030204" pitchFamily="18" charset="0"/>
                            <a:ea typeface="Cambria Math" panose="02040503050406030204" pitchFamily="18" charset="0"/>
                          </a:rPr>
                          <m:t>1</m:t>
                        </m:r>
                        <m:r>
                          <a:rPr lang="en-IN" sz="1600" i="1" dirty="0" smtClean="0">
                            <a:latin typeface="Cambria Math" panose="02040503050406030204" pitchFamily="18" charset="0"/>
                            <a:ea typeface="Cambria Math" panose="02040503050406030204" pitchFamily="18" charset="0"/>
                          </a:rPr>
                          <m:t>.</m:t>
                        </m:r>
                        <m:r>
                          <a:rPr lang="en-IN" sz="1600" i="1" dirty="0" smtClean="0">
                            <a:latin typeface="Cambria Math" panose="02040503050406030204" pitchFamily="18" charset="0"/>
                            <a:ea typeface="Cambria Math" panose="02040503050406030204" pitchFamily="18" charset="0"/>
                          </a:rPr>
                          <m:t>5</m:t>
                        </m:r>
                      </m:oMath>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graph flattens out in both cases implying that the ratio approaches  a constant value.</a:t>
                    </a:r>
                    <a:endParaRPr lang="en-IN" sz="1600">
                      <a:latin typeface="Cambria Math" panose="02040503050406030204" pitchFamily="18" charset="0"/>
                      <a:ea typeface="Cambria Math" panose="02040503050406030204" pitchFamily="18" charset="0"/>
                    </a:endParaRPr>
                  </a:p>
                  <a:p>
                    <a:endParaRPr lang="en-IN" sz="1600">
                      <a:latin typeface="Cambria Math" panose="02040503050406030204" pitchFamily="18" charset="0"/>
                      <a:ea typeface="Cambria Math" panose="02040503050406030204" pitchFamily="18" charset="0"/>
                    </a:endParaRPr>
                  </a:p>
                  <a:p>
                    <a14:m>
                      <m:oMathPara xmlns:m="http://schemas.openxmlformats.org/officeDocument/2006/math">
                        <m:oMathParaPr>
                          <m:jc m:val="left"/>
                        </m:oMathParaPr>
                        <m:oMath xmlns:m="http://schemas.openxmlformats.org/officeDocument/2006/math">
                          <m:r>
                            <a:rPr lang="en-IN" sz="1600" b="1" i="1" u="sng" dirty="0" smtClean="0">
                              <a:latin typeface="Cambria Math" panose="02040503050406030204" pitchFamily="18" charset="0"/>
                              <a:ea typeface="Cambria Math" panose="02040503050406030204" pitchFamily="18" charset="0"/>
                            </a:rPr>
                            <m:t>𝑰𝒏𝒇𝒆𝒓𝒆𝒏𝒄𝒆</m:t>
                          </m:r>
                          <m:r>
                            <a:rPr lang="en-IN" sz="1600" b="1" i="1" u="sng" dirty="0">
                              <a:latin typeface="Cambria Math" panose="02040503050406030204" pitchFamily="18" charset="0"/>
                              <a:ea typeface="Cambria Math" panose="02040503050406030204" pitchFamily="18" charset="0"/>
                            </a:rPr>
                            <m:t>:</m:t>
                          </m:r>
                        </m:oMath>
                      </m:oMathPara>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a:t>
                    </a:r>
                    <a14:m>
                      <m:oMath xmlns:m="http://schemas.openxmlformats.org/officeDocument/2006/math">
                        <m:r>
                          <a:rPr lang="en-IN" sz="1600" i="1" dirty="0" smtClean="0">
                            <a:latin typeface="Cambria Math" panose="02040503050406030204" pitchFamily="18" charset="0"/>
                            <a:ea typeface="Cambria Math" panose="02040503050406030204" pitchFamily="18" charset="0"/>
                          </a:rPr>
                          <m:t>𝑀𝑒𝑟𝑔𝑒</m:t>
                        </m:r>
                        <m:r>
                          <a:rPr lang="en-IN" sz="1600" i="1" dirty="0" smtClean="0">
                            <a:latin typeface="Cambria Math" panose="02040503050406030204" pitchFamily="18" charset="0"/>
                            <a:ea typeface="Cambria Math" panose="02040503050406030204" pitchFamily="18" charset="0"/>
                          </a:rPr>
                          <m:t> </m:t>
                        </m:r>
                        <m:r>
                          <a:rPr lang="en-IN" sz="1600" i="1" dirty="0">
                            <a:latin typeface="Cambria Math" panose="02040503050406030204" pitchFamily="18" charset="0"/>
                            <a:ea typeface="Cambria Math" panose="02040503050406030204" pitchFamily="18" charset="0"/>
                          </a:rPr>
                          <m:t>𝑆</m:t>
                        </m:r>
                        <m:r>
                          <a:rPr lang="en-IN" sz="1600" i="1" dirty="0" smtClean="0">
                            <a:latin typeface="Cambria Math" panose="02040503050406030204" pitchFamily="18" charset="0"/>
                            <a:ea typeface="Cambria Math" panose="02040503050406030204" pitchFamily="18" charset="0"/>
                          </a:rPr>
                          <m:t>𝑜𝑟𝑡</m:t>
                        </m:r>
                      </m:oMath>
                    </a14:m>
                    <a:r>
                      <a:rPr lang="en-IN" sz="1600">
                        <a:latin typeface="Cambria Math" panose="02040503050406030204" pitchFamily="18" charset="0"/>
                        <a:ea typeface="Cambria Math" panose="02040503050406030204" pitchFamily="18" charset="0"/>
                      </a:rPr>
                      <a:t> has a tight upper-bound of  </a:t>
                    </a:r>
                    <a14:m>
                      <m:oMath xmlns:m="http://schemas.openxmlformats.org/officeDocument/2006/math">
                        <m:r>
                          <m:rPr>
                            <m:sty m:val="p"/>
                          </m:rPr>
                          <a:rPr lang="en-IN" sz="1600" b="0" i="0" dirty="0" smtClean="0">
                            <a:latin typeface="Cambria Math" panose="02040503050406030204" pitchFamily="18" charset="0"/>
                            <a:ea typeface="Cambria Math" panose="02040503050406030204" pitchFamily="18" charset="0"/>
                          </a:rPr>
                          <m:t>N</m:t>
                        </m:r>
                        <m:r>
                          <a:rPr lang="en-IN" sz="1600" i="1" dirty="0" smtClean="0">
                            <a:latin typeface="Cambria Math" panose="02040503050406030204" pitchFamily="18" charset="0"/>
                            <a:ea typeface="Cambria Math" panose="02040503050406030204" pitchFamily="18" charset="0"/>
                          </a:rPr>
                          <m:t>𝑙𝑜𝑔</m:t>
                        </m:r>
                        <m:r>
                          <a:rPr lang="en-IN" sz="1600" b="0" i="1" dirty="0" smtClean="0">
                            <a:latin typeface="Cambria Math" panose="02040503050406030204" pitchFamily="18" charset="0"/>
                            <a:ea typeface="Cambria Math" panose="02040503050406030204" pitchFamily="18" charset="0"/>
                          </a:rPr>
                          <m:t>𝑁</m:t>
                        </m:r>
                      </m:oMath>
                    </a14:m>
                    <a:r>
                      <a:rPr lang="en-IN" sz="1600" i="1">
                        <a:latin typeface="Cambria Math" panose="02040503050406030204" pitchFamily="18" charset="0"/>
                        <a:ea typeface="Cambria Math" panose="02040503050406030204" pitchFamily="18" charset="0"/>
                      </a:rPr>
                      <a:t> </a:t>
                    </a:r>
                    <a:r>
                      <a:rPr lang="en-IN" sz="1600">
                        <a:latin typeface="Cambria Math" panose="02040503050406030204" pitchFamily="18" charset="0"/>
                        <a:ea typeface="Cambria Math" panose="02040503050406030204" pitchFamily="18" charset="0"/>
                      </a:rPr>
                      <a:t>that is it has an </a:t>
                    </a:r>
                    <a14:m>
                      <m:oMath xmlns:m="http://schemas.openxmlformats.org/officeDocument/2006/math">
                        <m:r>
                          <a:rPr lang="en-IN" sz="1600" b="1" i="1" dirty="0" smtClean="0">
                            <a:latin typeface="Cambria Math" panose="02040503050406030204" pitchFamily="18" charset="0"/>
                            <a:ea typeface="Cambria Math" panose="02040503050406030204" pitchFamily="18" charset="0"/>
                          </a:rPr>
                          <m:t>𝒂𝒗𝒆𝒓𝒂𝒈𝒆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𝒄𝒂𝒔𝒆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𝒕𝒊𝒎𝒆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𝒄𝒐𝒎𝒑𝒍𝒆𝒙𝒊𝒕𝒚</m:t>
                        </m:r>
                        <m:r>
                          <a:rPr lang="en-IN" sz="1600" b="1" i="1" dirty="0" smtClean="0">
                            <a:latin typeface="Cambria Math" panose="02040503050406030204" pitchFamily="18" charset="0"/>
                            <a:ea typeface="Cambria Math" panose="02040503050406030204" pitchFamily="18" charset="0"/>
                          </a:rPr>
                          <m:t> </m:t>
                        </m:r>
                      </m:oMath>
                    </a14:m>
                    <a:r>
                      <a:rPr lang="en-IN" sz="1600">
                        <a:latin typeface="Cambria Math" panose="02040503050406030204" pitchFamily="18" charset="0"/>
                        <a:ea typeface="Cambria Math" panose="02040503050406030204" pitchFamily="18" charset="0"/>
                      </a:rPr>
                      <a:t>of </a:t>
                    </a:r>
                    <a14:m>
                      <m:oMath xmlns:m="http://schemas.openxmlformats.org/officeDocument/2006/math">
                        <m:r>
                          <a:rPr lang="en-IN" sz="1600" b="1" i="1" dirty="0" smtClean="0">
                            <a:latin typeface="Cambria Math" panose="02040503050406030204" pitchFamily="18" charset="0"/>
                            <a:ea typeface="Cambria Math" panose="02040503050406030204" pitchFamily="18" charset="0"/>
                          </a:rPr>
                          <m:t>𝑶</m:t>
                        </m:r>
                        <m:d>
                          <m:dPr>
                            <m:ctrlPr>
                              <a:rPr lang="en-IN" sz="1600" b="1" i="1" dirty="0" smtClean="0">
                                <a:latin typeface="Cambria Math" panose="02040503050406030204" pitchFamily="18" charset="0"/>
                                <a:ea typeface="Cambria Math" panose="02040503050406030204" pitchFamily="18" charset="0"/>
                              </a:rPr>
                            </m:ctrlPr>
                          </m:dPr>
                          <m:e>
                            <m:r>
                              <a:rPr lang="en-IN" sz="1600" b="1" i="1" dirty="0" err="1" smtClean="0">
                                <a:latin typeface="Cambria Math" panose="02040503050406030204" pitchFamily="18" charset="0"/>
                                <a:ea typeface="Cambria Math" panose="02040503050406030204" pitchFamily="18" charset="0"/>
                              </a:rPr>
                              <m:t>𝑵𝒍𝒐𝒈𝑵</m:t>
                            </m:r>
                          </m:e>
                        </m:d>
                      </m:oMath>
                    </a14:m>
                    <a:endParaRPr lang="en-IN" sz="1600" b="1">
                      <a:latin typeface="Cambria Math" panose="02040503050406030204" pitchFamily="18" charset="0"/>
                      <a:ea typeface="Cambria Math" panose="02040503050406030204" pitchFamily="18" charset="0"/>
                    </a:endParaRPr>
                  </a:p>
                  <a:p>
                    <a:endParaRPr lang="en-IN" sz="1600" b="1">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a:t>
                    </a:r>
                    <a14:m>
                      <m:oMath xmlns:m="http://schemas.openxmlformats.org/officeDocument/2006/math">
                        <m:r>
                          <a:rPr lang="en-IN" sz="1600" i="1" dirty="0" smtClean="0">
                            <a:latin typeface="Cambria Math" panose="02040503050406030204" pitchFamily="18" charset="0"/>
                            <a:ea typeface="Cambria Math" panose="02040503050406030204" pitchFamily="18" charset="0"/>
                          </a:rPr>
                          <m:t>𝑄𝑢𝑖𝑐𝑘</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𝑆𝑜𝑟𝑡</m:t>
                        </m:r>
                      </m:oMath>
                    </a14:m>
                    <a:r>
                      <a:rPr lang="en-IN" sz="1600">
                        <a:latin typeface="Cambria Math" panose="02040503050406030204" pitchFamily="18" charset="0"/>
                        <a:ea typeface="Cambria Math" panose="02040503050406030204" pitchFamily="18" charset="0"/>
                      </a:rPr>
                      <a:t> has an </a:t>
                    </a:r>
                    <a14:m>
                      <m:oMath xmlns:m="http://schemas.openxmlformats.org/officeDocument/2006/math">
                        <m:r>
                          <a:rPr lang="en-IN" sz="1600" b="1" i="1" dirty="0" smtClean="0">
                            <a:latin typeface="Cambria Math" panose="02040503050406030204" pitchFamily="18" charset="0"/>
                            <a:ea typeface="Cambria Math" panose="02040503050406030204" pitchFamily="18" charset="0"/>
                          </a:rPr>
                          <m:t>𝒂𝒗𝒆𝒓𝒂𝒈𝒆𝒄𝒂𝒔𝒆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𝒕𝒊𝒎𝒆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𝒄𝒐𝒎𝒑𝒍𝒆𝒙𝒊𝒕𝒚</m:t>
                        </m:r>
                        <m:r>
                          <a:rPr lang="en-IN" sz="1600" b="1" i="1" dirty="0" smtClean="0">
                            <a:latin typeface="Cambria Math" panose="02040503050406030204" pitchFamily="18" charset="0"/>
                            <a:ea typeface="Cambria Math" panose="02040503050406030204" pitchFamily="18" charset="0"/>
                          </a:rPr>
                          <m:t> </m:t>
                        </m:r>
                      </m:oMath>
                    </a14:m>
                    <a:r>
                      <a:rPr lang="en-IN" sz="1600">
                        <a:latin typeface="Cambria Math" panose="02040503050406030204" pitchFamily="18" charset="0"/>
                        <a:ea typeface="Cambria Math" panose="02040503050406030204" pitchFamily="18" charset="0"/>
                      </a:rPr>
                      <a:t>of </a:t>
                    </a:r>
                    <a14:m>
                      <m:oMath xmlns:m="http://schemas.openxmlformats.org/officeDocument/2006/math">
                        <m:r>
                          <a:rPr lang="en-IN" sz="1600" b="1" i="1" dirty="0" smtClean="0">
                            <a:latin typeface="Cambria Math" panose="02040503050406030204" pitchFamily="18" charset="0"/>
                            <a:ea typeface="Cambria Math" panose="02040503050406030204" pitchFamily="18" charset="0"/>
                          </a:rPr>
                          <m:t>𝑶</m:t>
                        </m:r>
                        <m:d>
                          <m:dPr>
                            <m:ctrlPr>
                              <a:rPr lang="en-IN" sz="1600" b="1" i="1" dirty="0" smtClean="0">
                                <a:latin typeface="Cambria Math" panose="02040503050406030204" pitchFamily="18" charset="0"/>
                                <a:ea typeface="Cambria Math" panose="02040503050406030204" pitchFamily="18" charset="0"/>
                              </a:rPr>
                            </m:ctrlPr>
                          </m:dPr>
                          <m:e>
                            <m:r>
                              <a:rPr lang="en-IN" sz="1600" b="1" i="1" dirty="0" err="1" smtClean="0">
                                <a:latin typeface="Cambria Math" panose="02040503050406030204" pitchFamily="18" charset="0"/>
                                <a:ea typeface="Cambria Math" panose="02040503050406030204" pitchFamily="18" charset="0"/>
                              </a:rPr>
                              <m:t>𝑵𝒍𝒐𝒈𝑵</m:t>
                            </m:r>
                          </m:e>
                        </m:d>
                      </m:oMath>
                    </a14:m>
                    <a:r>
                      <a:rPr lang="en-IN" sz="1600">
                        <a:latin typeface="Cambria Math" panose="02040503050406030204" pitchFamily="18" charset="0"/>
                        <a:ea typeface="Cambria Math" panose="02040503050406030204" pitchFamily="18" charset="0"/>
                      </a:rPr>
                      <a:t>. The ratio, however is slightly above 1.</a:t>
                    </a:r>
                    <a:endParaRPr lang="en-IN" sz="1600" b="1">
                      <a:latin typeface="Cambria Math" panose="02040503050406030204" pitchFamily="18" charset="0"/>
                      <a:ea typeface="Cambria Math" panose="02040503050406030204" pitchFamily="18" charset="0"/>
                    </a:endParaRPr>
                  </a:p>
                  <a:p>
                    <a:endParaRPr lang="en-IN" sz="1600" b="1">
                      <a:latin typeface="Cambria Math" panose="02040503050406030204" pitchFamily="18" charset="0"/>
                      <a:ea typeface="Cambria Math"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5735164" y="473095"/>
                    <a:ext cx="5477070" cy="3988446"/>
                  </a:xfrm>
                  <a:prstGeom prst="rect">
                    <a:avLst/>
                  </a:prstGeom>
                  <a:blipFill rotWithShape="1">
                    <a:blip r:embed="rId2"/>
                  </a:blipFill>
                </p:spPr>
                <p:txBody>
                  <a:bodyPr/>
                  <a:lstStyle/>
                  <a:p>
                    <a:r>
                      <a:rPr lang="en-US" altLang="en-US">
                        <a:noFill/>
                      </a:rPr>
                      <a:t> </a:t>
                    </a:r>
                  </a:p>
                </p:txBody>
              </p:sp>
            </mc:Fallback>
          </mc:AlternateContent>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5698" r="7870" b="4414"/>
              <a:stretch>
                <a:fillRect/>
              </a:stretch>
            </p:blipFill>
            <p:spPr>
              <a:xfrm>
                <a:off x="430417" y="597155"/>
                <a:ext cx="4710750" cy="344707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rot="16200000">
                    <a:off x="-546700" y="2128716"/>
                    <a:ext cx="1954236"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12" name="TextBox 11"/>
                  <p:cNvSpPr txBox="1">
                    <a:spLocks noRot="1" noChangeAspect="1" noMove="1" noResize="1" noEditPoints="1" noAdjustHandles="1" noChangeArrowheads="1" noChangeShapeType="1" noTextEdit="1"/>
                  </p:cNvSpPr>
                  <p:nvPr/>
                </p:nvSpPr>
                <p:spPr>
                  <a:xfrm rot="16200000">
                    <a:off x="-546700" y="2128716"/>
                    <a:ext cx="1954236" cy="383951"/>
                  </a:xfrm>
                  <a:prstGeom prst="rect">
                    <a:avLst/>
                  </a:prstGeom>
                  <a:blipFill rotWithShape="1">
                    <a:blip r:embed="rId4"/>
                  </a:blipFill>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20" name="TextBox 19"/>
                <p:cNvSpPr txBox="1"/>
                <p:nvPr/>
              </p:nvSpPr>
              <p:spPr>
                <a:xfrm>
                  <a:off x="1781585" y="4044225"/>
                  <a:ext cx="2008413"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800" b="1"/>
                </a:p>
              </p:txBody>
            </p:sp>
          </mc:Choice>
          <mc:Fallback>
            <p:sp>
              <p:nvSpPr>
                <p:cNvPr id="20" name="TextBox 19"/>
                <p:cNvSpPr txBox="1">
                  <a:spLocks noRot="1" noChangeAspect="1" noMove="1" noResize="1" noEditPoints="1" noAdjustHandles="1" noChangeArrowheads="1" noChangeShapeType="1" noTextEdit="1"/>
                </p:cNvSpPr>
                <p:nvPr/>
              </p:nvSpPr>
              <p:spPr>
                <a:xfrm>
                  <a:off x="1781585" y="4044225"/>
                  <a:ext cx="2008413" cy="261610"/>
                </a:xfrm>
                <a:prstGeom prst="rect">
                  <a:avLst/>
                </a:prstGeom>
                <a:blipFill rotWithShape="1">
                  <a:blip r:embed="rId5"/>
                </a:blipFill>
              </p:spPr>
              <p:txBody>
                <a:bodyPr/>
                <a:lstStyle/>
                <a:p>
                  <a:r>
                    <a:rPr lang="en-US" altLang="en-US">
                      <a:noFill/>
                    </a:rPr>
                    <a:t> </a:t>
                  </a:r>
                </a:p>
              </p:txBody>
            </p:sp>
          </mc:Fallback>
        </mc:AlternateContent>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8787"/>
            <a:ext cx="10668000" cy="950026"/>
          </a:xfrm>
        </p:spPr>
        <p:txBody>
          <a:bodyPr/>
          <a:lstStyle/>
          <a:p>
            <a:r>
              <a:rPr lang="en-US"/>
              <a:t>Index</a:t>
            </a:r>
            <a:endParaRPr lang="en-US"/>
          </a:p>
        </p:txBody>
      </p:sp>
      <p:graphicFrame>
        <p:nvGraphicFramePr>
          <p:cNvPr id="8" name="Content Placeholder 7"/>
          <p:cNvGraphicFramePr>
            <a:graphicFrameLocks noGrp="1"/>
          </p:cNvGraphicFramePr>
          <p:nvPr>
            <p:ph idx="1"/>
          </p:nvPr>
        </p:nvGraphicFramePr>
        <p:xfrm>
          <a:off x="623454" y="296883"/>
          <a:ext cx="11041721" cy="6492240"/>
        </p:xfrm>
        <a:graphic>
          <a:graphicData uri="http://schemas.openxmlformats.org/drawingml/2006/table">
            <a:tbl>
              <a:tblPr firstRow="1" bandRow="1">
                <a:tableStyleId>{5C22544A-7EE6-4342-B048-85BDC9FD1C3A}</a:tableStyleId>
              </a:tblPr>
              <a:tblGrid>
                <a:gridCol w="967408"/>
                <a:gridCol w="6393739"/>
                <a:gridCol w="3680574"/>
              </a:tblGrid>
              <a:tr h="605584">
                <a:tc>
                  <a:txBody>
                    <a:bodyPr/>
                    <a:lstStyle/>
                    <a:p>
                      <a:r>
                        <a:rPr lang="en-US"/>
                        <a:t>SL. NO.​</a:t>
                      </a:r>
                      <a:endParaRPr lang="en-US"/>
                    </a:p>
                  </a:txBody>
                  <a:tcPr anchor="ctr"/>
                </a:tc>
                <a:tc>
                  <a:txBody>
                    <a:bodyPr/>
                    <a:lstStyle/>
                    <a:p>
                      <a:r>
                        <a:rPr lang="en-US"/>
                        <a:t>TOPIC​</a:t>
                      </a:r>
                      <a:endParaRPr lang="en-US"/>
                    </a:p>
                  </a:txBody>
                  <a:tcPr anchor="ctr"/>
                </a:tc>
                <a:tc>
                  <a:txBody>
                    <a:bodyPr/>
                    <a:lstStyle/>
                    <a:p>
                      <a:r>
                        <a:rPr lang="en-US"/>
                        <a:t>SUBTOPICS​</a:t>
                      </a:r>
                      <a:endParaRPr lang="en-US"/>
                    </a:p>
                  </a:txBody>
                  <a:tcPr anchor="ctr"/>
                </a:tc>
              </a:tr>
              <a:tr h="866817">
                <a:tc>
                  <a:txBody>
                    <a:bodyPr/>
                    <a:lstStyle/>
                    <a:p>
                      <a:r>
                        <a:rPr lang="en-US"/>
                        <a:t>1​</a:t>
                      </a:r>
                      <a:endParaRPr lang="en-US"/>
                    </a:p>
                  </a:txBody>
                  <a:tcPr anchor="ctr"/>
                </a:tc>
                <a:tc>
                  <a:txBody>
                    <a:bodyPr/>
                    <a:lstStyle/>
                    <a:p>
                      <a:r>
                        <a:rPr lang="en-US"/>
                        <a:t>DATASET GENERATION​</a:t>
                      </a:r>
                      <a:endParaRPr lang="en-US"/>
                    </a:p>
                  </a:txBody>
                  <a:tcPr anchor="ctr"/>
                </a:tc>
                <a:tc>
                  <a:txBody>
                    <a:bodyPr/>
                    <a:lstStyle/>
                    <a:p>
                      <a:r>
                        <a:rPr lang="en-US"/>
                        <a:t>​Uniform Distribution</a:t>
                      </a:r>
                      <a:endParaRPr lang="en-US"/>
                    </a:p>
                    <a:p>
                      <a:pPr lvl="0">
                        <a:buNone/>
                      </a:pPr>
                      <a:endParaRPr lang="en-US"/>
                    </a:p>
                    <a:p>
                      <a:pPr lvl="0">
                        <a:buNone/>
                      </a:pPr>
                      <a:r>
                        <a:rPr lang="en-US"/>
                        <a:t>Normal Distribution</a:t>
                      </a:r>
                      <a:endParaRPr lang="en-US"/>
                    </a:p>
                  </a:txBody>
                  <a:tcPr anchor="ctr"/>
                </a:tc>
              </a:tr>
              <a:tr h="2172974">
                <a:tc>
                  <a:txBody>
                    <a:bodyPr/>
                    <a:lstStyle/>
                    <a:p>
                      <a:r>
                        <a:rPr lang="en-US"/>
                        <a:t>2​</a:t>
                      </a:r>
                      <a:endParaRPr lang="en-US"/>
                    </a:p>
                  </a:txBody>
                  <a:tcPr anchor="ctr"/>
                </a:tc>
                <a:tc>
                  <a:txBody>
                    <a:bodyPr/>
                    <a:lstStyle/>
                    <a:p>
                      <a:r>
                        <a:rPr lang="en-US"/>
                        <a:t>IMPLEMENTATION OF VARIOUS SORTING ALGORITHMS​</a:t>
                      </a:r>
                      <a:endParaRPr lang="en-US"/>
                    </a:p>
                  </a:txBody>
                  <a:tcPr anchor="ctr"/>
                </a:tc>
                <a:tc>
                  <a:txBody>
                    <a:bodyPr/>
                    <a:lstStyle/>
                    <a:p>
                      <a:r>
                        <a:rPr lang="en-US"/>
                        <a:t>​Merge Sort</a:t>
                      </a:r>
                      <a:endParaRPr lang="en-US"/>
                    </a:p>
                    <a:p>
                      <a:pPr lvl="0">
                        <a:buNone/>
                      </a:pPr>
                      <a:endParaRPr lang="en-US"/>
                    </a:p>
                    <a:p>
                      <a:pPr lvl="0">
                        <a:buNone/>
                      </a:pPr>
                      <a:r>
                        <a:rPr lang="en-US"/>
                        <a:t>Quick Sort</a:t>
                      </a:r>
                      <a:endParaRPr lang="en-US"/>
                    </a:p>
                    <a:p>
                      <a:pPr lvl="0">
                        <a:buNone/>
                      </a:pPr>
                      <a:endParaRPr lang="en-US"/>
                    </a:p>
                    <a:p>
                      <a:pPr lvl="0">
                        <a:buNone/>
                      </a:pPr>
                      <a:r>
                        <a:rPr lang="en-GB" noProof="1"/>
                        <a:t>Randomised </a:t>
                      </a:r>
                      <a:r>
                        <a:rPr lang="en-US"/>
                        <a:t>Quick Sort</a:t>
                      </a:r>
                      <a:endParaRPr lang="en-US"/>
                    </a:p>
                    <a:p>
                      <a:pPr lvl="0">
                        <a:buNone/>
                      </a:pPr>
                      <a:endParaRPr lang="en-US"/>
                    </a:p>
                    <a:p>
                      <a:pPr lvl="0">
                        <a:buNone/>
                      </a:pPr>
                      <a:r>
                        <a:rPr lang="en-US" noProof="1"/>
                        <a:t>Normalisation</a:t>
                      </a:r>
                      <a:r>
                        <a:rPr lang="en-US"/>
                        <a:t> of Dataset,</a:t>
                      </a:r>
                      <a:endParaRPr lang="en-US"/>
                    </a:p>
                    <a:p>
                      <a:pPr lvl="0">
                        <a:buNone/>
                      </a:pPr>
                      <a:r>
                        <a:rPr lang="en-US"/>
                        <a:t>Bucket Sort</a:t>
                      </a:r>
                      <a:endParaRPr lang="en-US"/>
                    </a:p>
                  </a:txBody>
                  <a:tcPr anchor="ctr"/>
                </a:tc>
              </a:tr>
              <a:tr h="866817">
                <a:tc>
                  <a:txBody>
                    <a:bodyPr/>
                    <a:lstStyle/>
                    <a:p>
                      <a:r>
                        <a:rPr lang="en-US"/>
                        <a:t>3​</a:t>
                      </a:r>
                      <a:endParaRPr lang="en-US"/>
                    </a:p>
                  </a:txBody>
                  <a:tcPr anchor="ctr"/>
                </a:tc>
                <a:tc>
                  <a:txBody>
                    <a:bodyPr/>
                    <a:lstStyle/>
                    <a:p>
                      <a:r>
                        <a:rPr lang="en-US"/>
                        <a:t>MASTER PROGRAM : GRAPHICAL ANALYSIS​</a:t>
                      </a:r>
                      <a:endParaRPr lang="en-US"/>
                    </a:p>
                  </a:txBody>
                  <a:tcPr anchor="ctr"/>
                </a:tc>
                <a:tc>
                  <a:txBody>
                    <a:bodyPr/>
                    <a:lstStyle/>
                    <a:p>
                      <a:r>
                        <a:rPr lang="en-US"/>
                        <a:t>​Average Number of Comparisons</a:t>
                      </a:r>
                      <a:endParaRPr lang="en-US"/>
                    </a:p>
                    <a:p>
                      <a:pPr lvl="0">
                        <a:buNone/>
                      </a:pPr>
                      <a:endParaRPr lang="en-US"/>
                    </a:p>
                    <a:p>
                      <a:pPr lvl="0">
                        <a:buNone/>
                      </a:pPr>
                      <a:r>
                        <a:rPr lang="en-US"/>
                        <a:t>Time Complexity</a:t>
                      </a:r>
                      <a:endParaRPr lang="en-US"/>
                    </a:p>
                  </a:txBody>
                  <a:tcPr anchor="ctr"/>
                </a:tc>
              </a:tr>
              <a:tr h="1389276">
                <a:tc>
                  <a:txBody>
                    <a:bodyPr/>
                    <a:lstStyle/>
                    <a:p>
                      <a:r>
                        <a:rPr lang="en-US"/>
                        <a:t>4​</a:t>
                      </a:r>
                      <a:endParaRPr lang="en-US"/>
                    </a:p>
                  </a:txBody>
                  <a:tcPr anchor="ctr"/>
                </a:tc>
                <a:tc>
                  <a:txBody>
                    <a:bodyPr/>
                    <a:lstStyle/>
                    <a:p>
                      <a:r>
                        <a:rPr lang="en-US"/>
                        <a:t>WORST CASE LINEAR MEDIAN SELECTION​</a:t>
                      </a:r>
                      <a:endParaRPr lang="en-US"/>
                    </a:p>
                  </a:txBody>
                  <a:tcPr anchor="ctr"/>
                </a:tc>
                <a:tc>
                  <a:txBody>
                    <a:bodyPr/>
                    <a:lstStyle/>
                    <a:p>
                      <a:r>
                        <a:rPr lang="en-US"/>
                        <a:t>​Median of Medians</a:t>
                      </a:r>
                      <a:endParaRPr lang="en-US"/>
                    </a:p>
                    <a:p>
                      <a:pPr lvl="0">
                        <a:buNone/>
                      </a:pPr>
                      <a:endParaRPr lang="en-US"/>
                    </a:p>
                    <a:p>
                      <a:pPr lvl="0">
                        <a:buNone/>
                      </a:pPr>
                      <a:r>
                        <a:rPr lang="en-US"/>
                        <a:t>Divide Size Analysis</a:t>
                      </a:r>
                      <a:endParaRPr lang="en-US"/>
                    </a:p>
                    <a:p>
                      <a:pPr lvl="0">
                        <a:buNone/>
                      </a:pPr>
                      <a:endParaRPr lang="en-US"/>
                    </a:p>
                    <a:p>
                      <a:pPr lvl="0">
                        <a:buNone/>
                      </a:pPr>
                      <a:r>
                        <a:rPr lang="en-US"/>
                        <a:t>Partition Size Analysis</a:t>
                      </a:r>
                      <a:endParaRPr lang="en-US"/>
                    </a:p>
                  </a:txBody>
                  <a:tcPr anchor="ctr"/>
                </a:tc>
              </a:tr>
            </a:tbl>
          </a:graphicData>
        </a:graphic>
      </p:graphicFrame>
      <p:cxnSp>
        <p:nvCxnSpPr>
          <p:cNvPr id="11" name="Straight Arrow Connector 10"/>
          <p:cNvCxnSpPr/>
          <p:nvPr/>
        </p:nvCxnSpPr>
        <p:spPr>
          <a:xfrm flipH="1">
            <a:off x="7969040" y="1316364"/>
            <a:ext cx="3691469" cy="1204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998727" y="2236842"/>
            <a:ext cx="3661781" cy="1204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969040" y="2813883"/>
            <a:ext cx="3691468" cy="23610"/>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998728" y="3375311"/>
            <a:ext cx="3651885" cy="1204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998728" y="4779303"/>
            <a:ext cx="3651885" cy="2146"/>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969040" y="5751768"/>
            <a:ext cx="3691469" cy="1204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998728" y="6326301"/>
            <a:ext cx="3651885" cy="2146"/>
          </a:xfrm>
          <a:prstGeom prst="straightConnector1">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TextBox 13"/>
              <p:cNvSpPr txBox="1"/>
              <p:nvPr/>
            </p:nvSpPr>
            <p:spPr>
              <a:xfrm>
                <a:off x="0" y="216434"/>
                <a:ext cx="12192000" cy="369332"/>
              </a:xfrm>
              <a:prstGeom prst="rect">
                <a:avLst/>
              </a:prstGeom>
              <a:noFill/>
            </p:spPr>
            <p:txBody>
              <a:bodyPr wrap="square" rtlCol="0">
                <a:spAutoFit/>
              </a:bodyPr>
              <a:lstStyle/>
              <a:p>
                <a14:m>
                  <m:oMathPara xmlns:m="http://schemas.openxmlformats.org/officeDocument/2006/math">
                    <m:oMathParaPr>
                      <m:jc m:val="center"/>
                    </m:oMathParaPr>
                    <m:oMath xmlns:m="http://schemas.openxmlformats.org/officeDocument/2006/math">
                      <m:r>
                        <a:rPr lang="en-IN" b="1" i="0" dirty="0" smtClean="0">
                          <a:latin typeface="Cambria Math" panose="02040503050406030204" pitchFamily="18" charset="0"/>
                          <a:ea typeface="Cambria Math" panose="02040503050406030204" pitchFamily="18" charset="0"/>
                        </a:rPr>
                        <m:t>𝐢𝐢𝐢</m:t>
                      </m:r>
                      <m:r>
                        <a:rPr lang="en-IN" b="1" i="0" dirty="0" smtClean="0">
                          <a:latin typeface="Cambria Math" panose="02040503050406030204" pitchFamily="18" charset="0"/>
                          <a:ea typeface="Cambria Math" panose="02040503050406030204" pitchFamily="18" charset="0"/>
                        </a:rPr>
                        <m:t>.</m:t>
                      </m:r>
                      <m:r>
                        <a:rPr lang="en-IN" b="1" i="0" dirty="0" smtClean="0">
                          <a:latin typeface="Cambria Math" panose="02040503050406030204" pitchFamily="18" charset="0"/>
                          <a:ea typeface="Cambria Math" panose="02040503050406030204" pitchFamily="18" charset="0"/>
                        </a:rPr>
                        <m:t>𝐓𝐢𝐦𝐞</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𝐓𝐚𝐤𝐞𝐧</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𝐑𝐚𝐭𝐢𝐨</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𝐀𝐧𝐚𝐥𝐲𝐬𝐢𝐬</m:t>
                      </m:r>
                    </m:oMath>
                  </m:oMathPara>
                </a14:m>
                <a:endParaRPr lang="en-IN" b="1">
                  <a:latin typeface="Cambria Math" panose="02040503050406030204" pitchFamily="18" charset="0"/>
                  <a:ea typeface="Cambria Math" panose="02040503050406030204"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0" y="216434"/>
                <a:ext cx="12192000" cy="369332"/>
              </a:xfrm>
              <a:prstGeom prst="rect">
                <a:avLst/>
              </a:prstGeom>
              <a:blipFill rotWithShape="1">
                <a:blip r:embed="rId1"/>
                <a:stretch>
                  <a:fillRect t="-145" b="80"/>
                </a:stretch>
              </a:blipFill>
            </p:spPr>
            <p:txBody>
              <a:bodyPr/>
              <a:lstStyle/>
              <a:p>
                <a:r>
                  <a:rPr lang="en-US" altLang="en-US">
                    <a:noFill/>
                  </a:rPr>
                  <a:t> </a:t>
                </a:r>
              </a:p>
            </p:txBody>
          </p:sp>
        </mc:Fallback>
      </mc:AlternateContent>
      <p:grpSp>
        <p:nvGrpSpPr>
          <p:cNvPr id="16" name="Group 15"/>
          <p:cNvGrpSpPr/>
          <p:nvPr/>
        </p:nvGrpSpPr>
        <p:grpSpPr>
          <a:xfrm>
            <a:off x="294620" y="1042340"/>
            <a:ext cx="5510577" cy="4227120"/>
            <a:chOff x="852408" y="1007706"/>
            <a:chExt cx="5510577" cy="422712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144" t="6102" r="7642" b="4401"/>
            <a:stretch>
              <a:fillRect/>
            </a:stretch>
          </p:blipFill>
          <p:spPr>
            <a:xfrm>
              <a:off x="1210647" y="1007706"/>
              <a:ext cx="5152338" cy="3965510"/>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rot="16200000">
                  <a:off x="51544" y="2811341"/>
                  <a:ext cx="1959967" cy="35824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smtClean="0">
                                <a:latin typeface="Cambria Math" panose="02040503050406030204" pitchFamily="18" charset="0"/>
                              </a:rPr>
                              <m:t>𝑻𝒊𝒎𝒆</m:t>
                            </m:r>
                            <m:r>
                              <a:rPr lang="en-IN" sz="1100" b="1" i="1" smtClean="0">
                                <a:latin typeface="Cambria Math" panose="02040503050406030204" pitchFamily="18" charset="0"/>
                              </a:rPr>
                              <m:t> </m:t>
                            </m:r>
                            <m:r>
                              <a:rPr lang="en-IN" sz="1100" b="1" i="1" smtClean="0">
                                <a:latin typeface="Cambria Math" panose="02040503050406030204" pitchFamily="18" charset="0"/>
                              </a:rPr>
                              <m:t>𝒕𝒂𝒌𝒆𝒏</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8" name="TextBox 7"/>
                <p:cNvSpPr txBox="1">
                  <a:spLocks noRot="1" noChangeAspect="1" noMove="1" noResize="1" noEditPoints="1" noAdjustHandles="1" noChangeArrowheads="1" noChangeShapeType="1" noTextEdit="1"/>
                </p:cNvSpPr>
                <p:nvPr/>
              </p:nvSpPr>
              <p:spPr>
                <a:xfrm rot="16200000">
                  <a:off x="51544" y="2811341"/>
                  <a:ext cx="1959967" cy="358240"/>
                </a:xfrm>
                <a:prstGeom prst="rect">
                  <a:avLst/>
                </a:prstGeom>
                <a:blipFill rotWithShape="1">
                  <a:blip r:embed="rId3"/>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864887" y="4973216"/>
                  <a:ext cx="2008413"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800" b="1"/>
                </a:p>
              </p:txBody>
            </p:sp>
          </mc:Choice>
          <mc:Fallback>
            <p:sp>
              <p:nvSpPr>
                <p:cNvPr id="15" name="TextBox 14"/>
                <p:cNvSpPr txBox="1">
                  <a:spLocks noRot="1" noChangeAspect="1" noMove="1" noResize="1" noEditPoints="1" noAdjustHandles="1" noChangeArrowheads="1" noChangeShapeType="1" noTextEdit="1"/>
                </p:cNvSpPr>
                <p:nvPr/>
              </p:nvSpPr>
              <p:spPr>
                <a:xfrm>
                  <a:off x="2864887" y="4973216"/>
                  <a:ext cx="2008413" cy="261610"/>
                </a:xfrm>
                <a:prstGeom prst="rect">
                  <a:avLst/>
                </a:prstGeom>
                <a:blipFill rotWithShape="1">
                  <a:blip r:embed="rId4"/>
                </a:blipFill>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22" name="TextBox 21"/>
              <p:cNvSpPr txBox="1"/>
              <p:nvPr/>
            </p:nvSpPr>
            <p:spPr>
              <a:xfrm>
                <a:off x="6096000" y="1747788"/>
                <a:ext cx="5477070" cy="2554614"/>
              </a:xfrm>
              <a:prstGeom prst="rect">
                <a:avLst/>
              </a:prstGeom>
              <a:noFill/>
            </p:spPr>
            <p:txBody>
              <a:bodyPr wrap="square">
                <a:noAutofit/>
              </a:bodyPr>
              <a:lstStyle/>
              <a:p>
                <a14:m>
                  <m:oMathPara xmlns:m="http://schemas.openxmlformats.org/officeDocument/2006/math">
                    <m:oMathParaPr>
                      <m:jc m:val="left"/>
                    </m:oMathParaPr>
                    <m:oMath xmlns:m="http://schemas.openxmlformats.org/officeDocument/2006/math">
                      <m:r>
                        <a:rPr lang="en-IN" sz="1600" b="1" i="1" u="sng" dirty="0" smtClean="0">
                          <a:latin typeface="Cambria Math" panose="02040503050406030204" pitchFamily="18" charset="0"/>
                          <a:ea typeface="Cambria Math" panose="02040503050406030204" pitchFamily="18" charset="0"/>
                        </a:rPr>
                        <m:t>𝑶𝒃𝒔𝒆𝒓𝒗𝒂𝒕𝒊𝒐𝒏</m:t>
                      </m:r>
                      <m:r>
                        <a:rPr lang="en-IN" sz="1600" b="1" i="1" u="sng" dirty="0" smtClean="0">
                          <a:latin typeface="Cambria Math" panose="02040503050406030204" pitchFamily="18" charset="0"/>
                          <a:ea typeface="Cambria Math" panose="02040503050406030204" pitchFamily="18" charset="0"/>
                        </a:rPr>
                        <m:t>:</m:t>
                      </m:r>
                    </m:oMath>
                  </m:oMathPara>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change in ratio is nearly identical for both Merge Sort and Quick Sort for both uniform and normal distributions.</a:t>
                </a:r>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ratio steadily decreases </a:t>
                </a:r>
                <a14:m>
                  <m:oMath xmlns:m="http://schemas.openxmlformats.org/officeDocument/2006/math">
                    <m:sSup>
                      <m:sSupPr>
                        <m:ctrlPr>
                          <a:rPr lang="en-IN" sz="1600" b="0" i="1" smtClean="0">
                            <a:latin typeface="Cambria Math" panose="02040503050406030204" pitchFamily="18" charset="0"/>
                            <a:ea typeface="Cambria Math" panose="02040503050406030204" pitchFamily="18" charset="0"/>
                          </a:rPr>
                        </m:ctrlPr>
                      </m:sSupPr>
                      <m:e>
                        <m:r>
                          <a:rPr lang="en-IN" sz="1600" b="0" i="1" smtClean="0">
                            <a:latin typeface="Cambria Math" panose="02040503050406030204" pitchFamily="18" charset="0"/>
                            <a:ea typeface="Cambria Math" panose="02040503050406030204" pitchFamily="18" charset="0"/>
                          </a:rPr>
                          <m:t>10</m:t>
                        </m:r>
                      </m:e>
                      <m:sup>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2</m:t>
                        </m:r>
                      </m:sup>
                    </m:sSup>
                  </m:oMath>
                </a14:m>
                <a:r>
                  <a:rPr lang="en-IN" sz="1600">
                    <a:latin typeface="Cambria Math" panose="02040503050406030204" pitchFamily="18" charset="0"/>
                    <a:ea typeface="Cambria Math" panose="02040503050406030204" pitchFamily="18" charset="0"/>
                  </a:rPr>
                  <a:t> to below</a:t>
                </a:r>
                <a14:m>
                  <m:oMath xmlns:m="http://schemas.openxmlformats.org/officeDocument/2006/math">
                    <m:r>
                      <a:rPr lang="en-IN" sz="1600" b="0" i="0" smtClean="0">
                        <a:latin typeface="Cambria Math" panose="02040503050406030204" pitchFamily="18" charset="0"/>
                        <a:ea typeface="Cambria Math" panose="02040503050406030204" pitchFamily="18" charset="0"/>
                      </a:rPr>
                      <m:t> </m:t>
                    </m:r>
                    <m:sSup>
                      <m:sSupPr>
                        <m:ctrlPr>
                          <a:rPr lang="en-IN" sz="1600" b="0" i="1" smtClean="0">
                            <a:latin typeface="Cambria Math" panose="02040503050406030204" pitchFamily="18" charset="0"/>
                            <a:ea typeface="Cambria Math" panose="02040503050406030204" pitchFamily="18" charset="0"/>
                          </a:rPr>
                        </m:ctrlPr>
                      </m:sSupPr>
                      <m:e>
                        <m:r>
                          <a:rPr lang="en-IN" sz="1600" b="0" i="1" smtClean="0">
                            <a:latin typeface="Cambria Math" panose="02040503050406030204" pitchFamily="18" charset="0"/>
                            <a:ea typeface="Cambria Math" panose="02040503050406030204" pitchFamily="18" charset="0"/>
                          </a:rPr>
                          <m:t>10</m:t>
                        </m:r>
                      </m:e>
                      <m:sup>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7</m:t>
                        </m:r>
                      </m:sup>
                    </m:sSup>
                  </m:oMath>
                </a14:m>
                <a:r>
                  <a:rPr lang="en-IN" sz="1600">
                    <a:latin typeface="Cambria Math" panose="02040503050406030204" pitchFamily="18" charset="0"/>
                    <a:ea typeface="Cambria Math" panose="02040503050406030204" pitchFamily="18" charset="0"/>
                  </a:rPr>
                  <a:t> as the size increases.</a:t>
                </a:r>
                <a:endParaRPr lang="en-IN" sz="1600">
                  <a:latin typeface="Cambria Math" panose="02040503050406030204" pitchFamily="18" charset="0"/>
                  <a:ea typeface="Cambria Math" panose="02040503050406030204" pitchFamily="18" charset="0"/>
                </a:endParaRPr>
              </a:p>
              <a:p>
                <a:endParaRPr lang="en-IN" sz="1600">
                  <a:latin typeface="Cambria Math" panose="02040503050406030204" pitchFamily="18" charset="0"/>
                  <a:ea typeface="Cambria Math" panose="02040503050406030204" pitchFamily="18" charset="0"/>
                </a:endParaRPr>
              </a:p>
              <a:p>
                <a14:m>
                  <m:oMathPara xmlns:m="http://schemas.openxmlformats.org/officeDocument/2006/math">
                    <m:oMathParaPr>
                      <m:jc m:val="left"/>
                    </m:oMathParaPr>
                    <m:oMath xmlns:m="http://schemas.openxmlformats.org/officeDocument/2006/math">
                      <m:r>
                        <a:rPr lang="en-IN" sz="1600" b="1" i="1" u="sng" dirty="0" smtClean="0">
                          <a:latin typeface="Cambria Math" panose="02040503050406030204" pitchFamily="18" charset="0"/>
                          <a:ea typeface="Cambria Math" panose="02040503050406030204" pitchFamily="18" charset="0"/>
                        </a:rPr>
                        <m:t>𝑰𝒏𝒇𝒆𝒓𝒆𝒏𝒄𝒆</m:t>
                      </m:r>
                      <m:r>
                        <a:rPr lang="en-IN" sz="1600" b="1" i="1" u="sng" dirty="0">
                          <a:latin typeface="Cambria Math" panose="02040503050406030204" pitchFamily="18" charset="0"/>
                          <a:ea typeface="Cambria Math" panose="02040503050406030204" pitchFamily="18" charset="0"/>
                        </a:rPr>
                        <m:t>:</m:t>
                      </m:r>
                    </m:oMath>
                  </m:oMathPara>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There is no appreciable difference in the behaviour of either sorting functions on either type of data sets.</a:t>
                </a:r>
                <a:endParaRPr lang="en-IN" sz="1600" b="1">
                  <a:latin typeface="Cambria Math" panose="02040503050406030204" pitchFamily="18" charset="0"/>
                  <a:ea typeface="Cambria Math" panose="02040503050406030204" pitchFamily="18" charset="0"/>
                </a:endParaRPr>
              </a:p>
              <a:p>
                <a:endParaRPr lang="en-IN" sz="1600" b="1">
                  <a:latin typeface="Cambria Math" panose="02040503050406030204" pitchFamily="18" charset="0"/>
                  <a:ea typeface="Cambria Math" panose="02040503050406030204" pitchFamily="18"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6096000" y="1747788"/>
                <a:ext cx="5477070" cy="2554614"/>
              </a:xfrm>
              <a:prstGeom prst="rect">
                <a:avLst/>
              </a:prstGeom>
              <a:blipFill rotWithShape="1">
                <a:blip r:embed="rId5"/>
                <a:stretch>
                  <a:fillRect t="-10" r="4" b="11"/>
                </a:stretch>
              </a:blipFill>
            </p:spPr>
            <p:txBody>
              <a:bodyPr/>
              <a:lstStyle/>
              <a:p>
                <a:r>
                  <a:rPr lang="en-US"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5766" y="284512"/>
            <a:ext cx="107125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Calibri" panose="020F0502020204030204"/>
                <a:cs typeface="Calibri" panose="020F0502020204030204"/>
              </a:rPr>
              <a:t>                                              </a:t>
            </a:r>
            <a:r>
              <a:rPr lang="en-US" b="1" dirty="0">
                <a:ea typeface="Calibri" panose="020F0502020204030204"/>
                <a:cs typeface="Calibri" panose="020F0502020204030204"/>
              </a:rPr>
              <a:t> Analysis for Quick Sort </a:t>
            </a:r>
            <a:r>
              <a:rPr lang="en-US" b="1" noProof="1">
                <a:ea typeface="Calibri" panose="020F0502020204030204"/>
                <a:cs typeface="Calibri" panose="020F0502020204030204"/>
              </a:rPr>
              <a:t>preferrential</a:t>
            </a:r>
            <a:r>
              <a:rPr lang="en-US" b="1" dirty="0">
                <a:ea typeface="Calibri" panose="020F0502020204030204"/>
                <a:cs typeface="Calibri" panose="020F0502020204030204"/>
              </a:rPr>
              <a:t> sorting</a:t>
            </a:r>
            <a:endParaRPr lang="en-US" b="1">
              <a:ea typeface="Calibri" panose="020F0502020204030204"/>
              <a:cs typeface="Calibri" panose="020F0502020204030204"/>
            </a:endParaRPr>
          </a:p>
        </p:txBody>
      </p:sp>
      <p:sp>
        <p:nvSpPr>
          <p:cNvPr id="3" name="TextBox 2"/>
          <p:cNvSpPr txBox="1"/>
          <p:nvPr/>
        </p:nvSpPr>
        <p:spPr>
          <a:xfrm>
            <a:off x="865909" y="940130"/>
            <a:ext cx="105146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ea typeface="Calibri" panose="020F0502020204030204"/>
                <a:cs typeface="Calibri" panose="020F0502020204030204"/>
              </a:rPr>
              <a:t>Here we </a:t>
            </a:r>
            <a:r>
              <a:rPr lang="en-US" noProof="1">
                <a:ea typeface="Calibri" panose="020F0502020204030204"/>
                <a:cs typeface="Calibri" panose="020F0502020204030204"/>
              </a:rPr>
              <a:t>analyse</a:t>
            </a:r>
            <a:r>
              <a:rPr lang="en-US" dirty="0">
                <a:ea typeface="Calibri" panose="020F0502020204030204"/>
                <a:cs typeface="Calibri" panose="020F0502020204030204"/>
              </a:rPr>
              <a:t> the case when we sort the min or max size part first after partitioning the array in each turn.  So what we do is to just tweak the </a:t>
            </a:r>
            <a:r>
              <a:rPr lang="en-US" noProof="1">
                <a:ea typeface="Calibri" panose="020F0502020204030204"/>
                <a:cs typeface="Calibri" panose="020F0502020204030204"/>
              </a:rPr>
              <a:t>quickSort</a:t>
            </a:r>
            <a:r>
              <a:rPr lang="en-US" dirty="0">
                <a:ea typeface="Calibri" panose="020F0502020204030204"/>
                <a:cs typeface="Calibri" panose="020F0502020204030204"/>
              </a:rPr>
              <a:t> part and </a:t>
            </a:r>
            <a:r>
              <a:rPr lang="en-US" noProof="1">
                <a:ea typeface="Calibri" panose="020F0502020204030204"/>
                <a:cs typeface="Calibri" panose="020F0502020204030204"/>
              </a:rPr>
              <a:t>quickSort</a:t>
            </a:r>
            <a:r>
              <a:rPr lang="en-US" dirty="0">
                <a:ea typeface="Calibri" panose="020F0502020204030204"/>
                <a:cs typeface="Calibri" panose="020F0502020204030204"/>
              </a:rPr>
              <a:t> the max or min size first depending on the choice.</a:t>
            </a:r>
            <a:endParaRPr lang="en-US" dirty="0">
              <a:ea typeface="Calibri" panose="020F0502020204030204"/>
              <a:cs typeface="Calibri" panose="020F0502020204030204"/>
            </a:endParaRPr>
          </a:p>
        </p:txBody>
      </p:sp>
      <p:pic>
        <p:nvPicPr>
          <p:cNvPr id="6" name="Picture 6" descr="Chart, line chart&#10;&#10;Description automatically generated"/>
          <p:cNvPicPr>
            <a:picLocks noChangeAspect="1"/>
          </p:cNvPicPr>
          <p:nvPr/>
        </p:nvPicPr>
        <p:blipFill>
          <a:blip r:embed="rId1"/>
          <a:stretch>
            <a:fillRect/>
          </a:stretch>
        </p:blipFill>
        <p:spPr>
          <a:xfrm>
            <a:off x="912309" y="2024087"/>
            <a:ext cx="5217224" cy="2939867"/>
          </a:xfrm>
          <a:prstGeom prst="rect">
            <a:avLst/>
          </a:prstGeom>
        </p:spPr>
      </p:pic>
      <p:pic>
        <p:nvPicPr>
          <p:cNvPr id="7" name="Picture 7" descr="Chart, line chart&#10;&#10;Description automatically generated"/>
          <p:cNvPicPr>
            <a:picLocks noChangeAspect="1"/>
          </p:cNvPicPr>
          <p:nvPr/>
        </p:nvPicPr>
        <p:blipFill>
          <a:blip r:embed="rId2"/>
          <a:stretch>
            <a:fillRect/>
          </a:stretch>
        </p:blipFill>
        <p:spPr>
          <a:xfrm>
            <a:off x="6159335" y="1914535"/>
            <a:ext cx="4890652" cy="3266438"/>
          </a:xfrm>
          <a:prstGeom prst="rect">
            <a:avLst/>
          </a:prstGeom>
        </p:spPr>
      </p:pic>
      <p:sp>
        <p:nvSpPr>
          <p:cNvPr id="8" name="TextBox 7"/>
          <p:cNvSpPr txBox="1"/>
          <p:nvPr/>
        </p:nvSpPr>
        <p:spPr>
          <a:xfrm>
            <a:off x="989610" y="5306785"/>
            <a:ext cx="92825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Calibri" panose="020F0502020204030204"/>
                <a:cs typeface="Calibri" panose="020F0502020204030204"/>
              </a:rPr>
              <a:t>As we can observe that sorting min size or max size first does not change the trend of the quick sort algorithm and it can be inferred that </a:t>
            </a:r>
            <a:r>
              <a:rPr lang="en-US" noProof="1">
                <a:ea typeface="Calibri" panose="020F0502020204030204"/>
                <a:cs typeface="Calibri" panose="020F0502020204030204"/>
              </a:rPr>
              <a:t>preferrentially</a:t>
            </a:r>
            <a:r>
              <a:rPr lang="en-US" dirty="0">
                <a:ea typeface="Calibri" panose="020F0502020204030204"/>
                <a:cs typeface="Calibri" panose="020F0502020204030204"/>
              </a:rPr>
              <a:t> sorting in this manner will give same average number of comparisons.</a:t>
            </a:r>
            <a:endParaRPr lang="en-US" dirty="0">
              <a:ea typeface="Calibri" panose="020F0502020204030204"/>
              <a:cs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1" fmla="*/ 4562795 w 5704117"/>
              <a:gd name="connsiteY0-2" fmla="*/ 0 h 6096000"/>
              <a:gd name="connsiteX1-3" fmla="*/ 4721192 w 5704117"/>
              <a:gd name="connsiteY1-4" fmla="*/ 133595 h 6096000"/>
              <a:gd name="connsiteX2-5" fmla="*/ 5467522 w 5704117"/>
              <a:gd name="connsiteY2-6" fmla="*/ 1054328 h 6096000"/>
              <a:gd name="connsiteX3-7" fmla="*/ 5538873 w 5704117"/>
              <a:gd name="connsiteY3-8" fmla="*/ 2897564 h 6096000"/>
              <a:gd name="connsiteX4-9" fmla="*/ 4442050 w 5704117"/>
              <a:gd name="connsiteY4-10" fmla="*/ 4732407 h 6096000"/>
              <a:gd name="connsiteX5-11" fmla="*/ 93046 w 5704117"/>
              <a:gd name="connsiteY5-12" fmla="*/ 6082857 h 6096000"/>
              <a:gd name="connsiteX6-13" fmla="*/ 0 w 5704117"/>
              <a:gd name="connsiteY6-14" fmla="*/ 6078450 h 6096000"/>
              <a:gd name="connsiteX7-15" fmla="*/ 91440 w 5704117"/>
              <a:gd name="connsiteY7-16" fmla="*/ 91440 h 6096000"/>
              <a:gd name="connsiteX0-17" fmla="*/ 4562795 w 5704117"/>
              <a:gd name="connsiteY0-18" fmla="*/ 0 h 6096000"/>
              <a:gd name="connsiteX1-19" fmla="*/ 4721192 w 5704117"/>
              <a:gd name="connsiteY1-20" fmla="*/ 133595 h 6096000"/>
              <a:gd name="connsiteX2-21" fmla="*/ 5467522 w 5704117"/>
              <a:gd name="connsiteY2-22" fmla="*/ 1054328 h 6096000"/>
              <a:gd name="connsiteX3-23" fmla="*/ 5538873 w 5704117"/>
              <a:gd name="connsiteY3-24" fmla="*/ 2897564 h 6096000"/>
              <a:gd name="connsiteX4-25" fmla="*/ 4442050 w 5704117"/>
              <a:gd name="connsiteY4-26" fmla="*/ 4732407 h 6096000"/>
              <a:gd name="connsiteX5-27" fmla="*/ 93046 w 5704117"/>
              <a:gd name="connsiteY5-28" fmla="*/ 6082857 h 6096000"/>
              <a:gd name="connsiteX6-29" fmla="*/ 0 w 5704117"/>
              <a:gd name="connsiteY6-30" fmla="*/ 6078450 h 6096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TextBox 2"/>
          <p:cNvSpPr txBox="1"/>
          <p:nvPr/>
        </p:nvSpPr>
        <p:spPr>
          <a:xfrm>
            <a:off x="762000" y="2286000"/>
            <a:ext cx="5334000" cy="3810001"/>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285750" indent="-228600">
              <a:lnSpc>
                <a:spcPct val="125000"/>
              </a:lnSpc>
              <a:spcAft>
                <a:spcPts val="600"/>
              </a:spcAft>
              <a:buFont typeface="Arial" panose="020B0604020202020204" pitchFamily="34" charset="0"/>
              <a:buChar char="•"/>
            </a:pPr>
            <a:r>
              <a:rPr lang="en-US" sz="2400">
                <a:solidFill>
                  <a:schemeClr val="tx1">
                    <a:alpha val="70000"/>
                  </a:schemeClr>
                </a:solidFill>
              </a:rPr>
              <a:t>The idea of a </a:t>
            </a:r>
            <a:r>
              <a:rPr lang="en-US" sz="2400" noProof="1">
                <a:solidFill>
                  <a:schemeClr val="tx1">
                    <a:alpha val="70000"/>
                  </a:schemeClr>
                </a:solidFill>
              </a:rPr>
              <a:t>randomised</a:t>
            </a:r>
            <a:r>
              <a:rPr lang="en-US" sz="2400">
                <a:solidFill>
                  <a:schemeClr val="tx1">
                    <a:alpha val="70000"/>
                  </a:schemeClr>
                </a:solidFill>
              </a:rPr>
              <a:t> algorithm is the use of random numbers to decide what to do anywhere it's next logic. In a </a:t>
            </a:r>
            <a:r>
              <a:rPr lang="en-US" sz="2400" noProof="1">
                <a:solidFill>
                  <a:schemeClr val="tx1">
                    <a:alpha val="70000"/>
                  </a:schemeClr>
                </a:solidFill>
              </a:rPr>
              <a:t>randomised</a:t>
            </a:r>
            <a:r>
              <a:rPr lang="en-US" sz="2400">
                <a:solidFill>
                  <a:schemeClr val="tx1">
                    <a:alpha val="70000"/>
                  </a:schemeClr>
                </a:solidFill>
              </a:rPr>
              <a:t> Quick Sort Algorithm we use a random number in a given range as the pivot value.</a:t>
            </a:r>
            <a:endParaRPr lang="en-US" sz="2400">
              <a:solidFill>
                <a:schemeClr val="tx1">
                  <a:alpha val="70000"/>
                </a:schemeClr>
              </a:solidFill>
            </a:endParaRPr>
          </a:p>
          <a:p>
            <a:pPr indent="-228600">
              <a:lnSpc>
                <a:spcPct val="125000"/>
              </a:lnSpc>
              <a:spcAft>
                <a:spcPts val="600"/>
              </a:spcAft>
              <a:buFont typeface="Arial" panose="020B0604020202020204" pitchFamily="34" charset="0"/>
              <a:buChar char="•"/>
            </a:pPr>
            <a:endParaRPr lang="en-US" sz="2400">
              <a:solidFill>
                <a:schemeClr val="tx1">
                  <a:alpha val="70000"/>
                </a:schemeClr>
              </a:solidFill>
            </a:endParaRPr>
          </a:p>
          <a:p>
            <a:pPr indent="-228600">
              <a:lnSpc>
                <a:spcPct val="125000"/>
              </a:lnSpc>
              <a:spcAft>
                <a:spcPts val="600"/>
              </a:spcAft>
              <a:buFont typeface="Arial" panose="020B0604020202020204" pitchFamily="34" charset="0"/>
              <a:buChar char="•"/>
            </a:pPr>
            <a:endParaRPr lang="en-US" sz="2400">
              <a:solidFill>
                <a:schemeClr val="tx1">
                  <a:alpha val="70000"/>
                </a:schemeClr>
              </a:solidFill>
            </a:endParaRPr>
          </a:p>
        </p:txBody>
      </p:sp>
      <p:sp>
        <p:nvSpPr>
          <p:cNvPr id="2" name="Title 1"/>
          <p:cNvSpPr>
            <a:spLocks noGrp="1"/>
          </p:cNvSpPr>
          <p:nvPr>
            <p:ph type="title"/>
          </p:nvPr>
        </p:nvSpPr>
        <p:spPr>
          <a:xfrm>
            <a:off x="762000" y="762000"/>
            <a:ext cx="5334000" cy="1524000"/>
          </a:xfrm>
        </p:spPr>
        <p:txBody>
          <a:bodyPr vert="horz" lIns="91440" tIns="45720" rIns="91440" bIns="45720" rtlCol="0" anchor="ctr">
            <a:normAutofit/>
          </a:bodyPr>
          <a:lstStyle/>
          <a:p>
            <a:r>
              <a:rPr lang="en-US" sz="2000"/>
              <a:t>4. Experiment with randomized QS (RQS) with both UD and ND as input data to arrive at the average complexity (count of operations performed) with both input datasets.</a:t>
            </a:r>
            <a:endParaRPr lang="en-US" sz="2000"/>
          </a:p>
        </p:txBody>
      </p:sp>
      <p:pic>
        <p:nvPicPr>
          <p:cNvPr id="4" name="Picture 4" descr="Diagram&#10;&#10;Description automatically generated"/>
          <p:cNvPicPr>
            <a:picLocks noChangeAspect="1"/>
          </p:cNvPicPr>
          <p:nvPr/>
        </p:nvPicPr>
        <p:blipFill>
          <a:blip r:embed="rId1"/>
          <a:stretch>
            <a:fillRect/>
          </a:stretch>
        </p:blipFill>
        <p:spPr>
          <a:xfrm>
            <a:off x="6858000" y="1438275"/>
            <a:ext cx="5334000" cy="4000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Being a </a:t>
            </a:r>
            <a:r>
              <a:rPr lang="en-US" noProof="1">
                <a:solidFill>
                  <a:srgbClr val="FFFFFF">
                    <a:alpha val="70000"/>
                  </a:srgbClr>
                </a:solidFill>
              </a:rPr>
              <a:t>randomised</a:t>
            </a:r>
            <a:r>
              <a:rPr lang="en-US" dirty="0">
                <a:solidFill>
                  <a:srgbClr val="FFFFFF">
                    <a:alpha val="70000"/>
                  </a:srgbClr>
                </a:solidFill>
              </a:rPr>
              <a:t> algorithm, the </a:t>
            </a:r>
            <a:r>
              <a:rPr lang="en-GB" dirty="0">
                <a:solidFill>
                  <a:srgbClr val="FFFFFF">
                    <a:alpha val="70000"/>
                  </a:srgbClr>
                </a:solidFill>
              </a:rPr>
              <a:t>randomised</a:t>
            </a:r>
            <a:r>
              <a:rPr lang="en-US" dirty="0">
                <a:solidFill>
                  <a:srgbClr val="FFFFFF">
                    <a:alpha val="70000"/>
                  </a:srgbClr>
                </a:solidFill>
              </a:rPr>
              <a:t> quick sort algorithm has expected time complexity of O(</a:t>
            </a:r>
            <a:r>
              <a:rPr lang="en-US" noProof="1">
                <a:solidFill>
                  <a:srgbClr val="FFFFFF">
                    <a:alpha val="70000"/>
                  </a:srgbClr>
                </a:solidFill>
              </a:rPr>
              <a:t>nlogn</a:t>
            </a:r>
            <a:r>
              <a:rPr lang="en-US" dirty="0">
                <a:solidFill>
                  <a:srgbClr val="FFFFFF">
                    <a:alpha val="70000"/>
                  </a:srgbClr>
                </a:solidFill>
              </a:rPr>
              <a:t>) whereas the worst case time complexity is also same. In the worst case domain the pivot element to be picked is always the extreme points.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5532"/>
            <a:ext cx="10668000" cy="573975"/>
          </a:xfrm>
        </p:spPr>
        <p:txBody>
          <a:bodyPr>
            <a:normAutofit fontScale="90000"/>
          </a:bodyPr>
          <a:lstStyle/>
          <a:p>
            <a:r>
              <a:rPr lang="en-US" dirty="0"/>
              <a:t>Procedure:</a:t>
            </a:r>
            <a:endParaRPr lang="en-US" dirty="0"/>
          </a:p>
        </p:txBody>
      </p:sp>
      <p:sp>
        <p:nvSpPr>
          <p:cNvPr id="3" name="Content Placeholder 2"/>
          <p:cNvSpPr>
            <a:spLocks noGrp="1"/>
          </p:cNvSpPr>
          <p:nvPr>
            <p:ph idx="1"/>
          </p:nvPr>
        </p:nvSpPr>
        <p:spPr>
          <a:xfrm>
            <a:off x="762000" y="1167740"/>
            <a:ext cx="10668000" cy="4995719"/>
          </a:xfrm>
        </p:spPr>
        <p:txBody>
          <a:bodyPr vert="horz" lIns="91440" tIns="45720" rIns="91440" bIns="45720" rtlCol="0" anchor="t">
            <a:normAutofit/>
          </a:bodyPr>
          <a:lstStyle/>
          <a:p>
            <a:r>
              <a:rPr lang="en-US" dirty="0">
                <a:solidFill>
                  <a:srgbClr val="FFFFFF">
                    <a:alpha val="70000"/>
                  </a:srgbClr>
                </a:solidFill>
              </a:rPr>
              <a:t>We perform RQS for different size array starting from size 2 to 2^18 with size increasing in powers of 2 in each turn.</a:t>
            </a:r>
            <a:endParaRPr lang="en-US" dirty="0">
              <a:solidFill>
                <a:srgbClr val="FFFFFF">
                  <a:alpha val="70000"/>
                </a:srgbClr>
              </a:solidFill>
            </a:endParaRPr>
          </a:p>
          <a:p>
            <a:r>
              <a:rPr lang="en-US" dirty="0">
                <a:solidFill>
                  <a:srgbClr val="FFFFFF">
                    <a:alpha val="70000"/>
                  </a:srgbClr>
                </a:solidFill>
              </a:rPr>
              <a:t>For each size we perform 50 rounds of RQS and check for correctness keeping track of the average time taken and the number of comparisons.</a:t>
            </a:r>
            <a:endParaRPr lang="en-US" dirty="0">
              <a:solidFill>
                <a:srgbClr val="FFFFFF">
                  <a:alpha val="70000"/>
                </a:srgbClr>
              </a:solidFill>
            </a:endParaRPr>
          </a:p>
          <a:p>
            <a:r>
              <a:rPr lang="en-US" dirty="0">
                <a:solidFill>
                  <a:srgbClr val="FFFFFF">
                    <a:alpha val="70000"/>
                  </a:srgbClr>
                </a:solidFill>
              </a:rPr>
              <a:t>We then plotted the avg time taken and the number of comparisons by taking a ration with </a:t>
            </a:r>
            <a:r>
              <a:rPr lang="en-US" noProof="1">
                <a:solidFill>
                  <a:srgbClr val="FFFFFF">
                    <a:alpha val="70000"/>
                  </a:srgbClr>
                </a:solidFill>
              </a:rPr>
              <a:t>nlogn</a:t>
            </a:r>
            <a:r>
              <a:rPr lang="en-US" dirty="0">
                <a:solidFill>
                  <a:srgbClr val="FFFFFF">
                    <a:alpha val="70000"/>
                  </a:srgbClr>
                </a:solidFill>
              </a:rPr>
              <a:t>, n being the size of the array.</a:t>
            </a:r>
            <a:endParaRPr lang="en-US" dirty="0">
              <a:solidFill>
                <a:srgbClr val="FFFFFF">
                  <a:alpha val="70000"/>
                </a:srgb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702624"/>
          </a:xfrm>
        </p:spPr>
        <p:txBody>
          <a:bodyPr/>
          <a:lstStyle/>
          <a:p>
            <a:r>
              <a:rPr lang="en-US" dirty="0"/>
              <a:t>Observation</a:t>
            </a:r>
            <a:endParaRPr lang="en-US" dirty="0"/>
          </a:p>
        </p:txBody>
      </p:sp>
      <p:pic>
        <p:nvPicPr>
          <p:cNvPr id="4" name="Picture 4" descr="Chart, line chart&#10;&#10;Description automatically generated"/>
          <p:cNvPicPr>
            <a:picLocks noChangeAspect="1"/>
          </p:cNvPicPr>
          <p:nvPr/>
        </p:nvPicPr>
        <p:blipFill>
          <a:blip r:embed="rId1"/>
          <a:stretch>
            <a:fillRect/>
          </a:stretch>
        </p:blipFill>
        <p:spPr>
          <a:xfrm>
            <a:off x="696463" y="1533712"/>
            <a:ext cx="6574385" cy="3225461"/>
          </a:xfrm>
          <a:prstGeom prst="rect">
            <a:avLst/>
          </a:prstGeom>
        </p:spPr>
      </p:pic>
      <p:sp>
        <p:nvSpPr>
          <p:cNvPr id="5" name="TextBox 4"/>
          <p:cNvSpPr txBox="1"/>
          <p:nvPr/>
        </p:nvSpPr>
        <p:spPr>
          <a:xfrm>
            <a:off x="8114804" y="1323604"/>
            <a:ext cx="352548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t>As the array size keeps on increasing the comparison and time ratio settles to a stable value, thus making the average and worst case time complexity to be same in this case.</a:t>
            </a:r>
            <a:endParaRPr lang="en-US" dirty="0"/>
          </a:p>
          <a:p>
            <a:pPr marL="285750" indent="-285750">
              <a:buFont typeface="Arial" panose="020B0604020202020204"/>
              <a:buChar char="•"/>
            </a:pPr>
            <a:endParaRPr lang="en-US" dirty="0"/>
          </a:p>
          <a:p>
            <a:pPr marL="285750" indent="-285750">
              <a:buFont typeface="Arial" panose="020B0604020202020204"/>
              <a:buChar char="•"/>
            </a:pPr>
            <a:r>
              <a:rPr lang="en-US" dirty="0"/>
              <a:t>The near same semblance to the normal quick sort may be due to the fact that the random pivot goes for a 1:1 partition. To get a perspective on the randomness we can do deliberate partitions and compare it with </a:t>
            </a:r>
            <a:r>
              <a:rPr lang="en-US" noProof="1"/>
              <a:t>randomised</a:t>
            </a:r>
            <a:r>
              <a:rPr lang="en-US" dirty="0"/>
              <a:t> partitions.</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3047223" y="63028"/>
                <a:ext cx="6097554"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1" i="0" dirty="0" smtClean="0">
                          <a:latin typeface="Cambria Math" panose="02040503050406030204" pitchFamily="18" charset="0"/>
                        </a:rPr>
                        <m:t>𝐢</m:t>
                      </m:r>
                      <m:r>
                        <a:rPr lang="en-IN" b="1" i="0" dirty="0" smtClean="0">
                          <a:latin typeface="Cambria Math" panose="02040503050406030204" pitchFamily="18" charset="0"/>
                        </a:rPr>
                        <m:t>𝐢</m:t>
                      </m:r>
                      <m:r>
                        <a:rPr lang="en-US" sz="1800" b="1" i="0" dirty="0" smtClean="0">
                          <a:latin typeface="Cambria Math" panose="02040503050406030204" pitchFamily="18" charset="0"/>
                        </a:rPr>
                        <m:t>.</m:t>
                      </m:r>
                      <m:r>
                        <a:rPr lang="en-IN" sz="1800" b="1" i="0" dirty="0" smtClean="0">
                          <a:latin typeface="Cambria Math" panose="02040503050406030204" pitchFamily="18" charset="0"/>
                        </a:rPr>
                        <m:t>𝐃𝐞𝐥𝐢𝐛𝐞𝐫𝐚𝐭𝐞</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𝐏𝐚𝐫𝐢𝐭𝐢𝐨𝐧</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𝐐𝐮𝐢𝐜𝐤</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𝐒𝐨𝐫𝐭</m:t>
                      </m:r>
                    </m:oMath>
                  </m:oMathPara>
                </a14:m>
                <a:endParaRPr lang="en-IN" sz="1800" b="1">
                  <a:latin typeface="Calibri" panose="020F050202020403020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3047223" y="63028"/>
                <a:ext cx="6097554" cy="369332"/>
              </a:xfrm>
              <a:prstGeom prst="rect">
                <a:avLst/>
              </a:prstGeom>
              <a:blipFill rotWithShape="1">
                <a:blip r:embed="rId1"/>
                <a:stretch>
                  <a:fillRect l="-8" t="-44" r="2" b="152"/>
                </a:stretch>
              </a:blipFill>
            </p:spPr>
            <p:txBody>
              <a:bodyPr/>
              <a:lstStyle/>
              <a:p>
                <a:r>
                  <a:rPr lang="en-US" altLang="en-US">
                    <a:noFill/>
                  </a:rPr>
                  <a:t> </a:t>
                </a:r>
              </a:p>
            </p:txBody>
          </p:sp>
        </mc:Fallback>
      </mc:AlternateContent>
      <p:sp>
        <p:nvSpPr>
          <p:cNvPr id="4" name="TextBox 3"/>
          <p:cNvSpPr txBox="1"/>
          <p:nvPr/>
        </p:nvSpPr>
        <p:spPr>
          <a:xfrm>
            <a:off x="154247" y="451021"/>
            <a:ext cx="5266839" cy="6325290"/>
          </a:xfrm>
          <a:prstGeom prst="rect">
            <a:avLst/>
          </a:prstGeom>
          <a:solidFill>
            <a:srgbClr val="E4E4E4"/>
          </a:solidFill>
        </p:spPr>
        <p:txBody>
          <a:bodyPr wrap="square" lIns="91440" tIns="45720" rIns="91440" bIns="45720" rtlCol="0" anchor="t">
            <a:noAutofit/>
          </a:bodyPr>
          <a:lstStyle/>
          <a:p>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partition(</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pivot_value = arr[low];</a:t>
            </a:r>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i = low;</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j = high;</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(arr[i] &lt; pivot_value)</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(pivot_value &lt; arr[j])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j--;</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(arr[i] == arr[j])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(i == j)</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else</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else</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(i &lt; 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swap(&amp;arr[i], &amp;arr[j]);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else</a:t>
            </a:r>
            <a:r>
              <a:rPr lang="en-IN" sz="1200" noProof="1">
                <a:solidFill>
                  <a:srgbClr val="000000"/>
                </a:solidFill>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endParaRPr lang="en-IN" sz="1200" b="0" noProof="1">
              <a:solidFill>
                <a:srgbClr val="000000"/>
              </a:solidFill>
              <a:effectLst/>
              <a:latin typeface="Consolas" panose="020B0609020204030204" pitchFamily="49" charset="0"/>
            </a:endParaRPr>
          </a:p>
          <a:p>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randomized_partition(</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i = rand() % (high - low) + low;</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swap(&amp;arr[low], &amp;arr[i]);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partition(arr, low, high,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endParaRPr lang="en-IN" sz="1200" b="0" noProof="1">
              <a:solidFill>
                <a:srgbClr val="000000"/>
              </a:solidFill>
              <a:effectLst/>
              <a:latin typeface="Consolas" panose="020B0609020204030204" pitchFamily="49" charset="0"/>
            </a:endParaRPr>
          </a:p>
        </p:txBody>
      </p:sp>
      <p:sp>
        <p:nvSpPr>
          <p:cNvPr id="5" name="TextBox 4"/>
          <p:cNvSpPr txBox="1"/>
          <p:nvPr/>
        </p:nvSpPr>
        <p:spPr>
          <a:xfrm>
            <a:off x="5494466" y="897314"/>
            <a:ext cx="6616669" cy="5063371"/>
          </a:xfrm>
          <a:prstGeom prst="rect">
            <a:avLst/>
          </a:prstGeom>
          <a:solidFill>
            <a:srgbClr val="E4E4E4"/>
          </a:solidFill>
        </p:spPr>
        <p:txBody>
          <a:bodyPr wrap="square" lIns="91440" tIns="45720" rIns="91440" bIns="45720" rtlCol="0" anchor="t">
            <a:noAutofit/>
          </a:bodyPr>
          <a:lstStyle/>
          <a:p>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randomized_select(</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a:t>
            </a:r>
            <a:r>
              <a:rPr lang="en-IN" sz="1200" b="0" noProof="1">
                <a:solidFill>
                  <a:srgbClr val="0000FF"/>
                </a:solidFill>
                <a:effectLst/>
                <a:latin typeface="Consolas" panose="020B0609020204030204"/>
              </a:rPr>
              <a:t>int</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find_pos,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(low == high)</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low;</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(find_pos &lt; low</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 find_pos &gt; 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printf(</a:t>
            </a:r>
            <a:r>
              <a:rPr lang="en-IN" sz="1200" b="0" noProof="1">
                <a:solidFill>
                  <a:srgbClr val="A31515"/>
                </a:solidFill>
                <a:effectLst/>
                <a:latin typeface="Consolas" panose="020B0609020204030204"/>
              </a:rPr>
              <a:t>"Error: Less\n"</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exit(</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noProof="1">
                <a:solidFill>
                  <a:srgbClr val="0000FF"/>
                </a:solidFill>
                <a:latin typeface="Consolas" panose="020B0609020204030204"/>
              </a:rPr>
              <a:t>   </a:t>
            </a:r>
            <a:r>
              <a:rPr lang="en-IN" sz="1200" b="0" noProof="1">
                <a:solidFill>
                  <a:srgbClr val="0000FF"/>
                </a:solidFill>
                <a:effectLst/>
                <a:latin typeface="Consolas" panose="020B0609020204030204"/>
              </a:rPr>
              <a:t> int</a:t>
            </a:r>
            <a:r>
              <a:rPr lang="en-IN" sz="1200" b="0" noProof="1">
                <a:solidFill>
                  <a:srgbClr val="000000"/>
                </a:solidFill>
                <a:effectLst/>
                <a:latin typeface="Consolas" panose="020B0609020204030204"/>
              </a:rPr>
              <a:t> q = randomized_partition(arr, low, high,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k = q + </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(find_pos &lt; k)</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randomized_select(arr, low, q, find_pos,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else</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randomized_select(arr, k, high, find_pos,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FF"/>
                </a:solidFill>
                <a:effectLst/>
                <a:latin typeface="Consolas" panose="020B0609020204030204"/>
              </a:rPr>
              <a:t>void</a:t>
            </a:r>
            <a:r>
              <a:rPr lang="en-IN" sz="1200" b="0" noProof="1">
                <a:solidFill>
                  <a:srgbClr val="000000"/>
                </a:solidFill>
                <a:effectLst/>
                <a:latin typeface="Consolas" panose="020B0609020204030204"/>
              </a:rPr>
              <a:t> quick_sort_ratio(</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*comp,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ratio)</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(low &lt; 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pivot_pos = randomized_select(arr,low,high,low+(high-low)/ratio,</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quick_sort_ratio(arr, low, pivot_pos, comp, ratio);</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quick_sort_ratio(arr, pivot_pos + </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 high, comp, ratio);</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br>
              <a:rPr lang="en-IN" sz="1200" b="0" dirty="0">
                <a:effectLst/>
                <a:latin typeface="Consolas" panose="020B0609020204030204" pitchFamily="49" charset="0"/>
              </a:rPr>
            </a:br>
            <a:endParaRPr lang="en-IN" sz="1200" b="0" noProof="1">
              <a:solidFill>
                <a:srgbClr val="000000"/>
              </a:solidFill>
              <a:effectLst/>
              <a:latin typeface="Consolas" panose="020B0609020204030204" pitchFamily="49" charset="0"/>
            </a:endParaRPr>
          </a:p>
          <a:p>
            <a:endParaRPr lang="en-IN" sz="1200" b="0" noProof="1">
              <a:solidFill>
                <a:srgbClr val="000000"/>
              </a:solidFill>
              <a:effectLst/>
              <a:latin typeface="Consolas" panose="020B060902020403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p:cNvSpPr txBox="1"/>
              <p:nvPr/>
            </p:nvSpPr>
            <p:spPr>
              <a:xfrm>
                <a:off x="2358312" y="547788"/>
                <a:ext cx="8465198"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1" i="0" dirty="0" smtClean="0">
                          <a:latin typeface="Cambria Math" panose="02040503050406030204" pitchFamily="18" charset="0"/>
                        </a:rPr>
                        <m:t>𝐢</m:t>
                      </m:r>
                      <m:r>
                        <a:rPr lang="en-US" sz="1800" b="1" i="0" dirty="0" smtClean="0">
                          <a:latin typeface="Cambria Math" panose="02040503050406030204" pitchFamily="18" charset="0"/>
                        </a:rPr>
                        <m:t>. </m:t>
                      </m:r>
                      <m:r>
                        <a:rPr lang="en-IN" sz="1800" b="1" i="0" dirty="0" smtClean="0">
                          <a:latin typeface="Cambria Math" panose="02040503050406030204" pitchFamily="18" charset="0"/>
                        </a:rPr>
                        <m:t>𝐄𝐟𝐟𝐞𝐜𝐭</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𝐨𝐟</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𝐆𝐫𝐨𝐰𝐭𝐡</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𝐢𝐧</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𝐂𝐨𝐦𝐩𝐚𝐫𝐢𝐬𝐨𝐧</m:t>
                      </m:r>
                      <m:r>
                        <a:rPr lang="en-IN" sz="1800" b="1" i="0" dirty="0" smtClean="0">
                          <a:latin typeface="Cambria Math" panose="02040503050406030204" pitchFamily="18" charset="0"/>
                        </a:rPr>
                        <m:t> </m:t>
                      </m:r>
                      <m:r>
                        <a:rPr lang="en-US" sz="1800" b="1" i="0" dirty="0" smtClean="0">
                          <a:latin typeface="Cambria Math" panose="02040503050406030204" pitchFamily="18" charset="0"/>
                        </a:rPr>
                        <m:t>𝐐𝐮𝐢𝐜𝐤</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𝐒𝐨𝐫𝐭</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𝐂𝐨𝐦𝐩𝐚𝐫𝐢𝐬𝐨𝐧</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𝐑𝐚𝐭𝐢𝐨</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𝐎𝐛𝐬𝐞𝐫𝐯𝐚𝐭𝐢𝐨𝐧𝐬</m:t>
                      </m:r>
                    </m:oMath>
                  </m:oMathPara>
                </a14:m>
                <a:endParaRPr lang="en-IN"/>
              </a:p>
            </p:txBody>
          </p:sp>
        </mc:Choice>
        <mc:Fallback>
          <p:sp>
            <p:nvSpPr>
              <p:cNvPr id="7" name="TextBox 6"/>
              <p:cNvSpPr txBox="1">
                <a:spLocks noRot="1" noChangeAspect="1" noMove="1" noResize="1" noEditPoints="1" noAdjustHandles="1" noChangeArrowheads="1" noChangeShapeType="1" noTextEdit="1"/>
              </p:cNvSpPr>
              <p:nvPr/>
            </p:nvSpPr>
            <p:spPr>
              <a:xfrm>
                <a:off x="2358312" y="547788"/>
                <a:ext cx="8465198" cy="369332"/>
              </a:xfrm>
              <a:prstGeom prst="rect">
                <a:avLst/>
              </a:prstGeom>
              <a:blipFill rotWithShape="1">
                <a:blip r:embed="rId1"/>
                <a:stretch>
                  <a:fillRect l="-7" t="-113" r="7" b="49"/>
                </a:stretch>
              </a:blipFill>
            </p:spPr>
            <p:txBody>
              <a:bodyPr/>
              <a:lstStyle/>
              <a:p>
                <a:r>
                  <a:rPr lang="en-US" altLang="en-US">
                    <a:noFill/>
                  </a:rPr>
                  <a:t> </a:t>
                </a:r>
              </a:p>
            </p:txBody>
          </p:sp>
        </mc:Fallback>
      </mc:AlternateContent>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56" y="1346403"/>
            <a:ext cx="5852172" cy="438912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346402"/>
            <a:ext cx="5852172" cy="4389129"/>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rot="16200000">
                <a:off x="-489462" y="3298195"/>
                <a:ext cx="1954236"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a:latin typeface="Cambria Math" panose="02040503050406030204" pitchFamily="18" charset="0"/>
                        </a:rPr>
                        <m:t>𝑪𝒐𝒎𝒑𝒂𝒓𝒊𝒔𝒐𝒏𝒔</m:t>
                      </m:r>
                    </m:oMath>
                  </m:oMathPara>
                </a14:m>
                <a:endParaRPr lang="en-IN" sz="1100" b="1"/>
              </a:p>
            </p:txBody>
          </p:sp>
        </mc:Choice>
        <mc:Fallback>
          <p:sp>
            <p:nvSpPr>
              <p:cNvPr id="9" name="TextBox 8"/>
              <p:cNvSpPr txBox="1">
                <a:spLocks noRot="1" noChangeAspect="1" noMove="1" noResize="1" noEditPoints="1" noAdjustHandles="1" noChangeArrowheads="1" noChangeShapeType="1" noTextEdit="1"/>
              </p:cNvSpPr>
              <p:nvPr/>
            </p:nvSpPr>
            <p:spPr>
              <a:xfrm rot="16200000">
                <a:off x="-489462" y="3298195"/>
                <a:ext cx="1954236" cy="261610"/>
              </a:xfrm>
              <a:prstGeom prst="rect">
                <a:avLst/>
              </a:prstGeom>
              <a:blipFill rotWithShape="1">
                <a:blip r:embed="rId4"/>
                <a:stretch>
                  <a:fillRect l="43275" t="-323558" r="43338" b="-3233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rot="16200000">
                <a:off x="5362710" y="3298195"/>
                <a:ext cx="1954236"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a:latin typeface="Cambria Math" panose="02040503050406030204" pitchFamily="18" charset="0"/>
                        </a:rPr>
                        <m:t>𝑪𝒐𝒎𝒑𝒂𝒓𝒊𝒔𝒐𝒏𝒔</m:t>
                      </m:r>
                    </m:oMath>
                  </m:oMathPara>
                </a14:m>
                <a:endParaRPr lang="en-IN" sz="1100" b="1"/>
              </a:p>
            </p:txBody>
          </p:sp>
        </mc:Choice>
        <mc:Fallback>
          <p:sp>
            <p:nvSpPr>
              <p:cNvPr id="10" name="TextBox 9"/>
              <p:cNvSpPr txBox="1">
                <a:spLocks noRot="1" noChangeAspect="1" noMove="1" noResize="1" noEditPoints="1" noAdjustHandles="1" noChangeArrowheads="1" noChangeShapeType="1" noTextEdit="1"/>
              </p:cNvSpPr>
              <p:nvPr/>
            </p:nvSpPr>
            <p:spPr>
              <a:xfrm rot="16200000">
                <a:off x="5362710" y="3298195"/>
                <a:ext cx="1954236" cy="261610"/>
              </a:xfrm>
              <a:prstGeom prst="rect">
                <a:avLst/>
              </a:prstGeom>
              <a:blipFill rotWithShape="1">
                <a:blip r:embed="rId4"/>
                <a:stretch>
                  <a:fillRect l="43274" t="-323558" r="43338" b="-3233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474938" y="5473921"/>
                <a:ext cx="2008413"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800" b="1"/>
              </a:p>
            </p:txBody>
          </p:sp>
        </mc:Choice>
        <mc:Fallback>
          <p:sp>
            <p:nvSpPr>
              <p:cNvPr id="11" name="TextBox 10"/>
              <p:cNvSpPr txBox="1">
                <a:spLocks noRot="1" noChangeAspect="1" noMove="1" noResize="1" noEditPoints="1" noAdjustHandles="1" noChangeArrowheads="1" noChangeShapeType="1" noTextEdit="1"/>
              </p:cNvSpPr>
              <p:nvPr/>
            </p:nvSpPr>
            <p:spPr>
              <a:xfrm>
                <a:off x="2474938" y="5473921"/>
                <a:ext cx="2008413" cy="261610"/>
              </a:xfrm>
              <a:prstGeom prst="rect">
                <a:avLst/>
              </a:prstGeom>
              <a:blipFill rotWithShape="1">
                <a:blip r:embed="rId5"/>
                <a:stretch>
                  <a:fillRect l="-17" t="-84" r="12" b="8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433081" y="5473921"/>
                <a:ext cx="2008413"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800" b="1"/>
              </a:p>
            </p:txBody>
          </p:sp>
        </mc:Choice>
        <mc:Fallback>
          <p:sp>
            <p:nvSpPr>
              <p:cNvPr id="12" name="TextBox 11"/>
              <p:cNvSpPr txBox="1">
                <a:spLocks noRot="1" noChangeAspect="1" noMove="1" noResize="1" noEditPoints="1" noAdjustHandles="1" noChangeArrowheads="1" noChangeShapeType="1" noTextEdit="1"/>
              </p:cNvSpPr>
              <p:nvPr/>
            </p:nvSpPr>
            <p:spPr>
              <a:xfrm>
                <a:off x="8433081" y="5473921"/>
                <a:ext cx="2008413" cy="261610"/>
              </a:xfrm>
              <a:prstGeom prst="rect">
                <a:avLst/>
              </a:prstGeom>
              <a:blipFill rotWithShape="1">
                <a:blip r:embed="rId5"/>
                <a:stretch>
                  <a:fillRect l="-14" t="-84" r="9" b="81"/>
                </a:stretch>
              </a:blipFill>
            </p:spPr>
            <p:txBody>
              <a:bodyPr/>
              <a:lstStyle/>
              <a:p>
                <a:r>
                  <a:rPr lang="en-US"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573975"/>
          </a:xfrm>
        </p:spPr>
        <p:txBody>
          <a:bodyPr>
            <a:normAutofit fontScale="90000"/>
          </a:bodyPr>
          <a:lstStyle/>
          <a:p>
            <a:r>
              <a:rPr lang="en-US" dirty="0">
                <a:ea typeface="+mj-lt"/>
                <a:cs typeface="+mj-lt"/>
              </a:rPr>
              <a:t>5. Now normalize both the datasets in the range from 0 to 1 and implement bucket sort (BS) algorithm and check for correctness.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To </a:t>
            </a:r>
            <a:r>
              <a:rPr lang="en-US" noProof="1">
                <a:solidFill>
                  <a:srgbClr val="FFFFFF">
                    <a:alpha val="70000"/>
                  </a:srgbClr>
                </a:solidFill>
              </a:rPr>
              <a:t>normalise</a:t>
            </a:r>
            <a:r>
              <a:rPr lang="en-US" dirty="0">
                <a:solidFill>
                  <a:srgbClr val="FFFFFF">
                    <a:alpha val="70000"/>
                  </a:srgbClr>
                </a:solidFill>
              </a:rPr>
              <a:t> a dataset between 0 and 1 we just need to divide all the elements in the corresponding dataset by the max value of the range(200). </a:t>
            </a:r>
            <a:endParaRPr lang="en-US" dirty="0">
              <a:solidFill>
                <a:srgbClr val="FFFFFF">
                  <a:alpha val="70000"/>
                </a:srgbClr>
              </a:solidFill>
            </a:endParaRPr>
          </a:p>
          <a:p>
            <a:r>
              <a:rPr lang="en-US" dirty="0">
                <a:solidFill>
                  <a:srgbClr val="FFFFFF">
                    <a:alpha val="70000"/>
                  </a:srgbClr>
                </a:solidFill>
              </a:rPr>
              <a:t>We then save the </a:t>
            </a:r>
            <a:r>
              <a:rPr lang="en-US" noProof="1">
                <a:solidFill>
                  <a:srgbClr val="FFFFFF">
                    <a:alpha val="70000"/>
                  </a:srgbClr>
                </a:solidFill>
              </a:rPr>
              <a:t>normalised</a:t>
            </a:r>
            <a:r>
              <a:rPr lang="en-US" dirty="0">
                <a:solidFill>
                  <a:srgbClr val="FFFFFF">
                    <a:alpha val="70000"/>
                  </a:srgbClr>
                </a:solidFill>
              </a:rPr>
              <a:t> dataset into another .csv file and then plot the histograms of the dataset to check for correctness.</a:t>
            </a:r>
            <a:endParaRPr lang="en-US" dirty="0">
              <a:solidFill>
                <a:srgbClr val="FFFFFF">
                  <a:alpha val="70000"/>
                </a:srgb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p:cNvPicPr>
            <a:picLocks noChangeAspect="1"/>
          </p:cNvPicPr>
          <p:nvPr/>
        </p:nvPicPr>
        <p:blipFill>
          <a:blip r:embed="rId1"/>
          <a:stretch>
            <a:fillRect/>
          </a:stretch>
        </p:blipFill>
        <p:spPr>
          <a:xfrm>
            <a:off x="83127" y="1716611"/>
            <a:ext cx="5563588" cy="3395089"/>
          </a:xfrm>
          <a:prstGeom prst="rect">
            <a:avLst/>
          </a:prstGeom>
        </p:spPr>
      </p:pic>
      <p:cxnSp>
        <p:nvCxnSpPr>
          <p:cNvPr id="6" name="Straight Arrow Connector 5"/>
          <p:cNvCxnSpPr/>
          <p:nvPr/>
        </p:nvCxnSpPr>
        <p:spPr>
          <a:xfrm flipH="1">
            <a:off x="5969331" y="606632"/>
            <a:ext cx="15833" cy="5644735"/>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7" name="Picture 7" descr="Chart&#10;&#10;Description automatically generated"/>
          <p:cNvPicPr>
            <a:picLocks noChangeAspect="1"/>
          </p:cNvPicPr>
          <p:nvPr/>
        </p:nvPicPr>
        <p:blipFill>
          <a:blip r:embed="rId2"/>
          <a:stretch>
            <a:fillRect/>
          </a:stretch>
        </p:blipFill>
        <p:spPr>
          <a:xfrm>
            <a:off x="6357257" y="1714634"/>
            <a:ext cx="5524005" cy="3408936"/>
          </a:xfrm>
          <a:prstGeom prst="rect">
            <a:avLst/>
          </a:prstGeom>
        </p:spPr>
      </p:pic>
      <p:sp>
        <p:nvSpPr>
          <p:cNvPr id="8" name="TextBox 7"/>
          <p:cNvSpPr txBox="1"/>
          <p:nvPr/>
        </p:nvSpPr>
        <p:spPr>
          <a:xfrm>
            <a:off x="531915" y="185552"/>
            <a:ext cx="45398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dirty="0"/>
              <a:t>Observation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6987"/>
            <a:ext cx="10668000" cy="277091"/>
          </a:xfrm>
        </p:spPr>
        <p:txBody>
          <a:bodyPr>
            <a:normAutofit fontScale="90000"/>
          </a:bodyPr>
          <a:lstStyle/>
          <a:p>
            <a:r>
              <a:rPr lang="en-US"/>
              <a:t>Introduction</a:t>
            </a:r>
            <a:endParaRPr lang="en-US"/>
          </a:p>
        </p:txBody>
      </p:sp>
      <p:sp>
        <p:nvSpPr>
          <p:cNvPr id="3" name="Content Placeholder 2"/>
          <p:cNvSpPr>
            <a:spLocks noGrp="1"/>
          </p:cNvSpPr>
          <p:nvPr>
            <p:ph idx="1"/>
          </p:nvPr>
        </p:nvSpPr>
        <p:spPr>
          <a:xfrm>
            <a:off x="762000" y="890650"/>
            <a:ext cx="10668000" cy="5183745"/>
          </a:xfrm>
        </p:spPr>
        <p:txBody>
          <a:bodyPr vert="horz" lIns="91440" tIns="45720" rIns="91440" bIns="45720" rtlCol="0" anchor="t">
            <a:normAutofit fontScale="77500" lnSpcReduction="20000"/>
          </a:bodyPr>
          <a:lstStyle/>
          <a:p>
            <a:r>
              <a:rPr lang="en-US">
                <a:ea typeface="+mn-lt"/>
                <a:cs typeface="+mn-lt"/>
              </a:rPr>
              <a:t>Sorting is a fundamental operation in Computer Science, and its extensive use is found in various applications such as database systems, search engines and scientific computing.</a:t>
            </a:r>
            <a:endParaRPr lang="en-US">
              <a:solidFill>
                <a:srgbClr val="FFFFFF">
                  <a:alpha val="70000"/>
                </a:srgbClr>
              </a:solidFill>
            </a:endParaRPr>
          </a:p>
          <a:p>
            <a:r>
              <a:rPr lang="en-US">
                <a:ea typeface="+mn-lt"/>
                <a:cs typeface="+mn-lt"/>
              </a:rPr>
              <a:t>In this study, several sorting algorithms and distributions were explored to </a:t>
            </a:r>
            <a:r>
              <a:rPr lang="en-US" noProof="1">
                <a:ea typeface="+mn-lt"/>
                <a:cs typeface="+mn-lt"/>
              </a:rPr>
              <a:t>analyse</a:t>
            </a:r>
            <a:r>
              <a:rPr lang="en-US">
                <a:ea typeface="+mn-lt"/>
                <a:cs typeface="+mn-lt"/>
              </a:rPr>
              <a:t> their performance and complexity.</a:t>
            </a:r>
            <a:endParaRPr lang="en-US"/>
          </a:p>
          <a:p>
            <a:r>
              <a:rPr lang="en-US">
                <a:ea typeface="+mn-lt"/>
                <a:cs typeface="+mn-lt"/>
              </a:rPr>
              <a:t>Large datasets were generated using two different distributions-uniform and normal, and then merge and quick sort were applied to them. Further quick sort was modified to make it </a:t>
            </a:r>
            <a:r>
              <a:rPr lang="en-US" noProof="1">
                <a:ea typeface="+mn-lt"/>
                <a:cs typeface="+mn-lt"/>
              </a:rPr>
              <a:t>randomised</a:t>
            </a:r>
            <a:r>
              <a:rPr lang="en-US">
                <a:ea typeface="+mn-lt"/>
                <a:cs typeface="+mn-lt"/>
              </a:rPr>
              <a:t> and datasets were </a:t>
            </a:r>
            <a:r>
              <a:rPr lang="en-US" noProof="1">
                <a:ea typeface="+mn-lt"/>
                <a:cs typeface="+mn-lt"/>
              </a:rPr>
              <a:t>normalised</a:t>
            </a:r>
            <a:r>
              <a:rPr lang="en-US">
                <a:ea typeface="+mn-lt"/>
                <a:cs typeface="+mn-lt"/>
              </a:rPr>
              <a:t> so as to apply bucket sort to them </a:t>
            </a:r>
            <a:r>
              <a:rPr lang="en-US" noProof="1">
                <a:ea typeface="+mn-lt"/>
                <a:cs typeface="+mn-lt"/>
              </a:rPr>
              <a:t>analysing</a:t>
            </a:r>
            <a:r>
              <a:rPr lang="en-US">
                <a:ea typeface="+mn-lt"/>
                <a:cs typeface="+mn-lt"/>
              </a:rPr>
              <a:t> the performance and correctness. The worst case linear median selection algorithm was implemented using median of medians approach and further partition size analysis was done taking median of medians as the pivotal element. A master program was also implemented to have an overview of all the sorting algorithms done in this study.</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177637"/>
          </a:xfrm>
        </p:spPr>
        <p:txBody>
          <a:bodyPr>
            <a:normAutofit fontScale="90000"/>
          </a:bodyPr>
          <a:lstStyle/>
          <a:p>
            <a:r>
              <a:rPr lang="en-US" dirty="0">
                <a:ea typeface="+mj-lt"/>
                <a:cs typeface="+mj-lt"/>
              </a:rPr>
              <a:t>6. Experiment with BS to arrive at its average complexity for both UD and ND data sets and infer.</a:t>
            </a:r>
            <a:endParaRPr lang="en-US" dirty="0"/>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US" dirty="0">
              <a:solidFill>
                <a:srgbClr val="FFFFFF">
                  <a:alpha val="70000"/>
                </a:srgbClr>
              </a:solidFill>
              <a:ea typeface="+mn-lt"/>
              <a:cs typeface="+mn-lt"/>
            </a:endParaRPr>
          </a:p>
          <a:p>
            <a:r>
              <a:rPr lang="en-US" dirty="0">
                <a:solidFill>
                  <a:srgbClr val="FFFFFF">
                    <a:alpha val="70000"/>
                  </a:srgbClr>
                </a:solidFill>
              </a:rPr>
              <a:t>It is not a comparison based sort unlike QS or MS.</a:t>
            </a:r>
            <a:endParaRPr lang="en-US" dirty="0">
              <a:solidFill>
                <a:srgbClr val="FFFFFF">
                  <a:alpha val="70000"/>
                </a:srgb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058884"/>
          </a:xfrm>
        </p:spPr>
        <p:txBody>
          <a:bodyPr/>
          <a:lstStyle/>
          <a:p>
            <a:r>
              <a:rPr lang="en-US" dirty="0"/>
              <a:t>Bucket Sort in Action</a:t>
            </a:r>
            <a:endParaRPr lang="en-US" dirty="0"/>
          </a:p>
        </p:txBody>
      </p:sp>
      <p:pic>
        <p:nvPicPr>
          <p:cNvPr id="4" name="Picture 4" descr="Text&#10;&#10;Description automatically generated"/>
          <p:cNvPicPr>
            <a:picLocks noGrp="1" noChangeAspect="1"/>
          </p:cNvPicPr>
          <p:nvPr>
            <p:ph idx="1"/>
          </p:nvPr>
        </p:nvPicPr>
        <p:blipFill>
          <a:blip r:embed="rId1"/>
          <a:stretch>
            <a:fillRect/>
          </a:stretch>
        </p:blipFill>
        <p:spPr>
          <a:xfrm>
            <a:off x="340227" y="1717184"/>
            <a:ext cx="6507659" cy="4354701"/>
          </a:xfrm>
        </p:spPr>
      </p:pic>
      <p:sp>
        <p:nvSpPr>
          <p:cNvPr id="5" name="TextBox 4"/>
          <p:cNvSpPr txBox="1"/>
          <p:nvPr/>
        </p:nvSpPr>
        <p:spPr>
          <a:xfrm>
            <a:off x="7378520" y="1905000"/>
            <a:ext cx="430637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noProof="1"/>
              <a:t>The time complexity of bucket sort is O(n+k) for best case and average case while O(n^2) for worst case</a:t>
            </a:r>
            <a:endParaRPr lang="en-US" sz="2400" noProof="1"/>
          </a:p>
          <a:p>
            <a:r>
              <a:rPr lang="en-US" sz="2400" noProof="1"/>
              <a:t>    K being the average size          of the bucket.</a:t>
            </a:r>
            <a:endParaRPr lang="en-US" sz="2400" noProof="1"/>
          </a:p>
          <a:p>
            <a:pPr marL="285750" indent="-285750">
              <a:buFont typeface="Arial" panose="020B0604020202020204"/>
              <a:buChar char="•"/>
            </a:pPr>
            <a:r>
              <a:rPr lang="en-US" sz="2400" noProof="1"/>
              <a:t>The space complexity of bucket sort is O(nk) k being the average size of bucket </a:t>
            </a:r>
            <a:endParaRPr lang="en-US" sz="2400"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5634"/>
            <a:ext cx="10668000" cy="1105437"/>
          </a:xfrm>
        </p:spPr>
        <p:txBody>
          <a:bodyPr/>
          <a:lstStyle/>
          <a:p>
            <a:r>
              <a:rPr lang="en-US" dirty="0"/>
              <a:t>Procedure</a:t>
            </a:r>
            <a:endParaRPr lang="en-US" dirty="0"/>
          </a:p>
        </p:txBody>
      </p:sp>
      <p:sp>
        <p:nvSpPr>
          <p:cNvPr id="3" name="Content Placeholder 2"/>
          <p:cNvSpPr>
            <a:spLocks noGrp="1"/>
          </p:cNvSpPr>
          <p:nvPr>
            <p:ph idx="1"/>
          </p:nvPr>
        </p:nvSpPr>
        <p:spPr>
          <a:xfrm>
            <a:off x="762000" y="1524000"/>
            <a:ext cx="10668000" cy="3818083"/>
          </a:xfrm>
        </p:spPr>
        <p:txBody>
          <a:bodyPr vert="horz" lIns="91440" tIns="45720" rIns="91440" bIns="45720" rtlCol="0" anchor="t">
            <a:normAutofit fontScale="92500"/>
          </a:bodyPr>
          <a:lstStyle/>
          <a:p>
            <a:r>
              <a:rPr lang="en-US" dirty="0">
                <a:solidFill>
                  <a:srgbClr val="FFFFFF">
                    <a:alpha val="70000"/>
                  </a:srgbClr>
                </a:solidFill>
              </a:rPr>
              <a:t>We implement the bucket sort algorithm using a array based linked list implementation where each element of the array is a bucket manifested in the form of a linked list.</a:t>
            </a:r>
            <a:endParaRPr lang="en-US" dirty="0">
              <a:solidFill>
                <a:srgbClr val="FFFFFF">
                  <a:alpha val="70000"/>
                </a:srgbClr>
              </a:solidFill>
            </a:endParaRPr>
          </a:p>
          <a:p>
            <a:r>
              <a:rPr lang="en-US" dirty="0">
                <a:solidFill>
                  <a:srgbClr val="FFFFFF">
                    <a:alpha val="70000"/>
                  </a:srgbClr>
                </a:solidFill>
              </a:rPr>
              <a:t>We apply the algorithm for the </a:t>
            </a:r>
            <a:r>
              <a:rPr lang="en-US" noProof="1">
                <a:solidFill>
                  <a:srgbClr val="FFFFFF">
                    <a:alpha val="70000"/>
                  </a:srgbClr>
                </a:solidFill>
              </a:rPr>
              <a:t>normalised</a:t>
            </a:r>
            <a:r>
              <a:rPr lang="en-US" dirty="0">
                <a:solidFill>
                  <a:srgbClr val="FFFFFF">
                    <a:alpha val="70000"/>
                  </a:srgbClr>
                </a:solidFill>
              </a:rPr>
              <a:t> dataset with the size of array increasing in powers of 2 and each size takes 15 rounds.</a:t>
            </a:r>
            <a:endParaRPr lang="en-US" dirty="0">
              <a:solidFill>
                <a:srgbClr val="FFFFFF">
                  <a:alpha val="70000"/>
                </a:srgbClr>
              </a:solidFill>
            </a:endParaRPr>
          </a:p>
          <a:p>
            <a:r>
              <a:rPr lang="en-US" dirty="0">
                <a:solidFill>
                  <a:srgbClr val="FFFFFF">
                    <a:alpha val="70000"/>
                  </a:srgbClr>
                </a:solidFill>
              </a:rPr>
              <a:t>We then compare the average time taken and average number of comparisons with n, n being the size of the array.</a:t>
            </a:r>
            <a:endParaRPr lang="en-US" dirty="0">
              <a:solidFill>
                <a:srgbClr val="FFFFFF">
                  <a:alpha val="70000"/>
                </a:srgb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5634"/>
            <a:ext cx="10668000" cy="1105437"/>
          </a:xfrm>
        </p:spPr>
        <p:txBody>
          <a:bodyPr/>
          <a:lstStyle/>
          <a:p>
            <a:r>
              <a:rPr lang="en-US" dirty="0"/>
              <a:t>Observation</a:t>
            </a:r>
            <a:endParaRPr lang="en-US" dirty="0"/>
          </a:p>
        </p:txBody>
      </p:sp>
      <p:pic>
        <p:nvPicPr>
          <p:cNvPr id="6" name="Picture 6" descr="Chart, line chart&#10;&#10;Description automatically generated"/>
          <p:cNvPicPr>
            <a:picLocks noChangeAspect="1"/>
          </p:cNvPicPr>
          <p:nvPr/>
        </p:nvPicPr>
        <p:blipFill>
          <a:blip r:embed="rId1"/>
          <a:stretch>
            <a:fillRect/>
          </a:stretch>
        </p:blipFill>
        <p:spPr>
          <a:xfrm>
            <a:off x="1654936" y="1843448"/>
            <a:ext cx="8366973" cy="409408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955184"/>
          </a:xfrm>
        </p:spPr>
        <p:txBody>
          <a:bodyPr>
            <a:normAutofit/>
          </a:bodyPr>
          <a:lstStyle/>
          <a:p>
            <a:r>
              <a:rPr lang="en-US" dirty="0">
                <a:ea typeface="+mj-lt"/>
                <a:cs typeface="+mj-lt"/>
              </a:rPr>
              <a:t>7. Master Program</a:t>
            </a:r>
            <a:endParaRPr lang="en-US" dirty="0"/>
          </a:p>
        </p:txBody>
      </p:sp>
      <p:sp>
        <p:nvSpPr>
          <p:cNvPr id="3" name="Content Placeholder 2"/>
          <p:cNvSpPr>
            <a:spLocks noGrp="1"/>
          </p:cNvSpPr>
          <p:nvPr>
            <p:ph idx="1"/>
          </p:nvPr>
        </p:nvSpPr>
        <p:spPr>
          <a:xfrm>
            <a:off x="762000" y="2060620"/>
            <a:ext cx="10668000" cy="4204449"/>
          </a:xfrm>
        </p:spPr>
        <p:txBody>
          <a:bodyPr vert="horz" lIns="91440" tIns="45720" rIns="91440" bIns="45720" rtlCol="0" anchor="t">
            <a:normAutofit/>
          </a:bodyPr>
          <a:lstStyle/>
          <a:p>
            <a:r>
              <a:rPr lang="en-US" b="1" dirty="0">
                <a:ea typeface="+mn-lt"/>
                <a:cs typeface="+mn-lt"/>
              </a:rPr>
              <a:t>TO STUDY THE COMPARISON BETWEEN MERGE SORT, QUICK SORT, RANDOMISED QUICK SORT AND BUCKET SORT ON THE BASIS OF AVERAGE TIME TAKEN AND AVERAGE NUMBER OF COMPARISONS INVOLVED. GRAPHICAL INTERPRETATION HAS BEEN DEMONSTRATED</a:t>
            </a:r>
            <a:endParaRPr lang="en-US" dirty="0">
              <a:ea typeface="+mn-lt"/>
              <a:cs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2704"/>
            <a:ext cx="10668000" cy="740536"/>
          </a:xfrm>
        </p:spPr>
        <p:txBody>
          <a:bodyPr/>
          <a:lstStyle/>
          <a:p>
            <a:r>
              <a:rPr lang="en-US" dirty="0"/>
              <a:t>Procedure</a:t>
            </a:r>
            <a:endParaRPr lang="en-US" dirty="0"/>
          </a:p>
        </p:txBody>
      </p:sp>
      <p:sp>
        <p:nvSpPr>
          <p:cNvPr id="3" name="Content Placeholder 2"/>
          <p:cNvSpPr>
            <a:spLocks noGrp="1"/>
          </p:cNvSpPr>
          <p:nvPr>
            <p:ph idx="1"/>
          </p:nvPr>
        </p:nvSpPr>
        <p:spPr>
          <a:xfrm>
            <a:off x="762000" y="1073240"/>
            <a:ext cx="10668000" cy="5030843"/>
          </a:xfrm>
        </p:spPr>
        <p:txBody>
          <a:bodyPr vert="horz" lIns="91440" tIns="45720" rIns="91440" bIns="45720" rtlCol="0" anchor="t">
            <a:normAutofit/>
          </a:bodyPr>
          <a:lstStyle/>
          <a:p>
            <a:r>
              <a:rPr lang="en-US" sz="2000" b="1" noProof="1">
                <a:ea typeface="+mn-lt"/>
                <a:cs typeface="+mn-lt"/>
              </a:rPr>
              <a:t>The previously mentioned implementations have been utilised to generate a master comparison program in C-language. Both Uniform and Normal Datasets of sizes varying 2 1 to 2 16 have  been subjected to the 4 sorting algorithms separately. For the randomised Quick Sort, the same dataset was iterated 10 times while for the others, it was 10 various combinations of the datasets. Ultimately, the average time taken and number of comparisons have been plotted with respect the theoretically known complexities, i.e. ’n log2 n’ for Merge, Quick and Randomised Quick Sort, and ’n’ for Bucket Sort.</a:t>
            </a:r>
            <a:endParaRPr lang="en-US" sz="2000" b="1" noProof="1">
              <a:ea typeface="+mn-lt"/>
              <a:cs typeface="+mn-lt"/>
            </a:endParaRPr>
          </a:p>
          <a:p>
            <a:r>
              <a:rPr lang="en-US" sz="2000" b="1" noProof="1">
                <a:ea typeface="+mn-lt"/>
                <a:cs typeface="+mn-lt"/>
              </a:rPr>
              <a:t>The results have been generated in Master Text Files (both in detailed and easy viewable format). Respective graphs have been plotted.</a:t>
            </a:r>
            <a:endParaRPr lang="en-US" sz="2000" b="1" noProof="1">
              <a:solidFill>
                <a:srgbClr val="FFFFFF">
                  <a:alpha val="70000"/>
                </a:srgbClr>
              </a:solidFill>
              <a:ea typeface="+mn-lt"/>
              <a:cs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139521"/>
            <a:ext cx="10668000" cy="901522"/>
          </a:xfrm>
        </p:spPr>
        <p:txBody>
          <a:bodyPr/>
          <a:lstStyle/>
          <a:p>
            <a:r>
              <a:rPr lang="en-US" dirty="0"/>
              <a:t>Master File results</a:t>
            </a:r>
            <a:endParaRPr lang="en-US" dirty="0"/>
          </a:p>
        </p:txBody>
      </p:sp>
      <p:sp>
        <p:nvSpPr>
          <p:cNvPr id="4" name="TextBox 3"/>
          <p:cNvSpPr txBox="1"/>
          <p:nvPr/>
        </p:nvSpPr>
        <p:spPr>
          <a:xfrm>
            <a:off x="8189026" y="395844"/>
            <a:ext cx="311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Time in </a:t>
            </a:r>
            <a:r>
              <a:rPr lang="en-US" noProof="1"/>
              <a:t>mlliseconds</a:t>
            </a:r>
            <a:endParaRPr lang="en-US" noProof="1"/>
          </a:p>
        </p:txBody>
      </p:sp>
      <p:pic>
        <p:nvPicPr>
          <p:cNvPr id="5" name="Picture 5" descr="Text&#10;&#10;Description automatically generated"/>
          <p:cNvPicPr>
            <a:picLocks noChangeAspect="1"/>
          </p:cNvPicPr>
          <p:nvPr/>
        </p:nvPicPr>
        <p:blipFill>
          <a:blip r:embed="rId1"/>
          <a:stretch>
            <a:fillRect/>
          </a:stretch>
        </p:blipFill>
        <p:spPr>
          <a:xfrm>
            <a:off x="265110" y="1331210"/>
            <a:ext cx="2671158" cy="5295364"/>
          </a:xfrm>
          <a:prstGeom prst="rect">
            <a:avLst/>
          </a:prstGeom>
        </p:spPr>
      </p:pic>
      <p:pic>
        <p:nvPicPr>
          <p:cNvPr id="6" name="Picture 6" descr="A picture containing text, newspaper&#10;&#10;Description automatically generated"/>
          <p:cNvPicPr>
            <a:picLocks noChangeAspect="1"/>
          </p:cNvPicPr>
          <p:nvPr/>
        </p:nvPicPr>
        <p:blipFill>
          <a:blip r:embed="rId2"/>
          <a:stretch>
            <a:fillRect/>
          </a:stretch>
        </p:blipFill>
        <p:spPr>
          <a:xfrm>
            <a:off x="3201137" y="1328670"/>
            <a:ext cx="2666599" cy="5295363"/>
          </a:xfrm>
          <a:prstGeom prst="rect">
            <a:avLst/>
          </a:prstGeom>
        </p:spPr>
      </p:pic>
      <p:pic>
        <p:nvPicPr>
          <p:cNvPr id="7" name="Picture 7" descr="A picture containing text, newspaper&#10;&#10;Description automatically generated"/>
          <p:cNvPicPr>
            <a:picLocks noChangeAspect="1"/>
          </p:cNvPicPr>
          <p:nvPr/>
        </p:nvPicPr>
        <p:blipFill>
          <a:blip r:embed="rId3"/>
          <a:stretch>
            <a:fillRect/>
          </a:stretch>
        </p:blipFill>
        <p:spPr>
          <a:xfrm>
            <a:off x="6098884" y="1328670"/>
            <a:ext cx="2720261" cy="5295363"/>
          </a:xfrm>
          <a:prstGeom prst="rect">
            <a:avLst/>
          </a:prstGeom>
        </p:spPr>
      </p:pic>
      <p:pic>
        <p:nvPicPr>
          <p:cNvPr id="8" name="Picture 8"/>
          <p:cNvPicPr>
            <a:picLocks noChangeAspect="1"/>
          </p:cNvPicPr>
          <p:nvPr/>
        </p:nvPicPr>
        <p:blipFill>
          <a:blip r:embed="rId4"/>
          <a:stretch>
            <a:fillRect/>
          </a:stretch>
        </p:blipFill>
        <p:spPr>
          <a:xfrm>
            <a:off x="8881660" y="1328670"/>
            <a:ext cx="2638960" cy="529536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139521"/>
            <a:ext cx="10668000" cy="901522"/>
          </a:xfrm>
        </p:spPr>
        <p:txBody>
          <a:bodyPr/>
          <a:lstStyle/>
          <a:p>
            <a:r>
              <a:rPr lang="en-US" dirty="0"/>
              <a:t>Master File results</a:t>
            </a:r>
            <a:endParaRPr lang="en-US" dirty="0"/>
          </a:p>
        </p:txBody>
      </p:sp>
      <p:sp>
        <p:nvSpPr>
          <p:cNvPr id="4" name="TextBox 3"/>
          <p:cNvSpPr txBox="1"/>
          <p:nvPr/>
        </p:nvSpPr>
        <p:spPr>
          <a:xfrm>
            <a:off x="8189026" y="395844"/>
            <a:ext cx="311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Time in </a:t>
            </a:r>
            <a:r>
              <a:rPr lang="en-US" noProof="1"/>
              <a:t>mlliseconds</a:t>
            </a:r>
            <a:endParaRPr lang="en-US" noProof="1"/>
          </a:p>
        </p:txBody>
      </p:sp>
      <p:pic>
        <p:nvPicPr>
          <p:cNvPr id="3" name="Picture 8" descr="A picture containing text, newspaper&#10;&#10;Description automatically generated"/>
          <p:cNvPicPr>
            <a:picLocks noChangeAspect="1"/>
          </p:cNvPicPr>
          <p:nvPr/>
        </p:nvPicPr>
        <p:blipFill>
          <a:blip r:embed="rId1"/>
          <a:stretch>
            <a:fillRect/>
          </a:stretch>
        </p:blipFill>
        <p:spPr>
          <a:xfrm>
            <a:off x="199153" y="1371600"/>
            <a:ext cx="2649693" cy="5134377"/>
          </a:xfrm>
          <a:prstGeom prst="rect">
            <a:avLst/>
          </a:prstGeom>
        </p:spPr>
      </p:pic>
      <p:pic>
        <p:nvPicPr>
          <p:cNvPr id="9" name="Picture 9"/>
          <p:cNvPicPr>
            <a:picLocks noChangeAspect="1"/>
          </p:cNvPicPr>
          <p:nvPr/>
        </p:nvPicPr>
        <p:blipFill>
          <a:blip r:embed="rId2"/>
          <a:stretch>
            <a:fillRect/>
          </a:stretch>
        </p:blipFill>
        <p:spPr>
          <a:xfrm>
            <a:off x="3050883" y="1371600"/>
            <a:ext cx="2548542" cy="5134377"/>
          </a:xfrm>
          <a:prstGeom prst="rect">
            <a:avLst/>
          </a:prstGeom>
        </p:spPr>
      </p:pic>
      <p:pic>
        <p:nvPicPr>
          <p:cNvPr id="10" name="Picture 10"/>
          <p:cNvPicPr>
            <a:picLocks noChangeAspect="1"/>
          </p:cNvPicPr>
          <p:nvPr/>
        </p:nvPicPr>
        <p:blipFill>
          <a:blip r:embed="rId3"/>
          <a:stretch>
            <a:fillRect/>
          </a:stretch>
        </p:blipFill>
        <p:spPr>
          <a:xfrm>
            <a:off x="5819841" y="1371600"/>
            <a:ext cx="2645134" cy="5134377"/>
          </a:xfrm>
          <a:prstGeom prst="rect">
            <a:avLst/>
          </a:prstGeom>
        </p:spPr>
      </p:pic>
      <p:pic>
        <p:nvPicPr>
          <p:cNvPr id="11" name="Picture 11"/>
          <p:cNvPicPr>
            <a:picLocks noChangeAspect="1"/>
          </p:cNvPicPr>
          <p:nvPr/>
        </p:nvPicPr>
        <p:blipFill>
          <a:blip r:embed="rId4"/>
          <a:stretch>
            <a:fillRect/>
          </a:stretch>
        </p:blipFill>
        <p:spPr>
          <a:xfrm>
            <a:off x="8752872" y="1371600"/>
            <a:ext cx="2520904" cy="513437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139521"/>
            <a:ext cx="10668000" cy="901522"/>
          </a:xfrm>
        </p:spPr>
        <p:txBody>
          <a:bodyPr/>
          <a:lstStyle/>
          <a:p>
            <a:r>
              <a:rPr lang="en-US" dirty="0"/>
              <a:t>Master File results</a:t>
            </a:r>
            <a:endParaRPr lang="en-US" dirty="0"/>
          </a:p>
        </p:txBody>
      </p:sp>
      <p:sp>
        <p:nvSpPr>
          <p:cNvPr id="4" name="TextBox 3"/>
          <p:cNvSpPr txBox="1"/>
          <p:nvPr/>
        </p:nvSpPr>
        <p:spPr>
          <a:xfrm>
            <a:off x="8189026" y="395844"/>
            <a:ext cx="311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Time in </a:t>
            </a:r>
            <a:r>
              <a:rPr lang="en-US" noProof="1"/>
              <a:t>mlliseconds</a:t>
            </a:r>
            <a:endParaRPr lang="en-US" noProof="1"/>
          </a:p>
        </p:txBody>
      </p:sp>
      <p:pic>
        <p:nvPicPr>
          <p:cNvPr id="3" name="Picture 4"/>
          <p:cNvPicPr>
            <a:picLocks noChangeAspect="1"/>
          </p:cNvPicPr>
          <p:nvPr/>
        </p:nvPicPr>
        <p:blipFill>
          <a:blip r:embed="rId1"/>
          <a:stretch>
            <a:fillRect/>
          </a:stretch>
        </p:blipFill>
        <p:spPr>
          <a:xfrm>
            <a:off x="338674" y="1146220"/>
            <a:ext cx="2467242" cy="5349025"/>
          </a:xfrm>
          <a:prstGeom prst="rect">
            <a:avLst/>
          </a:prstGeom>
        </p:spPr>
      </p:pic>
      <p:pic>
        <p:nvPicPr>
          <p:cNvPr id="5" name="Picture 5"/>
          <p:cNvPicPr>
            <a:picLocks noChangeAspect="1"/>
          </p:cNvPicPr>
          <p:nvPr/>
        </p:nvPicPr>
        <p:blipFill>
          <a:blip r:embed="rId2"/>
          <a:stretch>
            <a:fillRect/>
          </a:stretch>
        </p:blipFill>
        <p:spPr>
          <a:xfrm>
            <a:off x="3093813" y="1146220"/>
            <a:ext cx="2451952" cy="5349025"/>
          </a:xfrm>
          <a:prstGeom prst="rect">
            <a:avLst/>
          </a:prstGeom>
        </p:spPr>
      </p:pic>
      <p:pic>
        <p:nvPicPr>
          <p:cNvPr id="6" name="Picture 6"/>
          <p:cNvPicPr>
            <a:picLocks noChangeAspect="1"/>
          </p:cNvPicPr>
          <p:nvPr/>
        </p:nvPicPr>
        <p:blipFill>
          <a:blip r:embed="rId3"/>
          <a:stretch>
            <a:fillRect/>
          </a:stretch>
        </p:blipFill>
        <p:spPr>
          <a:xfrm>
            <a:off x="5712517" y="1146220"/>
            <a:ext cx="2451952" cy="5349025"/>
          </a:xfrm>
          <a:prstGeom prst="rect">
            <a:avLst/>
          </a:prstGeom>
        </p:spPr>
      </p:pic>
      <p:pic>
        <p:nvPicPr>
          <p:cNvPr id="7" name="Picture 7" descr="A picture containing text, newspaper&#10;&#10;Description automatically generated"/>
          <p:cNvPicPr>
            <a:picLocks noChangeAspect="1"/>
          </p:cNvPicPr>
          <p:nvPr/>
        </p:nvPicPr>
        <p:blipFill>
          <a:blip r:embed="rId4"/>
          <a:stretch>
            <a:fillRect/>
          </a:stretch>
        </p:blipFill>
        <p:spPr>
          <a:xfrm>
            <a:off x="8420167" y="1146220"/>
            <a:ext cx="2467242" cy="53275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139521"/>
            <a:ext cx="10668000" cy="901522"/>
          </a:xfrm>
        </p:spPr>
        <p:txBody>
          <a:bodyPr/>
          <a:lstStyle/>
          <a:p>
            <a:r>
              <a:rPr lang="en-US" dirty="0"/>
              <a:t>Master File results</a:t>
            </a:r>
            <a:endParaRPr lang="en-US" dirty="0"/>
          </a:p>
        </p:txBody>
      </p:sp>
      <p:sp>
        <p:nvSpPr>
          <p:cNvPr id="4" name="TextBox 3"/>
          <p:cNvSpPr txBox="1"/>
          <p:nvPr/>
        </p:nvSpPr>
        <p:spPr>
          <a:xfrm>
            <a:off x="8189026" y="395844"/>
            <a:ext cx="311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Time in </a:t>
            </a:r>
            <a:r>
              <a:rPr lang="en-US" noProof="1"/>
              <a:t>mlliseconds</a:t>
            </a:r>
            <a:endParaRPr lang="en-US" noProof="1"/>
          </a:p>
        </p:txBody>
      </p:sp>
      <p:pic>
        <p:nvPicPr>
          <p:cNvPr id="3" name="Picture 4"/>
          <p:cNvPicPr>
            <a:picLocks noChangeAspect="1"/>
          </p:cNvPicPr>
          <p:nvPr/>
        </p:nvPicPr>
        <p:blipFill>
          <a:blip r:embed="rId1"/>
          <a:stretch>
            <a:fillRect/>
          </a:stretch>
        </p:blipFill>
        <p:spPr>
          <a:xfrm>
            <a:off x="231350" y="1264276"/>
            <a:ext cx="2477975" cy="5370490"/>
          </a:xfrm>
          <a:prstGeom prst="rect">
            <a:avLst/>
          </a:prstGeom>
        </p:spPr>
      </p:pic>
      <p:pic>
        <p:nvPicPr>
          <p:cNvPr id="5" name="Picture 5" descr="A picture containing text, newspaper&#10;&#10;Description automatically generated"/>
          <p:cNvPicPr>
            <a:picLocks noChangeAspect="1"/>
          </p:cNvPicPr>
          <p:nvPr/>
        </p:nvPicPr>
        <p:blipFill>
          <a:blip r:embed="rId2"/>
          <a:stretch>
            <a:fillRect/>
          </a:stretch>
        </p:blipFill>
        <p:spPr>
          <a:xfrm>
            <a:off x="3050883" y="1264276"/>
            <a:ext cx="2462684" cy="5370490"/>
          </a:xfrm>
          <a:prstGeom prst="rect">
            <a:avLst/>
          </a:prstGeom>
        </p:spPr>
      </p:pic>
      <p:pic>
        <p:nvPicPr>
          <p:cNvPr id="6" name="Picture 6" descr="A picture containing text, newspaper&#10;&#10;Description automatically generated"/>
          <p:cNvPicPr>
            <a:picLocks noChangeAspect="1"/>
          </p:cNvPicPr>
          <p:nvPr/>
        </p:nvPicPr>
        <p:blipFill>
          <a:blip r:embed="rId3"/>
          <a:stretch>
            <a:fillRect/>
          </a:stretch>
        </p:blipFill>
        <p:spPr>
          <a:xfrm>
            <a:off x="5991559" y="1264276"/>
            <a:ext cx="2462684" cy="5370490"/>
          </a:xfrm>
          <a:prstGeom prst="rect">
            <a:avLst/>
          </a:prstGeom>
        </p:spPr>
      </p:pic>
      <p:pic>
        <p:nvPicPr>
          <p:cNvPr id="7" name="Picture 7" descr="A picture containing text, newspaper&#10;&#10;Description automatically generated"/>
          <p:cNvPicPr>
            <a:picLocks noChangeAspect="1"/>
          </p:cNvPicPr>
          <p:nvPr/>
        </p:nvPicPr>
        <p:blipFill>
          <a:blip r:embed="rId4"/>
          <a:stretch>
            <a:fillRect/>
          </a:stretch>
        </p:blipFill>
        <p:spPr>
          <a:xfrm>
            <a:off x="8720674" y="1264276"/>
            <a:ext cx="2477975" cy="5370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3437"/>
            <a:ext cx="10668000" cy="2125014"/>
          </a:xfrm>
        </p:spPr>
        <p:txBody>
          <a:bodyPr>
            <a:normAutofit fontScale="90000"/>
          </a:bodyPr>
          <a:lstStyle/>
          <a:p>
            <a:r>
              <a:rPr lang="en-US">
                <a:ea typeface="+mj-lt"/>
                <a:cs typeface="+mj-lt"/>
              </a:rPr>
              <a:t>1-A: Construct large datasets taking random numbers from uniform distribution (UD)</a:t>
            </a:r>
            <a:br>
              <a:rPr lang="en-US">
                <a:ea typeface="+mj-lt"/>
                <a:cs typeface="+mj-lt"/>
              </a:rPr>
            </a:br>
            <a:endParaRPr lang="en-US">
              <a:ea typeface="+mj-lt"/>
              <a:cs typeface="+mj-lt"/>
            </a:endParaRPr>
          </a:p>
        </p:txBody>
      </p:sp>
      <p:pic>
        <p:nvPicPr>
          <p:cNvPr id="4" name="Picture 4" descr="Chart, histogram, treemap chart&#10;&#10;Description automatically generated"/>
          <p:cNvPicPr>
            <a:picLocks noGrp="1" noChangeAspect="1"/>
          </p:cNvPicPr>
          <p:nvPr>
            <p:ph idx="1"/>
          </p:nvPr>
        </p:nvPicPr>
        <p:blipFill>
          <a:blip r:embed="rId1"/>
          <a:stretch>
            <a:fillRect/>
          </a:stretch>
        </p:blipFill>
        <p:spPr>
          <a:xfrm>
            <a:off x="1917249" y="1921099"/>
            <a:ext cx="7380855" cy="3614169"/>
          </a:xfrm>
        </p:spPr>
      </p:pic>
      <p:sp>
        <p:nvSpPr>
          <p:cNvPr id="5" name="TextBox 4"/>
          <p:cNvSpPr txBox="1"/>
          <p:nvPr/>
        </p:nvSpPr>
        <p:spPr>
          <a:xfrm>
            <a:off x="2506014" y="5690852"/>
            <a:ext cx="6224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Uniform Distribution of 10e7 numbers in the range of 0 to 200</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5867"/>
            <a:ext cx="10668000" cy="955184"/>
          </a:xfrm>
        </p:spPr>
        <p:txBody>
          <a:bodyPr/>
          <a:lstStyle/>
          <a:p>
            <a:r>
              <a:rPr lang="en-US" noProof="1"/>
              <a:t>Summarised</a:t>
            </a:r>
            <a:r>
              <a:rPr lang="en-US" dirty="0"/>
              <a:t> Results (Constant Ratio)</a:t>
            </a:r>
            <a:endParaRPr lang="en-US" dirty="0"/>
          </a:p>
        </p:txBody>
      </p:sp>
      <p:graphicFrame>
        <p:nvGraphicFramePr>
          <p:cNvPr id="8" name="Content Placeholder 7"/>
          <p:cNvGraphicFramePr>
            <a:graphicFrameLocks noGrp="1"/>
          </p:cNvGraphicFramePr>
          <p:nvPr>
            <p:ph idx="1"/>
          </p:nvPr>
        </p:nvGraphicFramePr>
        <p:xfrm>
          <a:off x="725901" y="755449"/>
          <a:ext cx="9468045" cy="5710783"/>
        </p:xfrm>
        <a:graphic>
          <a:graphicData uri="http://schemas.openxmlformats.org/drawingml/2006/table">
            <a:tbl>
              <a:tblPr firstRow="1" bandRow="1">
                <a:tableStyleId>{5C22544A-7EE6-4342-B048-85BDC9FD1C3A}</a:tableStyleId>
              </a:tblPr>
              <a:tblGrid>
                <a:gridCol w="1052005"/>
                <a:gridCol w="1052005"/>
                <a:gridCol w="1052005"/>
                <a:gridCol w="1052005"/>
                <a:gridCol w="1052005"/>
                <a:gridCol w="1052005"/>
                <a:gridCol w="1052005"/>
                <a:gridCol w="1052005"/>
                <a:gridCol w="1052005"/>
              </a:tblGrid>
              <a:tr h="565535">
                <a:tc>
                  <a:txBody>
                    <a:bodyPr/>
                    <a:lstStyle/>
                    <a:p>
                      <a:r>
                        <a:rPr lang="en-US" sz="1200" dirty="0"/>
                        <a:t>DATASET SIZE​</a:t>
                      </a:r>
                      <a:endParaRPr lang="en-US" sz="1200" dirty="0"/>
                    </a:p>
                  </a:txBody>
                  <a:tcPr anchor="ctr"/>
                </a:tc>
                <a:tc>
                  <a:txBody>
                    <a:bodyPr/>
                    <a:lstStyle/>
                    <a:p>
                      <a:r>
                        <a:rPr lang="en-US" sz="1200" dirty="0"/>
                        <a:t>MS_UD​</a:t>
                      </a:r>
                      <a:endParaRPr lang="en-US" sz="1200" dirty="0"/>
                    </a:p>
                  </a:txBody>
                  <a:tcPr anchor="ctr"/>
                </a:tc>
                <a:tc>
                  <a:txBody>
                    <a:bodyPr/>
                    <a:lstStyle/>
                    <a:p>
                      <a:r>
                        <a:rPr lang="en-US" sz="1200" dirty="0"/>
                        <a:t>MS_ND​</a:t>
                      </a:r>
                      <a:endParaRPr lang="en-US" sz="1200" dirty="0"/>
                    </a:p>
                  </a:txBody>
                  <a:tcPr anchor="ctr"/>
                </a:tc>
                <a:tc>
                  <a:txBody>
                    <a:bodyPr/>
                    <a:lstStyle/>
                    <a:p>
                      <a:r>
                        <a:rPr lang="en-US" sz="1200" dirty="0"/>
                        <a:t>RQS_UD​</a:t>
                      </a:r>
                      <a:endParaRPr lang="en-US" sz="1200" dirty="0"/>
                    </a:p>
                  </a:txBody>
                  <a:tcPr anchor="ctr"/>
                </a:tc>
                <a:tc>
                  <a:txBody>
                    <a:bodyPr/>
                    <a:lstStyle/>
                    <a:p>
                      <a:r>
                        <a:rPr lang="en-US" sz="1200" dirty="0"/>
                        <a:t>RQS_ND​</a:t>
                      </a:r>
                      <a:endParaRPr lang="en-US" sz="1200" dirty="0"/>
                    </a:p>
                  </a:txBody>
                  <a:tcPr anchor="ctr"/>
                </a:tc>
                <a:tc>
                  <a:txBody>
                    <a:bodyPr/>
                    <a:lstStyle/>
                    <a:p>
                      <a:r>
                        <a:rPr lang="en-US" sz="1200" dirty="0"/>
                        <a:t>QS_UD​</a:t>
                      </a:r>
                      <a:endParaRPr lang="en-US" sz="1200" dirty="0"/>
                    </a:p>
                  </a:txBody>
                  <a:tcPr anchor="ctr"/>
                </a:tc>
                <a:tc>
                  <a:txBody>
                    <a:bodyPr/>
                    <a:lstStyle/>
                    <a:p>
                      <a:r>
                        <a:rPr lang="en-US" sz="1200" dirty="0"/>
                        <a:t>QS_ND​</a:t>
                      </a:r>
                      <a:endParaRPr lang="en-US" sz="1200" dirty="0"/>
                    </a:p>
                  </a:txBody>
                  <a:tcPr anchor="ctr"/>
                </a:tc>
                <a:tc>
                  <a:txBody>
                    <a:bodyPr/>
                    <a:lstStyle/>
                    <a:p>
                      <a:r>
                        <a:rPr lang="en-US" sz="1200" dirty="0"/>
                        <a:t>BS_UD​</a:t>
                      </a:r>
                      <a:endParaRPr lang="en-US" sz="1200" dirty="0"/>
                    </a:p>
                  </a:txBody>
                  <a:tcPr anchor="ctr"/>
                </a:tc>
                <a:tc>
                  <a:txBody>
                    <a:bodyPr/>
                    <a:lstStyle/>
                    <a:p>
                      <a:r>
                        <a:rPr lang="en-US" sz="1200" dirty="0"/>
                        <a:t>BS_ND​</a:t>
                      </a:r>
                      <a:endParaRPr lang="en-US" sz="1200" dirty="0"/>
                    </a:p>
                  </a:txBody>
                  <a:tcPr anchor="ctr"/>
                </a:tc>
              </a:tr>
              <a:tr h="321578">
                <a:tc>
                  <a:txBody>
                    <a:bodyPr/>
                    <a:lstStyle/>
                    <a:p>
                      <a:r>
                        <a:rPr lang="en-US" sz="1200" dirty="0"/>
                        <a:t>2​</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0.000000​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4​</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0.750000​</a:t>
                      </a:r>
                      <a:endParaRPr lang="en-US" sz="1200" dirty="0"/>
                    </a:p>
                  </a:txBody>
                  <a:tcPr anchor="ctr"/>
                </a:tc>
                <a:tc>
                  <a:txBody>
                    <a:bodyPr/>
                    <a:lstStyle/>
                    <a:p>
                      <a:r>
                        <a:rPr lang="en-US" sz="1200" dirty="0"/>
                        <a:t>0.000000​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8​</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0.666667​</a:t>
                      </a:r>
                      <a:endParaRPr lang="en-US" sz="1200" dirty="0"/>
                    </a:p>
                  </a:txBody>
                  <a:tcPr anchor="ctr"/>
                </a:tc>
                <a:tc>
                  <a:txBody>
                    <a:bodyPr/>
                    <a:lstStyle/>
                    <a:p>
                      <a:r>
                        <a:rPr lang="en-US" sz="1200" dirty="0"/>
                        <a:t>0.791667​</a:t>
                      </a:r>
                      <a:endParaRPr lang="en-US" sz="1200" dirty="0"/>
                    </a:p>
                  </a:txBody>
                  <a:tcPr anchor="ctr"/>
                </a:tc>
                <a:tc>
                  <a:txBody>
                    <a:bodyPr/>
                    <a:lstStyle/>
                    <a:p>
                      <a:r>
                        <a:rPr lang="en-US" sz="1200" dirty="0"/>
                        <a:t>0.750000​</a:t>
                      </a:r>
                      <a:endParaRPr lang="en-US" sz="1200" dirty="0"/>
                    </a:p>
                  </a:txBody>
                  <a:tcPr anchor="ctr"/>
                </a:tc>
                <a:tc>
                  <a:txBody>
                    <a:bodyPr/>
                    <a:lstStyle/>
                    <a:p>
                      <a:r>
                        <a:rPr lang="en-US" sz="1200" dirty="0"/>
                        <a:t>0.708333​</a:t>
                      </a:r>
                      <a:endParaRPr lang="en-US" sz="1200" dirty="0"/>
                    </a:p>
                  </a:txBody>
                  <a:tcPr anchor="ctr"/>
                </a:tc>
                <a:tc>
                  <a:txBody>
                    <a:bodyPr/>
                    <a:lstStyle/>
                    <a:p>
                      <a:r>
                        <a:rPr lang="en-US" sz="1200" dirty="0"/>
                        <a:t>0.750000​</a:t>
                      </a:r>
                      <a:endParaRPr lang="en-US" sz="1200" dirty="0"/>
                    </a:p>
                  </a:txBody>
                  <a:tcPr anchor="ctr"/>
                </a:tc>
                <a:tc>
                  <a:txBody>
                    <a:bodyPr/>
                    <a:lstStyle/>
                    <a:p>
                      <a:r>
                        <a:rPr lang="en-US" sz="1200" dirty="0"/>
                        <a:t>0.000000​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16​</a:t>
                      </a:r>
                      <a:endParaRPr lang="en-US" sz="1200" dirty="0"/>
                    </a:p>
                  </a:txBody>
                  <a:tcPr anchor="ctr"/>
                </a:tc>
                <a:tc>
                  <a:txBody>
                    <a:bodyPr/>
                    <a:lstStyle/>
                    <a:p>
                      <a:r>
                        <a:rPr lang="en-US" sz="1200" dirty="0"/>
                        <a:t>0.671875​</a:t>
                      </a:r>
                      <a:endParaRPr lang="en-US" sz="1200" dirty="0"/>
                    </a:p>
                  </a:txBody>
                  <a:tcPr anchor="ctr"/>
                </a:tc>
                <a:tc>
                  <a:txBody>
                    <a:bodyPr/>
                    <a:lstStyle/>
                    <a:p>
                      <a:r>
                        <a:rPr lang="en-US" sz="1200" dirty="0"/>
                        <a:t>0.734375​</a:t>
                      </a:r>
                      <a:endParaRPr lang="en-US" sz="1200" dirty="0"/>
                    </a:p>
                  </a:txBody>
                  <a:tcPr anchor="ctr"/>
                </a:tc>
                <a:tc>
                  <a:txBody>
                    <a:bodyPr/>
                    <a:lstStyle/>
                    <a:p>
                      <a:r>
                        <a:rPr lang="en-US" sz="1200" dirty="0"/>
                        <a:t>0.859375​</a:t>
                      </a:r>
                      <a:endParaRPr lang="en-US" sz="1200" dirty="0"/>
                    </a:p>
                  </a:txBody>
                  <a:tcPr anchor="ctr"/>
                </a:tc>
                <a:tc>
                  <a:txBody>
                    <a:bodyPr/>
                    <a:lstStyle/>
                    <a:p>
                      <a:r>
                        <a:rPr lang="en-US" sz="1200" dirty="0"/>
                        <a:t>0.781250​</a:t>
                      </a:r>
                      <a:endParaRPr lang="en-US" sz="1200" dirty="0"/>
                    </a:p>
                  </a:txBody>
                  <a:tcPr anchor="ctr"/>
                </a:tc>
                <a:tc>
                  <a:txBody>
                    <a:bodyPr/>
                    <a:lstStyle/>
                    <a:p>
                      <a:r>
                        <a:rPr lang="en-US" sz="1200" dirty="0"/>
                        <a:t>0.953125​</a:t>
                      </a:r>
                      <a:endParaRPr lang="en-US" sz="1200" dirty="0"/>
                    </a:p>
                  </a:txBody>
                  <a:tcPr anchor="ctr"/>
                </a:tc>
                <a:tc>
                  <a:txBody>
                    <a:bodyPr/>
                    <a:lstStyle/>
                    <a:p>
                      <a:r>
                        <a:rPr lang="en-US" sz="1200" dirty="0"/>
                        <a:t>0.968750​</a:t>
                      </a:r>
                      <a:endParaRPr lang="en-US" sz="1200" dirty="0"/>
                    </a:p>
                  </a:txBody>
                  <a:tcPr anchor="ctr"/>
                </a:tc>
                <a:tc>
                  <a:txBody>
                    <a:bodyPr/>
                    <a:lstStyle/>
                    <a:p>
                      <a:r>
                        <a:rPr lang="en-US" sz="1200" dirty="0"/>
                        <a:t>0.062500​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32​</a:t>
                      </a:r>
                      <a:endParaRPr lang="en-US" sz="1200" dirty="0"/>
                    </a:p>
                  </a:txBody>
                  <a:tcPr anchor="ctr"/>
                </a:tc>
                <a:tc>
                  <a:txBody>
                    <a:bodyPr/>
                    <a:lstStyle/>
                    <a:p>
                      <a:r>
                        <a:rPr lang="en-US" sz="1200" dirty="0"/>
                        <a:t>0.756250​</a:t>
                      </a:r>
                      <a:endParaRPr lang="en-US" sz="1200" dirty="0"/>
                    </a:p>
                  </a:txBody>
                  <a:tcPr anchor="ctr"/>
                </a:tc>
                <a:tc>
                  <a:txBody>
                    <a:bodyPr/>
                    <a:lstStyle/>
                    <a:p>
                      <a:r>
                        <a:rPr lang="en-US" sz="1200" dirty="0"/>
                        <a:t>0.756250​</a:t>
                      </a:r>
                      <a:endParaRPr lang="en-US" sz="1200" dirty="0"/>
                    </a:p>
                  </a:txBody>
                  <a:tcPr anchor="ctr"/>
                </a:tc>
                <a:tc>
                  <a:txBody>
                    <a:bodyPr/>
                    <a:lstStyle/>
                    <a:p>
                      <a:r>
                        <a:rPr lang="en-US" sz="1200" dirty="0"/>
                        <a:t>0.887500​</a:t>
                      </a:r>
                      <a:endParaRPr lang="en-US" sz="1200" dirty="0"/>
                    </a:p>
                  </a:txBody>
                  <a:tcPr anchor="ctr"/>
                </a:tc>
                <a:tc>
                  <a:txBody>
                    <a:bodyPr/>
                    <a:lstStyle/>
                    <a:p>
                      <a:r>
                        <a:rPr lang="en-US" sz="1200" dirty="0"/>
                        <a:t>0.993750​</a:t>
                      </a:r>
                      <a:endParaRPr lang="en-US" sz="1200" dirty="0"/>
                    </a:p>
                  </a:txBody>
                  <a:tcPr anchor="ctr"/>
                </a:tc>
                <a:tc>
                  <a:txBody>
                    <a:bodyPr/>
                    <a:lstStyle/>
                    <a:p>
                      <a:r>
                        <a:rPr lang="en-US" sz="1200" dirty="0"/>
                        <a:t>0.975000​</a:t>
                      </a:r>
                      <a:endParaRPr lang="en-US" sz="1200" dirty="0"/>
                    </a:p>
                  </a:txBody>
                  <a:tcPr anchor="ctr"/>
                </a:tc>
                <a:tc>
                  <a:txBody>
                    <a:bodyPr/>
                    <a:lstStyle/>
                    <a:p>
                      <a:r>
                        <a:rPr lang="en-US" sz="1200" dirty="0"/>
                        <a:t>1.025000​</a:t>
                      </a:r>
                      <a:endParaRPr lang="en-US" sz="1200" dirty="0"/>
                    </a:p>
                  </a:txBody>
                  <a:tcPr anchor="ctr"/>
                </a:tc>
                <a:tc>
                  <a:txBody>
                    <a:bodyPr/>
                    <a:lstStyle/>
                    <a:p>
                      <a:r>
                        <a:rPr lang="en-US" sz="1200" dirty="0"/>
                        <a:t>0.062500​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64​</a:t>
                      </a:r>
                      <a:endParaRPr lang="en-US" sz="1200" dirty="0"/>
                    </a:p>
                  </a:txBody>
                  <a:tcPr anchor="ctr"/>
                </a:tc>
                <a:tc>
                  <a:txBody>
                    <a:bodyPr/>
                    <a:lstStyle/>
                    <a:p>
                      <a:r>
                        <a:rPr lang="en-US" sz="1200" dirty="0"/>
                        <a:t>0.796875​</a:t>
                      </a:r>
                      <a:endParaRPr lang="en-US" sz="1200" dirty="0"/>
                    </a:p>
                  </a:txBody>
                  <a:tcPr anchor="ctr"/>
                </a:tc>
                <a:tc>
                  <a:txBody>
                    <a:bodyPr/>
                    <a:lstStyle/>
                    <a:p>
                      <a:r>
                        <a:rPr lang="en-US" sz="1200" dirty="0"/>
                        <a:t>0.791667​</a:t>
                      </a:r>
                      <a:endParaRPr lang="en-US" sz="1200" dirty="0"/>
                    </a:p>
                  </a:txBody>
                  <a:tcPr anchor="ctr"/>
                </a:tc>
                <a:tc>
                  <a:txBody>
                    <a:bodyPr/>
                    <a:lstStyle/>
                    <a:p>
                      <a:r>
                        <a:rPr lang="en-US" sz="1200" dirty="0"/>
                        <a:t>0.955729​</a:t>
                      </a:r>
                      <a:endParaRPr lang="en-US" sz="1200" dirty="0"/>
                    </a:p>
                  </a:txBody>
                  <a:tcPr anchor="ctr"/>
                </a:tc>
                <a:tc>
                  <a:txBody>
                    <a:bodyPr/>
                    <a:lstStyle/>
                    <a:p>
                      <a:r>
                        <a:rPr lang="en-US" sz="1200" dirty="0"/>
                        <a:t>0.885417​</a:t>
                      </a:r>
                      <a:endParaRPr lang="en-US" sz="1200" dirty="0"/>
                    </a:p>
                  </a:txBody>
                  <a:tcPr anchor="ctr"/>
                </a:tc>
                <a:tc>
                  <a:txBody>
                    <a:bodyPr/>
                    <a:lstStyle/>
                    <a:p>
                      <a:r>
                        <a:rPr lang="en-US" sz="1200" dirty="0"/>
                        <a:t>1.033854​</a:t>
                      </a:r>
                      <a:endParaRPr lang="en-US" sz="1200" dirty="0"/>
                    </a:p>
                  </a:txBody>
                  <a:tcPr anchor="ctr"/>
                </a:tc>
                <a:tc>
                  <a:txBody>
                    <a:bodyPr/>
                    <a:lstStyle/>
                    <a:p>
                      <a:r>
                        <a:rPr lang="en-US" sz="1200" dirty="0"/>
                        <a:t>1.164062​</a:t>
                      </a:r>
                      <a:endParaRPr lang="en-US" sz="1200" dirty="0"/>
                    </a:p>
                  </a:txBody>
                  <a:tcPr anchor="ctr"/>
                </a:tc>
                <a:tc>
                  <a:txBody>
                    <a:bodyPr/>
                    <a:lstStyle/>
                    <a:p>
                      <a:r>
                        <a:rPr lang="en-US" sz="1200" dirty="0"/>
                        <a:t>0.109375​</a:t>
                      </a:r>
                      <a:endParaRPr lang="en-US" sz="1200" dirty="0"/>
                    </a:p>
                  </a:txBody>
                  <a:tcPr anchor="ctr"/>
                </a:tc>
                <a:tc>
                  <a:txBody>
                    <a:bodyPr/>
                    <a:lstStyle/>
                    <a:p>
                      <a:r>
                        <a:rPr lang="en-US" sz="1200" dirty="0"/>
                        <a:t>0.140625​</a:t>
                      </a:r>
                      <a:endParaRPr lang="en-US" sz="1200" dirty="0"/>
                    </a:p>
                  </a:txBody>
                  <a:tcPr anchor="ctr"/>
                </a:tc>
              </a:tr>
              <a:tr h="321578">
                <a:tc>
                  <a:txBody>
                    <a:bodyPr/>
                    <a:lstStyle/>
                    <a:p>
                      <a:r>
                        <a:rPr lang="en-US" sz="1200" dirty="0"/>
                        <a:t>128​</a:t>
                      </a:r>
                      <a:endParaRPr lang="en-US" sz="1200" dirty="0"/>
                    </a:p>
                  </a:txBody>
                  <a:tcPr anchor="ctr"/>
                </a:tc>
                <a:tc>
                  <a:txBody>
                    <a:bodyPr/>
                    <a:lstStyle/>
                    <a:p>
                      <a:r>
                        <a:rPr lang="en-US" sz="1200" dirty="0"/>
                        <a:t>0.811384​</a:t>
                      </a:r>
                      <a:endParaRPr lang="en-US" sz="1200" dirty="0"/>
                    </a:p>
                  </a:txBody>
                  <a:tcPr anchor="ctr"/>
                </a:tc>
                <a:tc>
                  <a:txBody>
                    <a:bodyPr/>
                    <a:lstStyle/>
                    <a:p>
                      <a:r>
                        <a:rPr lang="en-US" sz="1200" dirty="0"/>
                        <a:t>0.828125​</a:t>
                      </a:r>
                      <a:endParaRPr lang="en-US" sz="1200" dirty="0"/>
                    </a:p>
                  </a:txBody>
                  <a:tcPr anchor="ctr"/>
                </a:tc>
                <a:tc>
                  <a:txBody>
                    <a:bodyPr/>
                    <a:lstStyle/>
                    <a:p>
                      <a:r>
                        <a:rPr lang="en-US" sz="1200" dirty="0"/>
                        <a:t>1.052734​</a:t>
                      </a:r>
                      <a:endParaRPr lang="en-US" sz="1200" dirty="0"/>
                    </a:p>
                  </a:txBody>
                  <a:tcPr anchor="ctr"/>
                </a:tc>
                <a:tc>
                  <a:txBody>
                    <a:bodyPr/>
                    <a:lstStyle/>
                    <a:p>
                      <a:r>
                        <a:rPr lang="en-US" sz="1200" dirty="0"/>
                        <a:t>1.022321​</a:t>
                      </a:r>
                      <a:endParaRPr lang="en-US" sz="1200" dirty="0"/>
                    </a:p>
                  </a:txBody>
                  <a:tcPr anchor="ctr"/>
                </a:tc>
                <a:tc>
                  <a:txBody>
                    <a:bodyPr/>
                    <a:lstStyle/>
                    <a:p>
                      <a:r>
                        <a:rPr lang="en-US" sz="1200" dirty="0"/>
                        <a:t>1.099330​</a:t>
                      </a:r>
                      <a:endParaRPr lang="en-US" sz="1200" dirty="0"/>
                    </a:p>
                  </a:txBody>
                  <a:tcPr anchor="ctr"/>
                </a:tc>
                <a:tc>
                  <a:txBody>
                    <a:bodyPr/>
                    <a:lstStyle/>
                    <a:p>
                      <a:r>
                        <a:rPr lang="en-US" sz="1200" dirty="0"/>
                        <a:t>1.088170​</a:t>
                      </a:r>
                      <a:endParaRPr lang="en-US" sz="1200" dirty="0"/>
                    </a:p>
                  </a:txBody>
                  <a:tcPr anchor="ctr"/>
                </a:tc>
                <a:tc>
                  <a:txBody>
                    <a:bodyPr/>
                    <a:lstStyle/>
                    <a:p>
                      <a:r>
                        <a:rPr lang="en-US" sz="1200" dirty="0"/>
                        <a:t>0.257812​</a:t>
                      </a:r>
                      <a:endParaRPr lang="en-US" sz="1200" dirty="0"/>
                    </a:p>
                  </a:txBody>
                  <a:tcPr anchor="ctr"/>
                </a:tc>
                <a:tc>
                  <a:txBody>
                    <a:bodyPr/>
                    <a:lstStyle/>
                    <a:p>
                      <a:r>
                        <a:rPr lang="en-US" sz="1200" dirty="0"/>
                        <a:t>0.281250​</a:t>
                      </a:r>
                      <a:endParaRPr lang="en-US" sz="1200" dirty="0"/>
                    </a:p>
                  </a:txBody>
                  <a:tcPr anchor="ctr"/>
                </a:tc>
              </a:tr>
              <a:tr h="321578">
                <a:tc>
                  <a:txBody>
                    <a:bodyPr/>
                    <a:lstStyle/>
                    <a:p>
                      <a:r>
                        <a:rPr lang="en-US" sz="1200" dirty="0"/>
                        <a:t>256​</a:t>
                      </a:r>
                      <a:endParaRPr lang="en-US" sz="1200" dirty="0"/>
                    </a:p>
                  </a:txBody>
                  <a:tcPr anchor="ctr"/>
                </a:tc>
                <a:tc>
                  <a:txBody>
                    <a:bodyPr/>
                    <a:lstStyle/>
                    <a:p>
                      <a:r>
                        <a:rPr lang="en-US" sz="1200" dirty="0"/>
                        <a:t>0.844727​</a:t>
                      </a:r>
                      <a:endParaRPr lang="en-US" sz="1200" dirty="0"/>
                    </a:p>
                  </a:txBody>
                  <a:tcPr anchor="ctr"/>
                </a:tc>
                <a:tc>
                  <a:txBody>
                    <a:bodyPr/>
                    <a:lstStyle/>
                    <a:p>
                      <a:r>
                        <a:rPr lang="en-US" sz="1200" dirty="0"/>
                        <a:t>0.842773​</a:t>
                      </a:r>
                      <a:endParaRPr lang="en-US" sz="1200" dirty="0"/>
                    </a:p>
                  </a:txBody>
                  <a:tcPr anchor="ctr"/>
                </a:tc>
                <a:tc>
                  <a:txBody>
                    <a:bodyPr/>
                    <a:lstStyle/>
                    <a:p>
                      <a:r>
                        <a:rPr lang="en-US" sz="1200" dirty="0"/>
                        <a:t>1.102734​</a:t>
                      </a:r>
                      <a:endParaRPr lang="en-US" sz="1200" dirty="0"/>
                    </a:p>
                  </a:txBody>
                  <a:tcPr anchor="ctr"/>
                </a:tc>
                <a:tc>
                  <a:txBody>
                    <a:bodyPr/>
                    <a:lstStyle/>
                    <a:p>
                      <a:r>
                        <a:rPr lang="en-US" sz="1200" dirty="0"/>
                        <a:t>1.019043​</a:t>
                      </a:r>
                      <a:endParaRPr lang="en-US" sz="1200" dirty="0"/>
                    </a:p>
                  </a:txBody>
                  <a:tcPr anchor="ctr"/>
                </a:tc>
                <a:tc>
                  <a:txBody>
                    <a:bodyPr/>
                    <a:lstStyle/>
                    <a:p>
                      <a:r>
                        <a:rPr lang="en-US" sz="1200" dirty="0"/>
                        <a:t>1.201660​</a:t>
                      </a:r>
                      <a:endParaRPr lang="en-US" sz="1200" dirty="0"/>
                    </a:p>
                  </a:txBody>
                  <a:tcPr anchor="ctr"/>
                </a:tc>
                <a:tc>
                  <a:txBody>
                    <a:bodyPr/>
                    <a:lstStyle/>
                    <a:p>
                      <a:r>
                        <a:rPr lang="en-US" sz="1200" dirty="0"/>
                        <a:t>1.04004​</a:t>
                      </a:r>
                      <a:endParaRPr lang="en-US" sz="1200" dirty="0"/>
                    </a:p>
                  </a:txBody>
                  <a:tcPr anchor="ctr"/>
                </a:tc>
                <a:tc>
                  <a:txBody>
                    <a:bodyPr/>
                    <a:lstStyle/>
                    <a:p>
                      <a:r>
                        <a:rPr lang="en-US" sz="1200" dirty="0"/>
                        <a:t>0.414062​</a:t>
                      </a:r>
                      <a:endParaRPr lang="en-US" sz="1200" dirty="0"/>
                    </a:p>
                  </a:txBody>
                  <a:tcPr anchor="ctr"/>
                </a:tc>
                <a:tc>
                  <a:txBody>
                    <a:bodyPr/>
                    <a:lstStyle/>
                    <a:p>
                      <a:r>
                        <a:rPr lang="en-US" sz="1200" dirty="0"/>
                        <a:t>0.515625​</a:t>
                      </a:r>
                      <a:endParaRPr lang="en-US" sz="1200" dirty="0"/>
                    </a:p>
                  </a:txBody>
                  <a:tcPr anchor="ctr"/>
                </a:tc>
              </a:tr>
              <a:tr h="321578">
                <a:tc>
                  <a:txBody>
                    <a:bodyPr/>
                    <a:lstStyle/>
                    <a:p>
                      <a:r>
                        <a:rPr lang="en-US" sz="1200" dirty="0"/>
                        <a:t>512​</a:t>
                      </a:r>
                      <a:endParaRPr lang="en-US" sz="1200" dirty="0"/>
                    </a:p>
                  </a:txBody>
                  <a:tcPr anchor="ctr"/>
                </a:tc>
                <a:tc>
                  <a:txBody>
                    <a:bodyPr/>
                    <a:lstStyle/>
                    <a:p>
                      <a:r>
                        <a:rPr lang="en-US" sz="1200" dirty="0"/>
                        <a:t>0.860243​</a:t>
                      </a:r>
                      <a:endParaRPr lang="en-US" sz="1200" dirty="0"/>
                    </a:p>
                  </a:txBody>
                  <a:tcPr anchor="ctr"/>
                </a:tc>
                <a:tc>
                  <a:txBody>
                    <a:bodyPr/>
                    <a:lstStyle/>
                    <a:p>
                      <a:r>
                        <a:rPr lang="en-US" sz="1200" dirty="0"/>
                        <a:t>0.859809​</a:t>
                      </a:r>
                      <a:endParaRPr lang="en-US" sz="1200" dirty="0"/>
                    </a:p>
                  </a:txBody>
                  <a:tcPr anchor="ctr"/>
                </a:tc>
                <a:tc>
                  <a:txBody>
                    <a:bodyPr/>
                    <a:lstStyle/>
                    <a:p>
                      <a:r>
                        <a:rPr lang="en-US" sz="1200" dirty="0"/>
                        <a:t>1.165039​</a:t>
                      </a:r>
                      <a:endParaRPr lang="en-US" sz="1200" dirty="0"/>
                    </a:p>
                  </a:txBody>
                  <a:tcPr anchor="ctr"/>
                </a:tc>
                <a:tc>
                  <a:txBody>
                    <a:bodyPr/>
                    <a:lstStyle/>
                    <a:p>
                      <a:r>
                        <a:rPr lang="en-US" sz="1200" dirty="0"/>
                        <a:t>1.071832​</a:t>
                      </a:r>
                      <a:endParaRPr lang="en-US" sz="1200" dirty="0"/>
                    </a:p>
                  </a:txBody>
                  <a:tcPr anchor="ctr"/>
                </a:tc>
                <a:tc>
                  <a:txBody>
                    <a:bodyPr/>
                    <a:lstStyle/>
                    <a:p>
                      <a:r>
                        <a:rPr lang="en-US" sz="1200" dirty="0"/>
                        <a:t>1.352214​</a:t>
                      </a:r>
                      <a:endParaRPr lang="en-US" sz="1200" dirty="0"/>
                    </a:p>
                  </a:txBody>
                  <a:tcPr anchor="ctr"/>
                </a:tc>
                <a:tc>
                  <a:txBody>
                    <a:bodyPr/>
                    <a:lstStyle/>
                    <a:p>
                      <a:r>
                        <a:rPr lang="en-US" sz="1200" dirty="0"/>
                        <a:t>1.276910​</a:t>
                      </a:r>
                      <a:endParaRPr lang="en-US" sz="1200" dirty="0"/>
                    </a:p>
                  </a:txBody>
                  <a:tcPr anchor="ctr"/>
                </a:tc>
                <a:tc>
                  <a:txBody>
                    <a:bodyPr/>
                    <a:lstStyle/>
                    <a:p>
                      <a:r>
                        <a:rPr lang="en-US" sz="1200" dirty="0"/>
                        <a:t>0.554688​</a:t>
                      </a:r>
                      <a:endParaRPr lang="en-US" sz="1200" dirty="0"/>
                    </a:p>
                  </a:txBody>
                  <a:tcPr anchor="ctr"/>
                </a:tc>
                <a:tc>
                  <a:txBody>
                    <a:bodyPr/>
                    <a:lstStyle/>
                    <a:p>
                      <a:r>
                        <a:rPr lang="en-US" sz="1200" dirty="0"/>
                        <a:t>0.628906​</a:t>
                      </a:r>
                      <a:endParaRPr lang="en-US" sz="1200" dirty="0"/>
                    </a:p>
                  </a:txBody>
                  <a:tcPr anchor="ctr"/>
                </a:tc>
              </a:tr>
              <a:tr h="321578">
                <a:tc>
                  <a:txBody>
                    <a:bodyPr/>
                    <a:lstStyle/>
                    <a:p>
                      <a:r>
                        <a:rPr lang="en-US" sz="1200" dirty="0"/>
                        <a:t>1024​</a:t>
                      </a:r>
                      <a:endParaRPr lang="en-US" sz="1200" dirty="0"/>
                    </a:p>
                  </a:txBody>
                  <a:tcPr anchor="ctr"/>
                </a:tc>
                <a:tc>
                  <a:txBody>
                    <a:bodyPr/>
                    <a:lstStyle/>
                    <a:p>
                      <a:r>
                        <a:rPr lang="en-US" sz="1200" dirty="0"/>
                        <a:t>0.875293​</a:t>
                      </a:r>
                      <a:endParaRPr lang="en-US" sz="1200" dirty="0"/>
                    </a:p>
                  </a:txBody>
                  <a:tcPr anchor="ctr"/>
                </a:tc>
                <a:tc>
                  <a:txBody>
                    <a:bodyPr/>
                    <a:lstStyle/>
                    <a:p>
                      <a:r>
                        <a:rPr lang="en-US" sz="1200" dirty="0"/>
                        <a:t>0.875293​</a:t>
                      </a:r>
                      <a:endParaRPr lang="en-US" sz="1200" dirty="0"/>
                    </a:p>
                  </a:txBody>
                  <a:tcPr anchor="ctr"/>
                </a:tc>
                <a:tc>
                  <a:txBody>
                    <a:bodyPr/>
                    <a:lstStyle/>
                    <a:p>
                      <a:r>
                        <a:rPr lang="en-US" sz="1200" dirty="0"/>
                        <a:t>1.149048​</a:t>
                      </a:r>
                      <a:endParaRPr lang="en-US" sz="1200" dirty="0"/>
                    </a:p>
                  </a:txBody>
                  <a:tcPr anchor="ctr"/>
                </a:tc>
                <a:tc>
                  <a:txBody>
                    <a:bodyPr/>
                    <a:lstStyle/>
                    <a:p>
                      <a:r>
                        <a:rPr lang="en-US" sz="1200" dirty="0"/>
                        <a:t>1.141016​</a:t>
                      </a:r>
                      <a:endParaRPr lang="en-US" sz="1200" dirty="0"/>
                    </a:p>
                  </a:txBody>
                  <a:tcPr anchor="ctr"/>
                </a:tc>
                <a:tc>
                  <a:txBody>
                    <a:bodyPr/>
                    <a:lstStyle/>
                    <a:p>
                      <a:r>
                        <a:rPr lang="en-US" sz="1200" dirty="0"/>
                        <a:t>1.275098​</a:t>
                      </a:r>
                      <a:endParaRPr lang="en-US" sz="1200" dirty="0"/>
                    </a:p>
                  </a:txBody>
                  <a:tcPr anchor="ctr"/>
                </a:tc>
                <a:tc>
                  <a:txBody>
                    <a:bodyPr/>
                    <a:lstStyle/>
                    <a:p>
                      <a:r>
                        <a:rPr lang="en-US" sz="1200" dirty="0"/>
                        <a:t>1.382812​</a:t>
                      </a:r>
                      <a:endParaRPr lang="en-US" sz="1200" dirty="0"/>
                    </a:p>
                  </a:txBody>
                  <a:tcPr anchor="ctr"/>
                </a:tc>
                <a:tc>
                  <a:txBody>
                    <a:bodyPr/>
                    <a:lstStyle/>
                    <a:p>
                      <a:r>
                        <a:rPr lang="en-US" sz="1200" dirty="0"/>
                        <a:t>0.711914​</a:t>
                      </a:r>
                      <a:endParaRPr lang="en-US" sz="1200" dirty="0"/>
                    </a:p>
                  </a:txBody>
                  <a:tcPr anchor="ctr"/>
                </a:tc>
                <a:tc>
                  <a:txBody>
                    <a:bodyPr/>
                    <a:lstStyle/>
                    <a:p>
                      <a:r>
                        <a:rPr lang="en-US" sz="1200" dirty="0"/>
                        <a:t>0.748047​</a:t>
                      </a:r>
                      <a:endParaRPr lang="en-US" sz="1200" dirty="0"/>
                    </a:p>
                  </a:txBody>
                  <a:tcPr anchor="ctr"/>
                </a:tc>
              </a:tr>
              <a:tr h="321578">
                <a:tc>
                  <a:txBody>
                    <a:bodyPr/>
                    <a:lstStyle/>
                    <a:p>
                      <a:r>
                        <a:rPr lang="en-US" sz="1200" dirty="0"/>
                        <a:t>2048​</a:t>
                      </a:r>
                      <a:endParaRPr lang="en-US" sz="1200" dirty="0"/>
                    </a:p>
                  </a:txBody>
                  <a:tcPr anchor="ctr"/>
                </a:tc>
                <a:tc>
                  <a:txBody>
                    <a:bodyPr/>
                    <a:lstStyle/>
                    <a:p>
                      <a:r>
                        <a:rPr lang="en-US" sz="1200" dirty="0"/>
                        <a:t>0.883390​</a:t>
                      </a:r>
                      <a:endParaRPr lang="en-US" sz="1200" dirty="0"/>
                    </a:p>
                  </a:txBody>
                  <a:tcPr anchor="ctr"/>
                </a:tc>
                <a:tc>
                  <a:txBody>
                    <a:bodyPr/>
                    <a:lstStyle/>
                    <a:p>
                      <a:r>
                        <a:rPr lang="en-US" sz="1200" dirty="0"/>
                        <a:t>0.885565​</a:t>
                      </a:r>
                      <a:endParaRPr lang="en-US" sz="1200" dirty="0"/>
                    </a:p>
                  </a:txBody>
                  <a:tcPr anchor="ctr"/>
                </a:tc>
                <a:tc>
                  <a:txBody>
                    <a:bodyPr/>
                    <a:lstStyle/>
                    <a:p>
                      <a:r>
                        <a:rPr lang="en-US" sz="1200" dirty="0"/>
                        <a:t>1.165039​</a:t>
                      </a:r>
                      <a:endParaRPr lang="en-US" sz="1200" dirty="0"/>
                    </a:p>
                  </a:txBody>
                  <a:tcPr anchor="ctr"/>
                </a:tc>
                <a:tc>
                  <a:txBody>
                    <a:bodyPr/>
                    <a:lstStyle/>
                    <a:p>
                      <a:r>
                        <a:rPr lang="en-US" sz="1200" dirty="0"/>
                        <a:t>1.130060​</a:t>
                      </a:r>
                      <a:endParaRPr lang="en-US" sz="1200" dirty="0"/>
                    </a:p>
                  </a:txBody>
                  <a:tcPr anchor="ctr"/>
                </a:tc>
                <a:tc>
                  <a:txBody>
                    <a:bodyPr/>
                    <a:lstStyle/>
                    <a:p>
                      <a:r>
                        <a:rPr lang="en-US" sz="1200" dirty="0"/>
                        <a:t>1.347789​</a:t>
                      </a:r>
                      <a:endParaRPr lang="en-US" sz="1200" dirty="0"/>
                    </a:p>
                  </a:txBody>
                  <a:tcPr anchor="ctr"/>
                </a:tc>
                <a:tc>
                  <a:txBody>
                    <a:bodyPr/>
                    <a:lstStyle/>
                    <a:p>
                      <a:r>
                        <a:rPr lang="en-US" sz="1200" dirty="0"/>
                        <a:t>1.375710​</a:t>
                      </a:r>
                      <a:endParaRPr lang="en-US" sz="1200" dirty="0"/>
                    </a:p>
                  </a:txBody>
                  <a:tcPr anchor="ctr"/>
                </a:tc>
                <a:tc>
                  <a:txBody>
                    <a:bodyPr/>
                    <a:lstStyle/>
                    <a:p>
                      <a:r>
                        <a:rPr lang="en-US" sz="1200" dirty="0"/>
                        <a:t>0.819336​</a:t>
                      </a:r>
                      <a:endParaRPr lang="en-US" sz="1200" dirty="0"/>
                    </a:p>
                  </a:txBody>
                  <a:tcPr anchor="ctr"/>
                </a:tc>
                <a:tc>
                  <a:txBody>
                    <a:bodyPr/>
                    <a:lstStyle/>
                    <a:p>
                      <a:r>
                        <a:rPr lang="en-US" sz="1200" dirty="0"/>
                        <a:t>0.865723​</a:t>
                      </a:r>
                      <a:endParaRPr lang="en-US" sz="1200" dirty="0"/>
                    </a:p>
                  </a:txBody>
                  <a:tcPr anchor="ctr"/>
                </a:tc>
              </a:tr>
              <a:tr h="321578">
                <a:tc>
                  <a:txBody>
                    <a:bodyPr/>
                    <a:lstStyle/>
                    <a:p>
                      <a:r>
                        <a:rPr lang="en-US" sz="1200" dirty="0"/>
                        <a:t>4096​</a:t>
                      </a:r>
                      <a:endParaRPr lang="en-US" sz="1200" dirty="0"/>
                    </a:p>
                  </a:txBody>
                  <a:tcPr anchor="ctr"/>
                </a:tc>
                <a:tc>
                  <a:txBody>
                    <a:bodyPr/>
                    <a:lstStyle/>
                    <a:p>
                      <a:r>
                        <a:rPr lang="en-US" sz="1200" dirty="0"/>
                        <a:t>0.894938​</a:t>
                      </a:r>
                      <a:endParaRPr lang="en-US" sz="1200" dirty="0"/>
                    </a:p>
                  </a:txBody>
                  <a:tcPr anchor="ctr"/>
                </a:tc>
                <a:tc>
                  <a:txBody>
                    <a:bodyPr/>
                    <a:lstStyle/>
                    <a:p>
                      <a:r>
                        <a:rPr lang="en-US" sz="1200" dirty="0"/>
                        <a:t>0.895020​</a:t>
                      </a:r>
                      <a:endParaRPr lang="en-US" sz="1200" dirty="0"/>
                    </a:p>
                  </a:txBody>
                  <a:tcPr anchor="ctr"/>
                </a:tc>
                <a:tc>
                  <a:txBody>
                    <a:bodyPr/>
                    <a:lstStyle/>
                    <a:p>
                      <a:r>
                        <a:rPr lang="en-US" sz="1200" dirty="0"/>
                        <a:t>1.149048​</a:t>
                      </a:r>
                      <a:endParaRPr lang="en-US" sz="1200" dirty="0"/>
                    </a:p>
                  </a:txBody>
                  <a:tcPr anchor="ctr"/>
                </a:tc>
                <a:tc>
                  <a:txBody>
                    <a:bodyPr/>
                    <a:lstStyle/>
                    <a:p>
                      <a:r>
                        <a:rPr lang="en-US" sz="1200" dirty="0"/>
                        <a:t>1.125163​</a:t>
                      </a:r>
                      <a:endParaRPr lang="en-US" sz="1200" dirty="0"/>
                    </a:p>
                  </a:txBody>
                  <a:tcPr anchor="ctr"/>
                </a:tc>
                <a:tc>
                  <a:txBody>
                    <a:bodyPr/>
                    <a:lstStyle/>
                    <a:p>
                      <a:r>
                        <a:rPr lang="en-US" sz="1200" dirty="0"/>
                        <a:t>1.460042​</a:t>
                      </a:r>
                      <a:endParaRPr lang="en-US" sz="1200" dirty="0"/>
                    </a:p>
                  </a:txBody>
                  <a:tcPr anchor="ctr"/>
                </a:tc>
                <a:tc>
                  <a:txBody>
                    <a:bodyPr/>
                    <a:lstStyle/>
                    <a:p>
                      <a:r>
                        <a:rPr lang="en-US" sz="1200" dirty="0"/>
                        <a:t>1.397970​</a:t>
                      </a:r>
                      <a:endParaRPr lang="en-US" sz="1200" dirty="0"/>
                    </a:p>
                  </a:txBody>
                  <a:tcPr anchor="ctr"/>
                </a:tc>
                <a:tc>
                  <a:txBody>
                    <a:bodyPr/>
                    <a:lstStyle/>
                    <a:p>
                      <a:r>
                        <a:rPr lang="en-US" sz="1200" dirty="0"/>
                        <a:t>0.892090​</a:t>
                      </a:r>
                      <a:endParaRPr lang="en-US" sz="1200" dirty="0"/>
                    </a:p>
                  </a:txBody>
                  <a:tcPr anchor="ctr"/>
                </a:tc>
                <a:tc>
                  <a:txBody>
                    <a:bodyPr/>
                    <a:lstStyle/>
                    <a:p>
                      <a:r>
                        <a:rPr lang="en-US" sz="1200" dirty="0"/>
                        <a:t>0.922607​</a:t>
                      </a:r>
                      <a:endParaRPr lang="en-US" sz="1200" dirty="0"/>
                    </a:p>
                  </a:txBody>
                  <a:tcPr anchor="ctr"/>
                </a:tc>
              </a:tr>
              <a:tr h="321578">
                <a:tc>
                  <a:txBody>
                    <a:bodyPr/>
                    <a:lstStyle/>
                    <a:p>
                      <a:r>
                        <a:rPr lang="en-US" sz="1200" dirty="0"/>
                        <a:t>8192​</a:t>
                      </a:r>
                      <a:endParaRPr lang="en-US" sz="1200" dirty="0"/>
                    </a:p>
                  </a:txBody>
                  <a:tcPr anchor="ctr"/>
                </a:tc>
                <a:tc>
                  <a:txBody>
                    <a:bodyPr/>
                    <a:lstStyle/>
                    <a:p>
                      <a:r>
                        <a:rPr lang="en-US" sz="1200" dirty="0"/>
                        <a:t>0.902513​</a:t>
                      </a:r>
                      <a:endParaRPr lang="en-US" sz="1200" dirty="0"/>
                    </a:p>
                  </a:txBody>
                  <a:tcPr anchor="ctr"/>
                </a:tc>
                <a:tc>
                  <a:txBody>
                    <a:bodyPr/>
                    <a:lstStyle/>
                    <a:p>
                      <a:r>
                        <a:rPr lang="en-US" sz="1200" dirty="0"/>
                        <a:t>0.903330​</a:t>
                      </a:r>
                      <a:endParaRPr lang="en-US" sz="1200" dirty="0"/>
                    </a:p>
                  </a:txBody>
                  <a:tcPr anchor="ctr"/>
                </a:tc>
                <a:tc>
                  <a:txBody>
                    <a:bodyPr/>
                    <a:lstStyle/>
                    <a:p>
                      <a:r>
                        <a:rPr lang="en-US" sz="1200" dirty="0"/>
                        <a:t>1.161537​</a:t>
                      </a:r>
                      <a:endParaRPr lang="en-US" sz="1200" dirty="0"/>
                    </a:p>
                  </a:txBody>
                  <a:tcPr anchor="ctr"/>
                </a:tc>
                <a:tc>
                  <a:txBody>
                    <a:bodyPr/>
                    <a:lstStyle/>
                    <a:p>
                      <a:r>
                        <a:rPr lang="en-US" sz="1200" dirty="0"/>
                        <a:t>1.203266​</a:t>
                      </a:r>
                      <a:endParaRPr lang="en-US" sz="1200" dirty="0"/>
                    </a:p>
                  </a:txBody>
                  <a:tcPr anchor="ctr"/>
                </a:tc>
                <a:tc>
                  <a:txBody>
                    <a:bodyPr/>
                    <a:lstStyle/>
                    <a:p>
                      <a:r>
                        <a:rPr lang="en-US" sz="1200" dirty="0"/>
                        <a:t>1.409912​</a:t>
                      </a:r>
                      <a:endParaRPr lang="en-US" sz="1200" dirty="0"/>
                    </a:p>
                  </a:txBody>
                  <a:tcPr anchor="ctr"/>
                </a:tc>
                <a:tc>
                  <a:txBody>
                    <a:bodyPr/>
                    <a:lstStyle/>
                    <a:p>
                      <a:r>
                        <a:rPr lang="en-US" sz="1200" dirty="0"/>
                        <a:t>1.369432​</a:t>
                      </a:r>
                      <a:endParaRPr lang="en-US" sz="1200" dirty="0"/>
                    </a:p>
                  </a:txBody>
                  <a:tcPr anchor="ctr"/>
                </a:tc>
                <a:tc>
                  <a:txBody>
                    <a:bodyPr/>
                    <a:lstStyle/>
                    <a:p>
                      <a:r>
                        <a:rPr lang="en-US" sz="1200" dirty="0"/>
                        <a:t>0.942017​</a:t>
                      </a:r>
                      <a:endParaRPr lang="en-US" sz="1200" dirty="0"/>
                    </a:p>
                  </a:txBody>
                  <a:tcPr anchor="ctr"/>
                </a:tc>
                <a:tc>
                  <a:txBody>
                    <a:bodyPr/>
                    <a:lstStyle/>
                    <a:p>
                      <a:r>
                        <a:rPr lang="en-US" sz="1200" dirty="0"/>
                        <a:t>0.954590​</a:t>
                      </a:r>
                      <a:endParaRPr lang="en-US" sz="1200" dirty="0"/>
                    </a:p>
                  </a:txBody>
                  <a:tcPr anchor="ctr"/>
                </a:tc>
              </a:tr>
              <a:tr h="321578">
                <a:tc>
                  <a:txBody>
                    <a:bodyPr/>
                    <a:lstStyle/>
                    <a:p>
                      <a:r>
                        <a:rPr lang="en-US" sz="1200" dirty="0"/>
                        <a:t>16384​</a:t>
                      </a:r>
                      <a:endParaRPr lang="en-US" sz="1200" dirty="0"/>
                    </a:p>
                  </a:txBody>
                  <a:tcPr anchor="ctr"/>
                </a:tc>
                <a:tc>
                  <a:txBody>
                    <a:bodyPr/>
                    <a:lstStyle/>
                    <a:p>
                      <a:r>
                        <a:rPr lang="en-US" sz="1200" dirty="0"/>
                        <a:t>0.909720​</a:t>
                      </a:r>
                      <a:endParaRPr lang="en-US" sz="1200" dirty="0"/>
                    </a:p>
                  </a:txBody>
                  <a:tcPr anchor="ctr"/>
                </a:tc>
                <a:tc>
                  <a:txBody>
                    <a:bodyPr/>
                    <a:lstStyle/>
                    <a:p>
                      <a:r>
                        <a:rPr lang="en-US" sz="1200" dirty="0"/>
                        <a:t>0.909768​</a:t>
                      </a:r>
                      <a:endParaRPr lang="en-US" sz="1200" dirty="0"/>
                    </a:p>
                  </a:txBody>
                  <a:tcPr anchor="ctr"/>
                </a:tc>
                <a:tc>
                  <a:txBody>
                    <a:bodyPr/>
                    <a:lstStyle/>
                    <a:p>
                      <a:r>
                        <a:rPr lang="en-US" sz="1200" dirty="0"/>
                        <a:t>1.189039​</a:t>
                      </a:r>
                      <a:endParaRPr lang="en-US" sz="1200" dirty="0"/>
                    </a:p>
                  </a:txBody>
                  <a:tcPr anchor="ctr"/>
                </a:tc>
                <a:tc>
                  <a:txBody>
                    <a:bodyPr/>
                    <a:lstStyle/>
                    <a:p>
                      <a:r>
                        <a:rPr lang="en-US" sz="1200" dirty="0"/>
                        <a:t>1.195875​</a:t>
                      </a:r>
                      <a:endParaRPr lang="en-US" sz="1200" dirty="0"/>
                    </a:p>
                  </a:txBody>
                  <a:tcPr anchor="ctr"/>
                </a:tc>
                <a:tc>
                  <a:txBody>
                    <a:bodyPr/>
                    <a:lstStyle/>
                    <a:p>
                      <a:r>
                        <a:rPr lang="en-US" sz="1200" dirty="0"/>
                        <a:t>1.401659​</a:t>
                      </a:r>
                      <a:endParaRPr lang="en-US" sz="1200" dirty="0"/>
                    </a:p>
                  </a:txBody>
                  <a:tcPr anchor="ctr"/>
                </a:tc>
                <a:tc>
                  <a:txBody>
                    <a:bodyPr/>
                    <a:lstStyle/>
                    <a:p>
                      <a:r>
                        <a:rPr lang="en-US" sz="1200" dirty="0"/>
                        <a:t>1.354091​</a:t>
                      </a:r>
                      <a:endParaRPr lang="en-US" sz="1200" dirty="0"/>
                    </a:p>
                  </a:txBody>
                  <a:tcPr anchor="ctr"/>
                </a:tc>
                <a:tc>
                  <a:txBody>
                    <a:bodyPr/>
                    <a:lstStyle/>
                    <a:p>
                      <a:r>
                        <a:rPr lang="en-US" sz="1200" dirty="0"/>
                        <a:t>0.964905​</a:t>
                      </a:r>
                      <a:endParaRPr lang="en-US" sz="1200" dirty="0"/>
                    </a:p>
                  </a:txBody>
                  <a:tcPr anchor="ctr"/>
                </a:tc>
                <a:tc>
                  <a:txBody>
                    <a:bodyPr/>
                    <a:lstStyle/>
                    <a:p>
                      <a:r>
                        <a:rPr lang="en-US" sz="1200" dirty="0"/>
                        <a:t>0.972595​</a:t>
                      </a:r>
                      <a:endParaRPr lang="en-US" sz="1200" dirty="0"/>
                    </a:p>
                  </a:txBody>
                  <a:tcPr anchor="ctr"/>
                </a:tc>
              </a:tr>
              <a:tr h="321578">
                <a:tc>
                  <a:txBody>
                    <a:bodyPr/>
                    <a:lstStyle/>
                    <a:p>
                      <a:r>
                        <a:rPr lang="en-US" sz="1200" dirty="0"/>
                        <a:t>32768​</a:t>
                      </a:r>
                      <a:endParaRPr lang="en-US" sz="1200" dirty="0"/>
                    </a:p>
                  </a:txBody>
                  <a:tcPr anchor="ctr"/>
                </a:tc>
                <a:tc>
                  <a:txBody>
                    <a:bodyPr/>
                    <a:lstStyle/>
                    <a:p>
                      <a:r>
                        <a:rPr lang="en-US" sz="1200" dirty="0"/>
                        <a:t>0.915818​</a:t>
                      </a:r>
                      <a:endParaRPr lang="en-US" sz="1200" dirty="0"/>
                    </a:p>
                  </a:txBody>
                  <a:tcPr anchor="ctr"/>
                </a:tc>
                <a:tc>
                  <a:txBody>
                    <a:bodyPr/>
                    <a:lstStyle/>
                    <a:p>
                      <a:r>
                        <a:rPr lang="en-US" sz="1200" dirty="0"/>
                        <a:t>0.915658​</a:t>
                      </a:r>
                      <a:endParaRPr lang="en-US" sz="1200" dirty="0"/>
                    </a:p>
                  </a:txBody>
                  <a:tcPr anchor="ctr"/>
                </a:tc>
                <a:tc>
                  <a:txBody>
                    <a:bodyPr/>
                    <a:lstStyle/>
                    <a:p>
                      <a:r>
                        <a:rPr lang="en-US" sz="1200" dirty="0"/>
                        <a:t>1.204938​</a:t>
                      </a:r>
                      <a:endParaRPr lang="en-US" sz="1200" dirty="0"/>
                    </a:p>
                  </a:txBody>
                  <a:tcPr anchor="ctr"/>
                </a:tc>
                <a:tc>
                  <a:txBody>
                    <a:bodyPr/>
                    <a:lstStyle/>
                    <a:p>
                      <a:r>
                        <a:rPr lang="en-US" sz="1200" dirty="0"/>
                        <a:t>1.209414​</a:t>
                      </a:r>
                      <a:endParaRPr lang="en-US" sz="1200" dirty="0"/>
                    </a:p>
                  </a:txBody>
                  <a:tcPr anchor="ctr"/>
                </a:tc>
                <a:tc>
                  <a:txBody>
                    <a:bodyPr/>
                    <a:lstStyle/>
                    <a:p>
                      <a:r>
                        <a:rPr lang="en-US" sz="1200" dirty="0"/>
                        <a:t>1.483067​</a:t>
                      </a:r>
                      <a:endParaRPr lang="en-US" sz="1200" dirty="0"/>
                    </a:p>
                  </a:txBody>
                  <a:tcPr anchor="ctr"/>
                </a:tc>
                <a:tc>
                  <a:txBody>
                    <a:bodyPr/>
                    <a:lstStyle/>
                    <a:p>
                      <a:r>
                        <a:rPr lang="en-US" sz="1200" dirty="0"/>
                        <a:t>1.457428​</a:t>
                      </a:r>
                      <a:endParaRPr lang="en-US" sz="1200" dirty="0"/>
                    </a:p>
                  </a:txBody>
                  <a:tcPr anchor="ctr"/>
                </a:tc>
                <a:tc>
                  <a:txBody>
                    <a:bodyPr/>
                    <a:lstStyle/>
                    <a:p>
                      <a:r>
                        <a:rPr lang="en-US" sz="1200" dirty="0"/>
                        <a:t>0.979889​</a:t>
                      </a:r>
                      <a:endParaRPr lang="en-US" sz="1200" dirty="0"/>
                    </a:p>
                  </a:txBody>
                  <a:tcPr anchor="ctr"/>
                </a:tc>
                <a:tc>
                  <a:txBody>
                    <a:bodyPr/>
                    <a:lstStyle/>
                    <a:p>
                      <a:r>
                        <a:rPr lang="en-US" sz="1200" dirty="0"/>
                        <a:t>0.985077​</a:t>
                      </a:r>
                      <a:endParaRPr lang="en-US" sz="1200" dirty="0"/>
                    </a:p>
                  </a:txBody>
                  <a:tcPr anchor="ctr"/>
                </a:tc>
              </a:tr>
              <a:tr h="321578">
                <a:tc>
                  <a:txBody>
                    <a:bodyPr/>
                    <a:lstStyle/>
                    <a:p>
                      <a:r>
                        <a:rPr lang="en-US" sz="1200" dirty="0"/>
                        <a:t>65536​</a:t>
                      </a:r>
                      <a:endParaRPr lang="en-US" sz="1200" dirty="0"/>
                    </a:p>
                  </a:txBody>
                  <a:tcPr anchor="ctr"/>
                </a:tc>
                <a:tc>
                  <a:txBody>
                    <a:bodyPr/>
                    <a:lstStyle/>
                    <a:p>
                      <a:r>
                        <a:rPr lang="en-US" sz="1200" dirty="0"/>
                        <a:t>0.921122​</a:t>
                      </a:r>
                      <a:endParaRPr lang="en-US" sz="1200" dirty="0"/>
                    </a:p>
                  </a:txBody>
                  <a:tcPr anchor="ctr"/>
                </a:tc>
                <a:tc>
                  <a:txBody>
                    <a:bodyPr/>
                    <a:lstStyle/>
                    <a:p>
                      <a:r>
                        <a:rPr lang="en-US" sz="1200" dirty="0"/>
                        <a:t>0.921090​</a:t>
                      </a:r>
                      <a:endParaRPr lang="en-US" sz="1200" dirty="0"/>
                    </a:p>
                  </a:txBody>
                  <a:tcPr anchor="ctr"/>
                </a:tc>
                <a:tc>
                  <a:txBody>
                    <a:bodyPr/>
                    <a:lstStyle/>
                    <a:p>
                      <a:r>
                        <a:rPr lang="en-US" sz="1200" dirty="0"/>
                        <a:t>1.225196​</a:t>
                      </a:r>
                      <a:endParaRPr lang="en-US" sz="1200" dirty="0"/>
                    </a:p>
                  </a:txBody>
                  <a:tcPr anchor="ctr"/>
                </a:tc>
                <a:tc>
                  <a:txBody>
                    <a:bodyPr/>
                    <a:lstStyle/>
                    <a:p>
                      <a:r>
                        <a:rPr lang="en-US" sz="1200" dirty="0"/>
                        <a:t>1.199345​</a:t>
                      </a:r>
                      <a:endParaRPr lang="en-US" sz="1200" dirty="0"/>
                    </a:p>
                  </a:txBody>
                  <a:tcPr anchor="ctr"/>
                </a:tc>
                <a:tc>
                  <a:txBody>
                    <a:bodyPr/>
                    <a:lstStyle/>
                    <a:p>
                      <a:r>
                        <a:rPr lang="en-US" sz="1200" dirty="0"/>
                        <a:t>1.399840​</a:t>
                      </a:r>
                      <a:endParaRPr lang="en-US" sz="1200" dirty="0"/>
                    </a:p>
                  </a:txBody>
                  <a:tcPr anchor="ctr"/>
                </a:tc>
                <a:tc>
                  <a:txBody>
                    <a:bodyPr/>
                    <a:lstStyle/>
                    <a:p>
                      <a:r>
                        <a:rPr lang="en-US" sz="1200" dirty="0"/>
                        <a:t>1.423223​</a:t>
                      </a:r>
                      <a:endParaRPr lang="en-US" sz="1200" dirty="0"/>
                    </a:p>
                  </a:txBody>
                  <a:tcPr anchor="ctr"/>
                </a:tc>
                <a:tc>
                  <a:txBody>
                    <a:bodyPr/>
                    <a:lstStyle/>
                    <a:p>
                      <a:r>
                        <a:rPr lang="en-US" sz="1200" dirty="0"/>
                        <a:t>0.989334​</a:t>
                      </a:r>
                      <a:endParaRPr lang="en-US" sz="1200" dirty="0"/>
                    </a:p>
                  </a:txBody>
                  <a:tcPr anchor="ctr"/>
                </a:tc>
                <a:tc>
                  <a:txBody>
                    <a:bodyPr/>
                    <a:lstStyle/>
                    <a:p>
                      <a:r>
                        <a:rPr lang="en-US" sz="1200" dirty="0"/>
                        <a:t>0.991547​</a:t>
                      </a:r>
                      <a:endParaRPr lang="en-US" sz="1200" dirty="0"/>
                    </a:p>
                  </a:txBody>
                  <a:tcPr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number of Comparisons)</a:t>
            </a:r>
            <a:endParaRPr lang="en-US" dirty="0"/>
          </a:p>
        </p:txBody>
      </p:sp>
      <p:pic>
        <p:nvPicPr>
          <p:cNvPr id="4" name="Picture 4"/>
          <p:cNvPicPr>
            <a:picLocks noGrp="1" noChangeAspect="1"/>
          </p:cNvPicPr>
          <p:nvPr>
            <p:ph idx="1"/>
          </p:nvPr>
        </p:nvPicPr>
        <p:blipFill>
          <a:blip r:embed="rId1"/>
          <a:stretch>
            <a:fillRect/>
          </a:stretch>
        </p:blipFill>
        <p:spPr>
          <a:xfrm>
            <a:off x="922789" y="2038597"/>
            <a:ext cx="7229149" cy="4194134"/>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number of Comparisons)</a:t>
            </a:r>
            <a:endParaRPr lang="en-US" dirty="0"/>
          </a:p>
        </p:txBody>
      </p:sp>
      <p:pic>
        <p:nvPicPr>
          <p:cNvPr id="6" name="Picture 6" descr="Chart&#10;&#10;Description automatically generated"/>
          <p:cNvPicPr>
            <a:picLocks noGrp="1" noChangeAspect="1"/>
          </p:cNvPicPr>
          <p:nvPr>
            <p:ph idx="1"/>
          </p:nvPr>
        </p:nvPicPr>
        <p:blipFill>
          <a:blip r:embed="rId1"/>
          <a:stretch>
            <a:fillRect/>
          </a:stretch>
        </p:blipFill>
        <p:spPr>
          <a:xfrm>
            <a:off x="1388850" y="1870364"/>
            <a:ext cx="7286636" cy="4243615"/>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number of Comparisons)</a:t>
            </a:r>
            <a:endParaRPr lang="en-US" dirty="0"/>
          </a:p>
        </p:txBody>
      </p:sp>
      <p:pic>
        <p:nvPicPr>
          <p:cNvPr id="5" name="Picture 6" descr="Chart, line chart&#10;&#10;Description automatically generated"/>
          <p:cNvPicPr>
            <a:picLocks noGrp="1" noChangeAspect="1"/>
          </p:cNvPicPr>
          <p:nvPr>
            <p:ph idx="1"/>
          </p:nvPr>
        </p:nvPicPr>
        <p:blipFill>
          <a:blip r:embed="rId1"/>
          <a:stretch>
            <a:fillRect/>
          </a:stretch>
        </p:blipFill>
        <p:spPr>
          <a:xfrm>
            <a:off x="1897785" y="1910366"/>
            <a:ext cx="7130006" cy="4140054"/>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number of Comparisons)</a:t>
            </a:r>
            <a:endParaRPr lang="en-US" dirty="0"/>
          </a:p>
        </p:txBody>
      </p:sp>
      <p:pic>
        <p:nvPicPr>
          <p:cNvPr id="5" name="Picture 6" descr="Chart&#10;&#10;Description automatically generated"/>
          <p:cNvPicPr>
            <a:picLocks noGrp="1" noChangeAspect="1"/>
          </p:cNvPicPr>
          <p:nvPr>
            <p:ph idx="1"/>
          </p:nvPr>
        </p:nvPicPr>
        <p:blipFill>
          <a:blip r:embed="rId1"/>
          <a:stretch>
            <a:fillRect/>
          </a:stretch>
        </p:blipFill>
        <p:spPr>
          <a:xfrm>
            <a:off x="2091769" y="1921099"/>
            <a:ext cx="6827897" cy="3968336"/>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220288"/>
          </a:xfrm>
        </p:spPr>
        <p:txBody>
          <a:bodyPr>
            <a:normAutofit fontScale="90000"/>
          </a:bodyPr>
          <a:lstStyle/>
          <a:p>
            <a:r>
              <a:rPr lang="en-US" dirty="0"/>
              <a:t>Comparative Graphs (Average Time Taken)</a:t>
            </a:r>
            <a:endParaRPr lang="en-US" dirty="0"/>
          </a:p>
        </p:txBody>
      </p:sp>
      <p:pic>
        <p:nvPicPr>
          <p:cNvPr id="6" name="Picture 6" descr="A picture containing graphical user interface&#10;&#10;Description automatically generated"/>
          <p:cNvPicPr>
            <a:picLocks noGrp="1" noChangeAspect="1"/>
          </p:cNvPicPr>
          <p:nvPr>
            <p:ph idx="1"/>
          </p:nvPr>
        </p:nvPicPr>
        <p:blipFill>
          <a:blip r:embed="rId1"/>
          <a:stretch>
            <a:fillRect/>
          </a:stretch>
        </p:blipFill>
        <p:spPr>
          <a:xfrm>
            <a:off x="1902716" y="1663521"/>
            <a:ext cx="7206005" cy="4193716"/>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Time Taken)</a:t>
            </a:r>
            <a:endParaRPr lang="en-US" dirty="0"/>
          </a:p>
        </p:txBody>
      </p:sp>
      <p:pic>
        <p:nvPicPr>
          <p:cNvPr id="6" name="Picture 6" descr="A picture containing graphical user interface&#10;&#10;Description automatically generated"/>
          <p:cNvPicPr>
            <a:picLocks noGrp="1" noChangeAspect="1"/>
          </p:cNvPicPr>
          <p:nvPr>
            <p:ph idx="1"/>
          </p:nvPr>
        </p:nvPicPr>
        <p:blipFill>
          <a:blip r:embed="rId1"/>
          <a:stretch>
            <a:fillRect/>
          </a:stretch>
        </p:blipFill>
        <p:spPr>
          <a:xfrm>
            <a:off x="2000109" y="1974761"/>
            <a:ext cx="6775105" cy="4021998"/>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Time Taken)</a:t>
            </a:r>
            <a:endParaRPr lang="en-US" dirty="0"/>
          </a:p>
        </p:txBody>
      </p:sp>
      <p:pic>
        <p:nvPicPr>
          <p:cNvPr id="6" name="Picture 6"/>
          <p:cNvPicPr>
            <a:picLocks noGrp="1" noChangeAspect="1"/>
          </p:cNvPicPr>
          <p:nvPr>
            <p:ph idx="1"/>
          </p:nvPr>
        </p:nvPicPr>
        <p:blipFill>
          <a:blip r:embed="rId1"/>
          <a:stretch>
            <a:fillRect/>
          </a:stretch>
        </p:blipFill>
        <p:spPr>
          <a:xfrm>
            <a:off x="1783724" y="1949730"/>
            <a:ext cx="6703453" cy="3806399"/>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Time Taken)</a:t>
            </a:r>
            <a:endParaRPr lang="en-US" dirty="0"/>
          </a:p>
        </p:txBody>
      </p:sp>
      <p:pic>
        <p:nvPicPr>
          <p:cNvPr id="6" name="Picture 6" descr="Chart, line chart&#10;&#10;Description automatically generated"/>
          <p:cNvPicPr>
            <a:picLocks noGrp="1" noChangeAspect="1"/>
          </p:cNvPicPr>
          <p:nvPr>
            <p:ph idx="1"/>
          </p:nvPr>
        </p:nvPicPr>
        <p:blipFill>
          <a:blip r:embed="rId1"/>
          <a:stretch>
            <a:fillRect/>
          </a:stretch>
        </p:blipFill>
        <p:spPr>
          <a:xfrm>
            <a:off x="2528843" y="1910366"/>
            <a:ext cx="6823075" cy="3936139"/>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890650"/>
          </a:xfrm>
        </p:spPr>
        <p:txBody>
          <a:bodyPr/>
          <a:lstStyle/>
          <a:p>
            <a:r>
              <a:rPr lang="en-US" dirty="0"/>
              <a:t>Inference</a:t>
            </a:r>
            <a:endParaRPr lang="en-US" dirty="0"/>
          </a:p>
        </p:txBody>
      </p:sp>
      <p:sp>
        <p:nvSpPr>
          <p:cNvPr id="3" name="Content Placeholder 2"/>
          <p:cNvSpPr>
            <a:spLocks noGrp="1"/>
          </p:cNvSpPr>
          <p:nvPr>
            <p:ph idx="1"/>
          </p:nvPr>
        </p:nvSpPr>
        <p:spPr>
          <a:xfrm>
            <a:off x="762000" y="1593273"/>
            <a:ext cx="10668000" cy="4510810"/>
          </a:xfrm>
        </p:spPr>
        <p:txBody>
          <a:bodyPr vert="horz" lIns="91440" tIns="45720" rIns="91440" bIns="45720" rtlCol="0" anchor="t">
            <a:normAutofit/>
          </a:bodyPr>
          <a:lstStyle/>
          <a:p>
            <a:r>
              <a:rPr lang="en-US" sz="2000" b="1" dirty="0">
                <a:ea typeface="+mn-lt"/>
                <a:cs typeface="+mn-lt"/>
              </a:rPr>
              <a:t>The graphs certainly give us an insight into the complexities of the various sorting algorithms. The results obtain indeed go hand-in-hand with our expected theoretical complexities.</a:t>
            </a:r>
            <a:endParaRPr lang="en-US" sz="2000" b="1" dirty="0">
              <a:ea typeface="+mn-lt"/>
              <a:cs typeface="+mn-lt"/>
            </a:endParaRPr>
          </a:p>
          <a:p>
            <a:pPr marL="0" indent="0">
              <a:buNone/>
            </a:pPr>
            <a:endParaRPr lang="en-US" sz="2000" b="1" dirty="0">
              <a:solidFill>
                <a:srgbClr val="FFFFFF">
                  <a:alpha val="70000"/>
                </a:srgbClr>
              </a:solidFill>
            </a:endParaRPr>
          </a:p>
        </p:txBody>
      </p:sp>
      <p:graphicFrame>
        <p:nvGraphicFramePr>
          <p:cNvPr id="5" name="Table 4"/>
          <p:cNvGraphicFramePr>
            <a:graphicFrameLocks noGrp="1"/>
          </p:cNvGraphicFramePr>
          <p:nvPr/>
        </p:nvGraphicFramePr>
        <p:xfrm>
          <a:off x="890649" y="3197431"/>
          <a:ext cx="10163298" cy="2229988"/>
        </p:xfrm>
        <a:graphic>
          <a:graphicData uri="http://schemas.openxmlformats.org/drawingml/2006/table">
            <a:tbl>
              <a:tblPr firstRow="1" bandRow="1">
                <a:tableStyleId>{5C22544A-7EE6-4342-B048-85BDC9FD1C3A}</a:tableStyleId>
              </a:tblPr>
              <a:tblGrid>
                <a:gridCol w="5081649"/>
                <a:gridCol w="5081649"/>
              </a:tblGrid>
              <a:tr h="0">
                <a:tc>
                  <a:txBody>
                    <a:bodyPr/>
                    <a:lstStyle/>
                    <a:p>
                      <a:r>
                        <a:rPr lang="en-US"/>
                        <a:t>SORTING ALGORITHM​</a:t>
                      </a:r>
                      <a:endParaRPr lang="en-US"/>
                    </a:p>
                  </a:txBody>
                  <a:tcPr anchor="ctr"/>
                </a:tc>
                <a:tc>
                  <a:txBody>
                    <a:bodyPr/>
                    <a:lstStyle/>
                    <a:p>
                      <a:r>
                        <a:rPr lang="en-US"/>
                        <a:t>AVERAGE COMPLEXITY​</a:t>
                      </a:r>
                      <a:endParaRPr lang="en-US"/>
                    </a:p>
                  </a:txBody>
                  <a:tcPr anchor="ctr"/>
                </a:tc>
              </a:tr>
              <a:tr h="0">
                <a:tc>
                  <a:txBody>
                    <a:bodyPr/>
                    <a:lstStyle/>
                    <a:p>
                      <a:r>
                        <a:rPr lang="en-US"/>
                        <a:t>MERGE​</a:t>
                      </a:r>
                      <a:endParaRPr lang="en-US"/>
                    </a:p>
                  </a:txBody>
                  <a:tcPr anchor="ctr"/>
                </a:tc>
                <a:tc>
                  <a:txBody>
                    <a:bodyPr/>
                    <a:lstStyle/>
                    <a:p>
                      <a:r>
                        <a:rPr lang="en-US"/>
                        <a:t>n log2 n​</a:t>
                      </a:r>
                      <a:endParaRPr lang="en-US"/>
                    </a:p>
                  </a:txBody>
                  <a:tcPr anchor="ctr"/>
                </a:tc>
              </a:tr>
              <a:tr h="766948">
                <a:tc>
                  <a:txBody>
                    <a:bodyPr/>
                    <a:lstStyle/>
                    <a:p>
                      <a:r>
                        <a:rPr lang="en-US"/>
                        <a:t>QUICK​</a:t>
                      </a:r>
                      <a:endParaRPr lang="en-US"/>
                    </a:p>
                  </a:txBody>
                  <a:tcPr anchor="ctr"/>
                </a:tc>
                <a:tc>
                  <a:txBody>
                    <a:bodyPr/>
                    <a:lstStyle/>
                    <a:p>
                      <a:r>
                        <a:rPr lang="en-US"/>
                        <a:t>n log2 n​</a:t>
                      </a:r>
                      <a:endParaRPr lang="en-US"/>
                    </a:p>
                  </a:txBody>
                  <a:tcPr anchor="ctr"/>
                </a:tc>
              </a:tr>
              <a:tr h="0">
                <a:tc>
                  <a:txBody>
                    <a:bodyPr/>
                    <a:lstStyle/>
                    <a:p>
                      <a:r>
                        <a:rPr lang="en-US"/>
                        <a:t>RANDOMISED QUICK​</a:t>
                      </a:r>
                      <a:endParaRPr lang="en-US"/>
                    </a:p>
                  </a:txBody>
                  <a:tcPr anchor="ctr"/>
                </a:tc>
                <a:tc>
                  <a:txBody>
                    <a:bodyPr/>
                    <a:lstStyle/>
                    <a:p>
                      <a:r>
                        <a:rPr lang="en-US"/>
                        <a:t>n log2 n​</a:t>
                      </a:r>
                      <a:endParaRPr lang="en-US"/>
                    </a:p>
                  </a:txBody>
                  <a:tcPr anchor="ctr"/>
                </a:tc>
              </a:tr>
              <a:tr h="0">
                <a:tc>
                  <a:txBody>
                    <a:bodyPr/>
                    <a:lstStyle/>
                    <a:p>
                      <a:r>
                        <a:rPr lang="en-US"/>
                        <a:t>BUCKET​</a:t>
                      </a:r>
                      <a:endParaRPr lang="en-US"/>
                    </a:p>
                  </a:txBody>
                  <a:tcPr anchor="ctr"/>
                </a:tc>
                <a:tc>
                  <a:txBody>
                    <a:bodyPr/>
                    <a:lstStyle/>
                    <a:p>
                      <a:r>
                        <a:rPr lang="en-US"/>
                        <a:t>n ​</a:t>
                      </a:r>
                      <a:endParaRPr lang="en-US"/>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3690"/>
            <a:ext cx="10668000" cy="1137634"/>
          </a:xfrm>
        </p:spPr>
        <p:txBody>
          <a:bodyPr/>
          <a:lstStyle/>
          <a:p>
            <a:r>
              <a:rPr lang="en-US"/>
              <a:t>Procedures to Generate the Dataset:-</a:t>
            </a:r>
            <a:endParaRPr lang="en-US"/>
          </a:p>
        </p:txBody>
      </p:sp>
      <p:sp>
        <p:nvSpPr>
          <p:cNvPr id="3" name="Content Placeholder 2"/>
          <p:cNvSpPr>
            <a:spLocks noGrp="1"/>
          </p:cNvSpPr>
          <p:nvPr>
            <p:ph idx="1"/>
          </p:nvPr>
        </p:nvSpPr>
        <p:spPr>
          <a:xfrm>
            <a:off x="762000" y="1714500"/>
            <a:ext cx="10668000" cy="4389583"/>
          </a:xfrm>
        </p:spPr>
        <p:txBody>
          <a:bodyPr vert="horz" lIns="91440" tIns="45720" rIns="91440" bIns="45720" rtlCol="0" anchor="t">
            <a:normAutofit lnSpcReduction="10000"/>
          </a:bodyPr>
          <a:lstStyle/>
          <a:p>
            <a:r>
              <a:rPr lang="en-US">
                <a:solidFill>
                  <a:srgbClr val="FFFFFF">
                    <a:alpha val="70000"/>
                  </a:srgbClr>
                </a:solidFill>
              </a:rPr>
              <a:t>We will use the inbuilt C </a:t>
            </a:r>
            <a:r>
              <a:rPr lang="en-US">
                <a:solidFill>
                  <a:srgbClr val="FFFFFF">
                    <a:alpha val="70000"/>
                  </a:srgbClr>
                </a:solidFill>
                <a:hlinkClick r:id="rId1"/>
              </a:rPr>
              <a:t>rand()</a:t>
            </a:r>
            <a:r>
              <a:rPr lang="en-US">
                <a:solidFill>
                  <a:srgbClr val="FFFFFF">
                    <a:alpha val="70000"/>
                  </a:srgbClr>
                </a:solidFill>
              </a:rPr>
              <a:t> function to generate random numbers uniformly. We setup the random seed using &lt;</a:t>
            </a:r>
            <a:r>
              <a:rPr lang="en-US" noProof="1">
                <a:solidFill>
                  <a:srgbClr val="FFFFFF">
                    <a:alpha val="70000"/>
                  </a:srgbClr>
                </a:solidFill>
                <a:hlinkClick r:id="rId2"/>
              </a:rPr>
              <a:t>time</a:t>
            </a:r>
            <a:r>
              <a:rPr lang="en-US">
                <a:solidFill>
                  <a:srgbClr val="FFFFFF">
                    <a:alpha val="70000"/>
                  </a:srgbClr>
                </a:solidFill>
                <a:hlinkClick r:id="rId2"/>
              </a:rPr>
              <a:t>.h</a:t>
            </a:r>
            <a:r>
              <a:rPr lang="en-US">
                <a:solidFill>
                  <a:srgbClr val="FFFFFF">
                    <a:alpha val="70000"/>
                  </a:srgbClr>
                </a:solidFill>
              </a:rPr>
              <a:t>&gt; module and print the random numbers obtained in "uniform_distribution.csv" file.</a:t>
            </a:r>
            <a:endParaRPr lang="en-US">
              <a:solidFill>
                <a:srgbClr val="FFFFFF">
                  <a:alpha val="70000"/>
                </a:srgbClr>
              </a:solidFill>
            </a:endParaRPr>
          </a:p>
          <a:p>
            <a:r>
              <a:rPr lang="en-US">
                <a:solidFill>
                  <a:srgbClr val="FFFFFF">
                    <a:alpha val="70000"/>
                  </a:srgbClr>
                </a:solidFill>
              </a:rPr>
              <a:t>The numbers can be generated via the formula:</a:t>
            </a:r>
            <a:endParaRPr lang="en-US">
              <a:solidFill>
                <a:srgbClr val="FFFFFF">
                  <a:alpha val="70000"/>
                </a:srgbClr>
              </a:solidFill>
            </a:endParaRPr>
          </a:p>
          <a:p>
            <a:pPr marL="0" indent="0">
              <a:buNone/>
            </a:pPr>
            <a:r>
              <a:rPr lang="en-US">
                <a:solidFill>
                  <a:srgbClr val="FFFFFF">
                    <a:alpha val="70000"/>
                  </a:srgbClr>
                </a:solidFill>
              </a:rPr>
              <a:t>                        Number=rand()%MAX;// MAX is 200 in our case</a:t>
            </a:r>
            <a:endParaRPr lang="en-US">
              <a:solidFill>
                <a:srgbClr val="FFFFFF">
                  <a:alpha val="70000"/>
                </a:srgbClr>
              </a:solidFill>
            </a:endParaRPr>
          </a:p>
          <a:p>
            <a:r>
              <a:rPr lang="en-US">
                <a:solidFill>
                  <a:srgbClr val="FFFFFF">
                    <a:alpha val="70000"/>
                  </a:srgbClr>
                </a:solidFill>
              </a:rPr>
              <a:t>We then plotted the histogram of the numbers generated and observe.</a:t>
            </a:r>
            <a:endParaRPr lang="en-US">
              <a:solidFill>
                <a:srgbClr val="FFFFFF">
                  <a:alpha val="70000"/>
                </a:srgb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672936"/>
          </a:xfrm>
        </p:spPr>
        <p:txBody>
          <a:bodyPr>
            <a:normAutofit fontScale="90000"/>
          </a:bodyPr>
          <a:lstStyle/>
          <a:p>
            <a:r>
              <a:rPr lang="en-US" dirty="0">
                <a:ea typeface="+mj-lt"/>
                <a:cs typeface="+mj-lt"/>
              </a:rPr>
              <a:t>8. Implement the worst case linear median selection algorithm by taking the median of medians (MoM) as the pivotal element and check for correctness.</a:t>
            </a:r>
            <a:endParaRPr lang="en-US" dirty="0"/>
          </a:p>
        </p:txBody>
      </p:sp>
      <p:sp>
        <p:nvSpPr>
          <p:cNvPr id="3" name="Content Placeholder 2"/>
          <p:cNvSpPr>
            <a:spLocks noGrp="1"/>
          </p:cNvSpPr>
          <p:nvPr>
            <p:ph idx="1"/>
          </p:nvPr>
        </p:nvSpPr>
        <p:spPr/>
        <p:txBody>
          <a:bodyPr vert="horz" lIns="91440" tIns="45720" rIns="91440" bIns="45720" rtlCol="0" anchor="t">
            <a:noAutofit/>
          </a:bodyPr>
          <a:lstStyle/>
          <a:p>
            <a:r>
              <a:rPr lang="en-US" sz="1600" dirty="0">
                <a:latin typeface="Calibri" panose="020F0502020204030204"/>
                <a:ea typeface="+mn-lt"/>
                <a:cs typeface="+mn-lt"/>
              </a:rPr>
              <a:t>In </a:t>
            </a:r>
            <a:r>
              <a:rPr lang="en-US" sz="1600" dirty="0">
                <a:latin typeface="Calibri" panose="020F0502020204030204"/>
                <a:ea typeface="+mn-lt"/>
                <a:cs typeface="+mn-lt"/>
                <a:hlinkClick r:id="rId1"/>
              </a:rPr>
              <a:t>computer science</a:t>
            </a:r>
            <a:r>
              <a:rPr lang="en-US" sz="1600" dirty="0">
                <a:latin typeface="Calibri" panose="020F0502020204030204"/>
                <a:ea typeface="+mn-lt"/>
                <a:cs typeface="+mn-lt"/>
              </a:rPr>
              <a:t>, the </a:t>
            </a:r>
            <a:r>
              <a:rPr lang="en-US" sz="1600" b="1" dirty="0">
                <a:latin typeface="Calibri" panose="020F0502020204030204"/>
                <a:ea typeface="+mn-lt"/>
                <a:cs typeface="+mn-lt"/>
                <a:hlinkClick r:id="rId2"/>
              </a:rPr>
              <a:t>median</a:t>
            </a:r>
            <a:r>
              <a:rPr lang="en-US" sz="1600" b="1" dirty="0">
                <a:latin typeface="Calibri" panose="020F0502020204030204"/>
                <a:ea typeface="+mn-lt"/>
                <a:cs typeface="+mn-lt"/>
              </a:rPr>
              <a:t> of medians</a:t>
            </a:r>
            <a:r>
              <a:rPr lang="en-US" sz="1600" dirty="0">
                <a:latin typeface="Calibri" panose="020F0502020204030204"/>
                <a:ea typeface="+mn-lt"/>
                <a:cs typeface="+mn-lt"/>
              </a:rPr>
              <a:t> is an approximate median </a:t>
            </a:r>
            <a:r>
              <a:rPr lang="en-US" sz="1600" dirty="0">
                <a:latin typeface="Calibri" panose="020F0502020204030204"/>
                <a:ea typeface="+mn-lt"/>
                <a:cs typeface="+mn-lt"/>
                <a:hlinkClick r:id="rId3"/>
              </a:rPr>
              <a:t>selection algorithm</a:t>
            </a:r>
            <a:r>
              <a:rPr lang="en-US" sz="1600" dirty="0">
                <a:latin typeface="Calibri" panose="020F0502020204030204"/>
                <a:ea typeface="+mn-lt"/>
                <a:cs typeface="+mn-lt"/>
              </a:rPr>
              <a:t>, frequently used to supply a good pivot for an exact selection algorithm, most commonly </a:t>
            </a:r>
            <a:r>
              <a:rPr lang="en-US" sz="1600" dirty="0">
                <a:latin typeface="Calibri" panose="020F0502020204030204"/>
                <a:ea typeface="+mn-lt"/>
                <a:cs typeface="+mn-lt"/>
                <a:hlinkClick r:id="rId4"/>
              </a:rPr>
              <a:t>quickselect</a:t>
            </a:r>
            <a:r>
              <a:rPr lang="en-US" sz="1600" dirty="0">
                <a:latin typeface="Calibri" panose="020F0502020204030204"/>
                <a:ea typeface="+mn-lt"/>
                <a:cs typeface="+mn-lt"/>
              </a:rPr>
              <a:t>, that selects the </a:t>
            </a:r>
            <a:r>
              <a:rPr lang="en-US" sz="1600" i="1" dirty="0">
                <a:latin typeface="Calibri" panose="020F0502020204030204"/>
                <a:ea typeface="+mn-lt"/>
                <a:cs typeface="+mn-lt"/>
              </a:rPr>
              <a:t>k</a:t>
            </a:r>
            <a:r>
              <a:rPr lang="en-US" sz="1600" dirty="0">
                <a:latin typeface="Calibri" panose="020F0502020204030204"/>
                <a:ea typeface="+mn-lt"/>
                <a:cs typeface="+mn-lt"/>
              </a:rPr>
              <a:t>th smallest element of an initially unsorted array. Median of medians finds an approximate median in linear time. Using this approximate median as an improved pivot, the worst-case complexity of quick-select reduces from quadratic to </a:t>
            </a:r>
            <a:r>
              <a:rPr lang="en-US" sz="1600" i="1" dirty="0">
                <a:latin typeface="Calibri" panose="020F0502020204030204"/>
                <a:ea typeface="+mn-lt"/>
                <a:cs typeface="+mn-lt"/>
              </a:rPr>
              <a:t>linear</a:t>
            </a:r>
            <a:r>
              <a:rPr lang="en-US" sz="1600" dirty="0">
                <a:latin typeface="Calibri" panose="020F0502020204030204"/>
                <a:ea typeface="+mn-lt"/>
                <a:cs typeface="+mn-lt"/>
              </a:rPr>
              <a:t>, which is also the asymptotically optimal worst-case complexity of any selection algorithm. In other words, the median of medians is an approximate median-selection algorithm that helps building an asymptotically optimal, exact general selection algorithm (especially in the sense of </a:t>
            </a:r>
            <a:r>
              <a:rPr lang="en-US" sz="1600" noProof="1">
                <a:latin typeface="Calibri" panose="020F0502020204030204"/>
                <a:ea typeface="+mn-lt"/>
                <a:cs typeface="+mn-lt"/>
              </a:rPr>
              <a:t>worst-case complexity), by producing good pivot elements.</a:t>
            </a:r>
            <a:endParaRPr lang="en-US" sz="1600" noProof="1">
              <a:solidFill>
                <a:srgbClr val="FFFFFF">
                  <a:alpha val="70000"/>
                </a:srgbClr>
              </a:solidFill>
              <a:latin typeface="Calibri" panose="020F0502020204030204"/>
              <a:cs typeface="Calibri" panose="020F0502020204030204"/>
            </a:endParaRPr>
          </a:p>
          <a:p>
            <a:r>
              <a:rPr lang="en-US" sz="1600" noProof="1">
                <a:latin typeface="Calibri" panose="020F0502020204030204"/>
                <a:ea typeface="+mn-lt"/>
                <a:cs typeface="+mn-lt"/>
              </a:rPr>
              <a:t>Median of medians can also be used as a pivot strategy in </a:t>
            </a:r>
            <a:r>
              <a:rPr lang="en-US" sz="1600" noProof="1">
                <a:latin typeface="Calibri" panose="020F0502020204030204"/>
                <a:ea typeface="+mn-lt"/>
                <a:cs typeface="+mn-lt"/>
                <a:hlinkClick r:id="rId5"/>
              </a:rPr>
              <a:t>quicksort</a:t>
            </a:r>
            <a:r>
              <a:rPr lang="en-US" sz="1600" noProof="1">
                <a:latin typeface="Calibri" panose="020F0502020204030204"/>
                <a:ea typeface="+mn-lt"/>
                <a:cs typeface="+mn-lt"/>
              </a:rPr>
              <a:t>, yielding an optimal algorithm, with worst-case complexity O(Nlog⁡N). Although this approach optimizes the asymptotic worst-case complexity quite well, it is typically outperformed in practice by instead choosing random pivots for its average O(N) complexity for selection and average O(Nlog⁡N) complexity for sorting, without any overhead of computing the pivot.</a:t>
            </a:r>
            <a:endParaRPr lang="en-US" sz="1600" noProof="1">
              <a:latin typeface="Calibri" panose="020F0502020204030204"/>
            </a:endParaRPr>
          </a:p>
          <a:p>
            <a:endParaRPr lang="en-US" dirty="0">
              <a:solidFill>
                <a:srgbClr val="FFFFFF">
                  <a:alpha val="70000"/>
                </a:srgb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6260"/>
            <a:ext cx="10668000" cy="831273"/>
          </a:xfrm>
        </p:spPr>
        <p:txBody>
          <a:bodyPr/>
          <a:lstStyle/>
          <a:p>
            <a:r>
              <a:rPr lang="en-US" dirty="0"/>
              <a:t>Procedure</a:t>
            </a:r>
            <a:endParaRPr lang="en-US" dirty="0"/>
          </a:p>
        </p:txBody>
      </p:sp>
      <p:sp>
        <p:nvSpPr>
          <p:cNvPr id="3" name="Content Placeholder 2"/>
          <p:cNvSpPr>
            <a:spLocks noGrp="1"/>
          </p:cNvSpPr>
          <p:nvPr>
            <p:ph idx="1"/>
          </p:nvPr>
        </p:nvSpPr>
        <p:spPr>
          <a:xfrm>
            <a:off x="722416" y="1642753"/>
            <a:ext cx="10668000" cy="3818083"/>
          </a:xfrm>
        </p:spPr>
        <p:txBody>
          <a:bodyPr vert="horz" lIns="91440" tIns="45720" rIns="91440" bIns="45720" rtlCol="0" anchor="t">
            <a:normAutofit/>
          </a:bodyPr>
          <a:lstStyle/>
          <a:p>
            <a:pPr marL="514350" indent="-514350">
              <a:buAutoNum type="arabicPeriod"/>
            </a:pPr>
            <a:r>
              <a:rPr lang="en-US" dirty="0">
                <a:solidFill>
                  <a:srgbClr val="FFFFFF">
                    <a:alpha val="70000"/>
                  </a:srgbClr>
                </a:solidFill>
              </a:rPr>
              <a:t>W</a:t>
            </a:r>
            <a:r>
              <a:rPr lang="en-US" noProof="1">
                <a:solidFill>
                  <a:srgbClr val="FFFFFF">
                    <a:alpha val="70000"/>
                  </a:srgbClr>
                </a:solidFill>
              </a:rPr>
              <a:t>e n elements into n/divide_size groups of size same as divide_size and n%divide_size elements in the last group</a:t>
            </a:r>
            <a:endParaRPr lang="en-US" noProof="1">
              <a:solidFill>
                <a:srgbClr val="FFFFFF">
                  <a:alpha val="70000"/>
                </a:srgbClr>
              </a:solidFill>
            </a:endParaRPr>
          </a:p>
          <a:p>
            <a:pPr marL="514350" indent="-514350">
              <a:buAutoNum type="arabicPeriod"/>
            </a:pPr>
            <a:r>
              <a:rPr lang="en-US" noProof="1">
                <a:solidFill>
                  <a:srgbClr val="FFFFFF">
                    <a:alpha val="70000"/>
                  </a:srgbClr>
                </a:solidFill>
              </a:rPr>
              <a:t>We then find the direct median of each group and group them into an array of size n/divide_size(+1 if extra group exists)</a:t>
            </a:r>
            <a:endParaRPr lang="en-US" noProof="1">
              <a:solidFill>
                <a:srgbClr val="FFFFFF">
                  <a:alpha val="70000"/>
                </a:srgbClr>
              </a:solidFill>
            </a:endParaRPr>
          </a:p>
          <a:p>
            <a:pPr marL="514350" indent="-514350">
              <a:buAutoNum type="arabicPeriod"/>
            </a:pPr>
            <a:r>
              <a:rPr lang="en-US" noProof="1">
                <a:solidFill>
                  <a:srgbClr val="FFFFFF">
                    <a:alpha val="70000"/>
                  </a:srgbClr>
                </a:solidFill>
              </a:rPr>
              <a:t>We then repeat steps 1 and 2 till a single value is reached.</a:t>
            </a:r>
            <a:endParaRPr lang="en-US" noProof="1">
              <a:solidFill>
                <a:srgbClr val="FFFFFF">
                  <a:alpha val="70000"/>
                </a:srgb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128156"/>
          </a:xfrm>
        </p:spPr>
        <p:txBody>
          <a:bodyPr/>
          <a:lstStyle/>
          <a:p>
            <a:r>
              <a:rPr lang="en-US" dirty="0"/>
              <a:t>Observation</a:t>
            </a:r>
            <a:endParaRPr lang="en-US" dirty="0"/>
          </a:p>
        </p:txBody>
      </p:sp>
      <p:pic>
        <p:nvPicPr>
          <p:cNvPr id="4" name="Picture 4" descr="Chart, line chart&#10;&#10;Description automatically generated"/>
          <p:cNvPicPr>
            <a:picLocks noGrp="1" noChangeAspect="1"/>
          </p:cNvPicPr>
          <p:nvPr>
            <p:ph idx="1"/>
          </p:nvPr>
        </p:nvPicPr>
        <p:blipFill>
          <a:blip r:embed="rId1"/>
          <a:stretch>
            <a:fillRect/>
          </a:stretch>
        </p:blipFill>
        <p:spPr>
          <a:xfrm>
            <a:off x="712712" y="1890156"/>
            <a:ext cx="8132121" cy="3989801"/>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524000"/>
          </a:xfrm>
        </p:spPr>
        <p:txBody>
          <a:bodyPr>
            <a:normAutofit fontScale="90000"/>
          </a:bodyPr>
          <a:lstStyle/>
          <a:p>
            <a:r>
              <a:rPr lang="en-US" dirty="0">
                <a:ea typeface="+mj-lt"/>
                <a:cs typeface="+mj-lt"/>
              </a:rPr>
              <a:t>9. Take different sizes for each trivial partition (3/5/7 ...) and see how the time taken is changing.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We pe</a:t>
            </a:r>
            <a:r>
              <a:rPr lang="en-US" noProof="1">
                <a:solidFill>
                  <a:srgbClr val="FFFFFF">
                    <a:alpha val="70000"/>
                  </a:srgbClr>
                </a:solidFill>
              </a:rPr>
              <a:t>rformed Median of Medians algorithm on array of fixed size of 10^5 keeping the divide_size changing from 3 to 2001 consisting of odd numbers only.</a:t>
            </a:r>
            <a:endParaRPr lang="en-US" noProof="1">
              <a:solidFill>
                <a:srgbClr val="FFFFFF">
                  <a:alpha val="70000"/>
                </a:srgbClr>
              </a:solidFill>
            </a:endParaRPr>
          </a:p>
          <a:p>
            <a:r>
              <a:rPr lang="en-US" noProof="1">
                <a:solidFill>
                  <a:srgbClr val="FFFFFF">
                    <a:alpha val="70000"/>
                  </a:srgbClr>
                </a:solidFill>
              </a:rPr>
              <a:t>For each divide size we took 15 rounds and computed the average time taken to perform the median selection and then plotted it against the divide_size.</a:t>
            </a:r>
            <a:endParaRPr lang="en-US" noProof="1">
              <a:solidFill>
                <a:srgbClr val="FFFFFF">
                  <a:alpha val="70000"/>
                </a:srgbClr>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6779"/>
            <a:ext cx="10668000" cy="841169"/>
          </a:xfrm>
        </p:spPr>
        <p:txBody>
          <a:bodyPr/>
          <a:lstStyle/>
          <a:p>
            <a:r>
              <a:rPr lang="en-US" dirty="0"/>
              <a:t>Observation:</a:t>
            </a:r>
            <a:endParaRPr lang="en-US" dirty="0"/>
          </a:p>
        </p:txBody>
      </p:sp>
      <p:pic>
        <p:nvPicPr>
          <p:cNvPr id="4" name="Picture 4" descr="Chart, line chart&#10;&#10;Description automatically generated"/>
          <p:cNvPicPr>
            <a:picLocks noChangeAspect="1"/>
          </p:cNvPicPr>
          <p:nvPr/>
        </p:nvPicPr>
        <p:blipFill>
          <a:blip r:embed="rId1"/>
          <a:stretch>
            <a:fillRect/>
          </a:stretch>
        </p:blipFill>
        <p:spPr>
          <a:xfrm>
            <a:off x="874816" y="1637442"/>
            <a:ext cx="7562045" cy="3707723"/>
          </a:xfrm>
          <a:prstGeom prst="rect">
            <a:avLst/>
          </a:prstGeom>
        </p:spPr>
      </p:pic>
      <p:sp>
        <p:nvSpPr>
          <p:cNvPr id="5" name="TextBox 4"/>
          <p:cNvSpPr txBox="1"/>
          <p:nvPr/>
        </p:nvSpPr>
        <p:spPr>
          <a:xfrm>
            <a:off x="8955973" y="1571006"/>
            <a:ext cx="264720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t>From the graph it can be inferred that the average system time taken is almost linear with the divide size.</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177637"/>
          </a:xfrm>
        </p:spPr>
        <p:txBody>
          <a:bodyPr>
            <a:normAutofit fontScale="90000"/>
          </a:bodyPr>
          <a:lstStyle/>
          <a:p>
            <a:r>
              <a:rPr lang="en-US" dirty="0">
                <a:ea typeface="+mj-lt"/>
                <a:cs typeface="+mj-lt"/>
              </a:rPr>
              <a:t>10. Perform experiments by rearranging the elements of the datasets (both UD and ND) and comment on the partition or split obtained using the pivotal element chosen as MoM.</a:t>
            </a:r>
            <a:endParaRPr lang="en-US" dirty="0"/>
          </a:p>
        </p:txBody>
      </p:sp>
      <p:sp>
        <p:nvSpPr>
          <p:cNvPr id="3" name="Content Placeholder 2"/>
          <p:cNvSpPr>
            <a:spLocks noGrp="1"/>
          </p:cNvSpPr>
          <p:nvPr>
            <p:ph idx="1"/>
          </p:nvPr>
        </p:nvSpPr>
        <p:spPr>
          <a:xfrm>
            <a:off x="762000" y="2671948"/>
            <a:ext cx="10668000" cy="3818083"/>
          </a:xfrm>
        </p:spPr>
        <p:txBody>
          <a:bodyPr vert="horz" lIns="91440" tIns="45720" rIns="91440" bIns="45720" rtlCol="0" anchor="t">
            <a:normAutofit lnSpcReduction="10000"/>
          </a:bodyPr>
          <a:lstStyle/>
          <a:p>
            <a:r>
              <a:rPr lang="en-US" dirty="0">
                <a:solidFill>
                  <a:srgbClr val="FFFFFF">
                    <a:alpha val="70000"/>
                  </a:srgbClr>
                </a:solidFill>
              </a:rPr>
              <a:t>We perform the partitions on an array taken median of medians as the pivot element with the divide size being a constant in each observation.</a:t>
            </a:r>
            <a:endParaRPr lang="en-US" dirty="0">
              <a:solidFill>
                <a:srgbClr val="FFFFFF">
                  <a:alpha val="70000"/>
                </a:srgbClr>
              </a:solidFill>
            </a:endParaRPr>
          </a:p>
          <a:p>
            <a:r>
              <a:rPr lang="en-US" dirty="0">
                <a:solidFill>
                  <a:srgbClr val="FFFFFF">
                    <a:alpha val="70000"/>
                  </a:srgbClr>
                </a:solidFill>
              </a:rPr>
              <a:t>We increase the array size from 100 to 10^5 by incrementing the size by 100 in each turn. Each turn has 10 rounds, and we take the average partition size of each size and print it in a .csv file and observe.</a:t>
            </a:r>
            <a:endParaRPr lang="en-US" dirty="0">
              <a:solidFill>
                <a:srgbClr val="FFFFFF">
                  <a:alpha val="70000"/>
                </a:srgb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6987"/>
            <a:ext cx="10668000" cy="831273"/>
          </a:xfrm>
        </p:spPr>
        <p:txBody>
          <a:bodyPr/>
          <a:lstStyle/>
          <a:p>
            <a:r>
              <a:rPr lang="en-US" dirty="0"/>
              <a:t>Observation</a:t>
            </a:r>
            <a:endParaRPr lang="en-US" dirty="0"/>
          </a:p>
        </p:txBody>
      </p:sp>
      <p:pic>
        <p:nvPicPr>
          <p:cNvPr id="4" name="Picture 4" descr="Chart, scatter chart&#10;&#10;Description automatically generated"/>
          <p:cNvPicPr>
            <a:picLocks noGrp="1" noChangeAspect="1"/>
          </p:cNvPicPr>
          <p:nvPr>
            <p:ph idx="1"/>
          </p:nvPr>
        </p:nvPicPr>
        <p:blipFill>
          <a:blip r:embed="rId1"/>
          <a:stretch>
            <a:fillRect/>
          </a:stretch>
        </p:blipFill>
        <p:spPr>
          <a:xfrm>
            <a:off x="56643" y="2156375"/>
            <a:ext cx="4185668" cy="2996706"/>
          </a:xfrm>
        </p:spPr>
      </p:pic>
      <p:pic>
        <p:nvPicPr>
          <p:cNvPr id="5" name="Picture 5" descr="Chart, scatter chart&#10;&#10;Description automatically generated"/>
          <p:cNvPicPr>
            <a:picLocks noChangeAspect="1"/>
          </p:cNvPicPr>
          <p:nvPr/>
        </p:nvPicPr>
        <p:blipFill>
          <a:blip r:embed="rId2"/>
          <a:stretch>
            <a:fillRect/>
          </a:stretch>
        </p:blipFill>
        <p:spPr>
          <a:xfrm>
            <a:off x="4492886" y="2160542"/>
            <a:ext cx="3683330" cy="2999246"/>
          </a:xfrm>
          <a:prstGeom prst="rect">
            <a:avLst/>
          </a:prstGeom>
        </p:spPr>
      </p:pic>
      <p:pic>
        <p:nvPicPr>
          <p:cNvPr id="6" name="Picture 6" descr="Chart, scatter chart&#10;&#10;Description automatically generated"/>
          <p:cNvPicPr>
            <a:picLocks noChangeAspect="1"/>
          </p:cNvPicPr>
          <p:nvPr/>
        </p:nvPicPr>
        <p:blipFill>
          <a:blip r:embed="rId3"/>
          <a:stretch>
            <a:fillRect/>
          </a:stretch>
        </p:blipFill>
        <p:spPr>
          <a:xfrm>
            <a:off x="8383311" y="2158452"/>
            <a:ext cx="3683329" cy="299924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5221"/>
            <a:ext cx="10668000" cy="762001"/>
          </a:xfrm>
        </p:spPr>
        <p:txBody>
          <a:bodyPr/>
          <a:lstStyle/>
          <a:p>
            <a:r>
              <a:rPr lang="en-US" dirty="0"/>
              <a:t>Inferences</a:t>
            </a:r>
            <a:endParaRPr lang="en-US" dirty="0"/>
          </a:p>
        </p:txBody>
      </p:sp>
      <p:sp>
        <p:nvSpPr>
          <p:cNvPr id="3" name="Content Placeholder 2"/>
          <p:cNvSpPr>
            <a:spLocks noGrp="1"/>
          </p:cNvSpPr>
          <p:nvPr>
            <p:ph idx="1"/>
          </p:nvPr>
        </p:nvSpPr>
        <p:spPr>
          <a:xfrm>
            <a:off x="811481" y="1830779"/>
            <a:ext cx="10668000" cy="3818083"/>
          </a:xfrm>
        </p:spPr>
        <p:txBody>
          <a:bodyPr vert="horz" lIns="91440" tIns="45720" rIns="91440" bIns="45720" rtlCol="0" anchor="t">
            <a:normAutofit lnSpcReduction="10000"/>
          </a:bodyPr>
          <a:lstStyle/>
          <a:p>
            <a:r>
              <a:rPr lang="en-US" dirty="0">
                <a:solidFill>
                  <a:srgbClr val="FFFFFF">
                    <a:alpha val="70000"/>
                  </a:srgbClr>
                </a:solidFill>
              </a:rPr>
              <a:t>There are some stark outliers at some regions in the graph for both the distributions and for all the divide sizes</a:t>
            </a:r>
            <a:endParaRPr lang="en-US" dirty="0">
              <a:solidFill>
                <a:srgbClr val="FFFFFF">
                  <a:alpha val="70000"/>
                </a:srgbClr>
              </a:solidFill>
            </a:endParaRPr>
          </a:p>
          <a:p>
            <a:r>
              <a:rPr lang="en-US" dirty="0">
                <a:solidFill>
                  <a:srgbClr val="FFFFFF">
                    <a:alpha val="70000"/>
                  </a:srgbClr>
                </a:solidFill>
              </a:rPr>
              <a:t>Another fact is the accuracy of MOM in case of normal distribution deprecates as compared to uniform which may be hinted due to its high density near the mean</a:t>
            </a:r>
            <a:endParaRPr lang="en-US" dirty="0">
              <a:solidFill>
                <a:srgbClr val="FFFFFF">
                  <a:alpha val="70000"/>
                </a:srgbClr>
              </a:solidFill>
            </a:endParaRPr>
          </a:p>
          <a:p>
            <a:r>
              <a:rPr lang="en-US" dirty="0">
                <a:solidFill>
                  <a:srgbClr val="FFFFFF">
                    <a:alpha val="70000"/>
                  </a:srgbClr>
                </a:solidFill>
              </a:rPr>
              <a:t>Divide Size 3 as compared to others gives a better accuracy for normal distribution as opposed to divide size 5 and 7.</a:t>
            </a:r>
            <a:endParaRPr lang="en-US" dirty="0">
              <a:solidFill>
                <a:srgbClr val="FFFFFF">
                  <a:alpha val="70000"/>
                </a:srgb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1"/>
          <a:stretch>
            <a:fillRect/>
          </a:stretch>
        </p:blipFill>
        <p:spPr>
          <a:xfrm>
            <a:off x="3237263" y="1173925"/>
            <a:ext cx="4717967" cy="47080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191296"/>
          </a:xfrm>
        </p:spPr>
        <p:txBody>
          <a:bodyPr/>
          <a:lstStyle/>
          <a:p>
            <a:r>
              <a:rPr lang="en-US"/>
              <a:t>Code Snippet:</a:t>
            </a:r>
            <a:endParaRPr lang="en-US"/>
          </a:p>
        </p:txBody>
      </p:sp>
      <p:pic>
        <p:nvPicPr>
          <p:cNvPr id="4" name="Picture 4" descr="Text&#10;&#10;Description automatically generated"/>
          <p:cNvPicPr>
            <a:picLocks noChangeAspect="1"/>
          </p:cNvPicPr>
          <p:nvPr/>
        </p:nvPicPr>
        <p:blipFill>
          <a:blip r:embed="rId1"/>
          <a:stretch>
            <a:fillRect/>
          </a:stretch>
        </p:blipFill>
        <p:spPr>
          <a:xfrm>
            <a:off x="1687133" y="1950454"/>
            <a:ext cx="7647903" cy="4427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217221"/>
          </a:xfrm>
        </p:spPr>
        <p:txBody>
          <a:bodyPr/>
          <a:lstStyle/>
          <a:p>
            <a:r>
              <a:rPr lang="en-US"/>
              <a:t>Observation:</a:t>
            </a:r>
            <a:endParaRPr lang="en-US"/>
          </a:p>
        </p:txBody>
      </p:sp>
      <p:pic>
        <p:nvPicPr>
          <p:cNvPr id="5" name="Picture 4" descr="Chart, histogram, treemap chart&#10;&#10;Description automatically generated"/>
          <p:cNvPicPr>
            <a:picLocks noChangeAspect="1"/>
          </p:cNvPicPr>
          <p:nvPr/>
        </p:nvPicPr>
        <p:blipFill>
          <a:blip r:embed="rId1"/>
          <a:stretch>
            <a:fillRect/>
          </a:stretch>
        </p:blipFill>
        <p:spPr>
          <a:xfrm>
            <a:off x="5301716" y="1584631"/>
            <a:ext cx="6846466" cy="3426144"/>
          </a:xfrm>
          <a:prstGeom prst="rect">
            <a:avLst/>
          </a:prstGeom>
        </p:spPr>
      </p:pic>
      <p:sp>
        <p:nvSpPr>
          <p:cNvPr id="6" name="TextBox 5"/>
          <p:cNvSpPr txBox="1"/>
          <p:nvPr/>
        </p:nvSpPr>
        <p:spPr>
          <a:xfrm>
            <a:off x="358734" y="1976746"/>
            <a:ext cx="481197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t>We can see that the dataset has been generated successfully and every number in the range 0 to 200 has almost same number of occurrences(frequency) which was to be observed in a uniform dataset.</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375559"/>
          </a:xfrm>
        </p:spPr>
        <p:txBody>
          <a:bodyPr>
            <a:normAutofit fontScale="90000"/>
          </a:bodyPr>
          <a:lstStyle/>
          <a:p>
            <a:r>
              <a:rPr lang="en-US">
                <a:ea typeface="+mj-lt"/>
                <a:cs typeface="+mj-lt"/>
              </a:rPr>
              <a:t>1-B: Construct large datasets taking random numbers from normal distribution (ND)</a:t>
            </a:r>
            <a:endParaRPr lang="en-US"/>
          </a:p>
        </p:txBody>
      </p:sp>
      <p:pic>
        <p:nvPicPr>
          <p:cNvPr id="4" name="Picture 4" descr="Histogram&#10;&#10;Description automatically generated"/>
          <p:cNvPicPr>
            <a:picLocks noGrp="1" noChangeAspect="1"/>
          </p:cNvPicPr>
          <p:nvPr>
            <p:ph idx="1"/>
          </p:nvPr>
        </p:nvPicPr>
        <p:blipFill>
          <a:blip r:embed="rId1"/>
          <a:stretch>
            <a:fillRect/>
          </a:stretch>
        </p:blipFill>
        <p:spPr>
          <a:xfrm>
            <a:off x="1959621" y="2187039"/>
            <a:ext cx="7777952" cy="3667830"/>
          </a:xfrm>
        </p:spPr>
      </p:pic>
      <p:sp>
        <p:nvSpPr>
          <p:cNvPr id="6" name="TextBox 5"/>
          <p:cNvSpPr txBox="1"/>
          <p:nvPr/>
        </p:nvSpPr>
        <p:spPr>
          <a:xfrm>
            <a:off x="2645535" y="5905500"/>
            <a:ext cx="62891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Normal Distribution of 10e7 numbers in the range of 0 to 200</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5380"/>
            <a:ext cx="10721661" cy="1330818"/>
          </a:xfrm>
        </p:spPr>
        <p:txBody>
          <a:bodyPr/>
          <a:lstStyle/>
          <a:p>
            <a:r>
              <a:rPr lang="en-US"/>
              <a:t>Procedures to Generate the Dataset:</a:t>
            </a:r>
            <a:endParaRPr lang="en-US"/>
          </a:p>
        </p:txBody>
      </p:sp>
      <p:sp>
        <p:nvSpPr>
          <p:cNvPr id="5" name="Content Placeholder 2"/>
          <p:cNvSpPr>
            <a:spLocks noGrp="1"/>
          </p:cNvSpPr>
          <p:nvPr>
            <p:ph idx="1"/>
          </p:nvPr>
        </p:nvSpPr>
        <p:spPr>
          <a:xfrm>
            <a:off x="762000" y="1714500"/>
            <a:ext cx="10668000" cy="4389583"/>
          </a:xfrm>
        </p:spPr>
        <p:txBody>
          <a:bodyPr vert="horz" lIns="91440" tIns="45720" rIns="91440" bIns="45720" rtlCol="0" anchor="t">
            <a:normAutofit/>
          </a:bodyPr>
          <a:lstStyle/>
          <a:p>
            <a:pPr marL="0" indent="0">
              <a:buNone/>
            </a:pPr>
            <a:r>
              <a:rPr lang="en-US" sz="2000" dirty="0">
                <a:ea typeface="+mn-lt"/>
                <a:cs typeface="+mn-lt"/>
              </a:rPr>
              <a:t>• The intuition to generate a normal distribution dataset is to know that the frequency of values at the extremes of the range must be low and those near the mean must be high.</a:t>
            </a:r>
            <a:endParaRPr lang="en-US" sz="2000" dirty="0">
              <a:solidFill>
                <a:srgbClr val="FFFFFF">
                  <a:alpha val="70000"/>
                </a:srgbClr>
              </a:solidFill>
              <a:ea typeface="+mn-lt"/>
              <a:cs typeface="+mn-lt"/>
            </a:endParaRPr>
          </a:p>
          <a:p>
            <a:pPr marL="0" indent="0">
              <a:buNone/>
            </a:pPr>
            <a:r>
              <a:rPr lang="en-US" sz="2000" dirty="0">
                <a:ea typeface="+mn-lt"/>
                <a:cs typeface="+mn-lt"/>
              </a:rPr>
              <a:t>• Now we just take the sum of 10 uniformly distributed each numbers between 0 and 10  for</a:t>
            </a:r>
            <a:r>
              <a:rPr lang="en-US" sz="2000" dirty="0">
                <a:solidFill>
                  <a:srgbClr val="FFFFFF">
                    <a:alpha val="70000"/>
                  </a:srgbClr>
                </a:solidFill>
              </a:rPr>
              <a:t> 20 rounds and print it onto the dataset such that the min. sum will be 0 and the max sum will be 200 but the frequency of sums near 100 will be appreciably higher.</a:t>
            </a:r>
            <a:endParaRPr lang="en-US" sz="2000" dirty="0">
              <a:solidFill>
                <a:srgbClr val="FFFFFF">
                  <a:alpha val="70000"/>
                </a:srgbClr>
              </a:solidFill>
            </a:endParaRPr>
          </a:p>
          <a:p>
            <a:pPr marL="0" indent="0">
              <a:buNone/>
            </a:pPr>
            <a:r>
              <a:rPr lang="en-US" sz="2000" dirty="0">
                <a:ea typeface="+mn-lt"/>
                <a:cs typeface="+mn-lt"/>
              </a:rPr>
              <a:t>• We did the same procedure 10^8 times to generate a dataset normal_distribution.csv consisting of 10^8 normally distributed numbers.</a:t>
            </a:r>
            <a:endParaRPr lang="en-US" sz="2000" dirty="0">
              <a:ea typeface="+mn-lt"/>
              <a:cs typeface="+mn-lt"/>
            </a:endParaRPr>
          </a:p>
          <a:p>
            <a:pPr marL="0" indent="0">
              <a:buNone/>
            </a:pPr>
            <a:r>
              <a:rPr lang="en-US" sz="2000" dirty="0">
                <a:ea typeface="+mn-lt"/>
                <a:cs typeface="+mn-lt"/>
              </a:rPr>
              <a:t>• Then we plot the values in the histogram and check for correctness of the generated dataset.</a:t>
            </a:r>
            <a:endParaRPr lang="en-US" dirty="0">
              <a:ea typeface="+mn-lt"/>
              <a:cs typeface="+mn-lt"/>
            </a:endParaRPr>
          </a:p>
        </p:txBody>
      </p:sp>
    </p:spTree>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A212F"/>
      </a:dk2>
      <a:lt2>
        <a:srgbClr val="F3F3F0"/>
      </a:lt2>
      <a:accent1>
        <a:srgbClr val="3B2CE7"/>
      </a:accent1>
      <a:accent2>
        <a:srgbClr val="1757D5"/>
      </a:accent2>
      <a:accent3>
        <a:srgbClr val="29B8E7"/>
      </a:accent3>
      <a:accent4>
        <a:srgbClr val="15C2A5"/>
      </a:accent4>
      <a:accent5>
        <a:srgbClr val="23C466"/>
      </a:accent5>
      <a:accent6>
        <a:srgbClr val="16C916"/>
      </a:accent6>
      <a:hlink>
        <a:srgbClr val="349E71"/>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4_Briefing">
  <a:themeElements>
    <a:clrScheme name="24_Briefing">
      <a:dk1>
        <a:srgbClr val="002C3A"/>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7"/>
            </a:schemeClr>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40"/>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20863</Words>
  <Application>WPS Presentation</Application>
  <PresentationFormat>Widescreen</PresentationFormat>
  <Paragraphs>797</Paragraphs>
  <Slides>58</Slides>
  <Notes>0</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58</vt:i4>
      </vt:variant>
    </vt:vector>
  </HeadingPairs>
  <TitlesOfParts>
    <vt:vector size="82" baseType="lpstr">
      <vt:lpstr>Arial</vt:lpstr>
      <vt:lpstr>SimSun</vt:lpstr>
      <vt:lpstr>Wingdings</vt:lpstr>
      <vt:lpstr>Avenir Next LT Pro</vt:lpstr>
      <vt:lpstr>Avenir Next LT Pro Light</vt:lpstr>
      <vt:lpstr>Graphik Medium</vt:lpstr>
      <vt:lpstr>Segoe Print</vt:lpstr>
      <vt:lpstr>Graphik</vt:lpstr>
      <vt:lpstr>Calibri Light</vt:lpstr>
      <vt:lpstr>Yu Gothic UI</vt:lpstr>
      <vt:lpstr>Sitka Subheading</vt:lpstr>
      <vt:lpstr>Microsoft YaHei</vt:lpstr>
      <vt:lpstr>Arial Unicode MS</vt:lpstr>
      <vt:lpstr>Calibri</vt:lpstr>
      <vt:lpstr>Arial</vt:lpstr>
      <vt:lpstr>Courier New</vt:lpstr>
      <vt:lpstr>Cambria Math</vt:lpstr>
      <vt:lpstr>Times New Roman</vt:lpstr>
      <vt:lpstr>Consolas</vt:lpstr>
      <vt:lpstr>Consolas</vt:lpstr>
      <vt:lpstr>Calibri</vt:lpstr>
      <vt:lpstr>PebbleVTI</vt:lpstr>
      <vt:lpstr>Office Theme</vt:lpstr>
      <vt:lpstr>24_Briefing</vt:lpstr>
      <vt:lpstr>Design and Analysis of Algorithm(CS2271)</vt:lpstr>
      <vt:lpstr>Index</vt:lpstr>
      <vt:lpstr>Introduction</vt:lpstr>
      <vt:lpstr>1-A: Construct large datasets taking random numbers from uniform distribution (UD) </vt:lpstr>
      <vt:lpstr>Procedures to Generate the Dataset:-</vt:lpstr>
      <vt:lpstr>Code Snippet:</vt:lpstr>
      <vt:lpstr>Observation:</vt:lpstr>
      <vt:lpstr>1-B: Construct large datasets taking random numbers from normal distribution (ND)</vt:lpstr>
      <vt:lpstr>Procedures to Generate the Dataset:</vt:lpstr>
      <vt:lpstr>Code Snippet:</vt:lpstr>
      <vt:lpstr>Observation</vt:lpstr>
      <vt:lpstr>2-A: Implement Merge Sort (MS) and check for correctness</vt:lpstr>
      <vt:lpstr>Merge Sort Algorithm:</vt:lpstr>
      <vt:lpstr>2-B: Implement Quick Sort (QS) and check for correctness</vt:lpstr>
      <vt:lpstr>Quick Sort Algorithm:</vt:lpstr>
      <vt:lpstr>3. Count the operations performed, like comparisons and swaps with problem size increasing in powers of 2, for both MS and QS with both UD and ND as input data</vt:lpstr>
      <vt:lpstr>PowerPoint 演示文稿</vt:lpstr>
      <vt:lpstr>PowerPoint 演示文稿</vt:lpstr>
      <vt:lpstr>PowerPoint 演示文稿</vt:lpstr>
      <vt:lpstr>PowerPoint 演示文稿</vt:lpstr>
      <vt:lpstr>PowerPoint 演示文稿</vt:lpstr>
      <vt:lpstr>4. Experiment with randomized QS (RQS) with both UD and ND as input data to arrive at the average complexity (count of operations performed) with both input datasets.</vt:lpstr>
      <vt:lpstr>Time Complexity</vt:lpstr>
      <vt:lpstr>Procedure:</vt:lpstr>
      <vt:lpstr>Observation</vt:lpstr>
      <vt:lpstr>PowerPoint 演示文稿</vt:lpstr>
      <vt:lpstr>PowerPoint 演示文稿</vt:lpstr>
      <vt:lpstr>5. Now normalize both the datasets in the range from 0 to 1 and implement bucket sort (BS) algorithm and check for correctness.</vt:lpstr>
      <vt:lpstr>PowerPoint 演示文稿</vt:lpstr>
      <vt:lpstr>6. Experiment with BS to arrive at its average complexity for both UD and ND data sets and infer.</vt:lpstr>
      <vt:lpstr>Bucket Sort in Action</vt:lpstr>
      <vt:lpstr>Procedure</vt:lpstr>
      <vt:lpstr>Observation</vt:lpstr>
      <vt:lpstr>7. Master Program</vt:lpstr>
      <vt:lpstr>Procedure</vt:lpstr>
      <vt:lpstr>Master File results</vt:lpstr>
      <vt:lpstr>Master File results</vt:lpstr>
      <vt:lpstr>Master File results</vt:lpstr>
      <vt:lpstr>Master File results</vt:lpstr>
      <vt:lpstr>Summarised Results (Constant Ratio)</vt:lpstr>
      <vt:lpstr>Comparative Graphs (Average number of Comparisons)</vt:lpstr>
      <vt:lpstr>Comparative Graphs (Average number of Comparisons)</vt:lpstr>
      <vt:lpstr>Comparative Graphs (Average number of Comparisons)</vt:lpstr>
      <vt:lpstr>Comparative Graphs (Average number of Comparisons)</vt:lpstr>
      <vt:lpstr>Comparative Graphs (Average Time Taken)</vt:lpstr>
      <vt:lpstr>Comparative Graphs (Average Time Taken)</vt:lpstr>
      <vt:lpstr>Comparative Graphs (Average Time Taken)</vt:lpstr>
      <vt:lpstr>Comparative Graphs (Average Time Taken)</vt:lpstr>
      <vt:lpstr>Inference</vt:lpstr>
      <vt:lpstr>8. Implement the worst case linear median selection algorithm by taking the median of medians (MoM) as the pivotal element and check for correctness.</vt:lpstr>
      <vt:lpstr>Procedure</vt:lpstr>
      <vt:lpstr>Observation</vt:lpstr>
      <vt:lpstr>9. Take different sizes for each trivial partition (3/5/7 ...) and see how the time taken is changing.</vt:lpstr>
      <vt:lpstr>Observation:</vt:lpstr>
      <vt:lpstr>10. Perform experiments by rearranging the elements of the datasets (both UD and ND) and comment on the partition or split obtained using the pivotal element chosen as MoM.</vt:lpstr>
      <vt:lpstr>Observation</vt:lpstr>
      <vt:lpstr>Inferences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SK FARDEEN HOSSAIN</cp:lastModifiedBy>
  <cp:revision>885</cp:revision>
  <dcterms:created xsi:type="dcterms:W3CDTF">2023-02-13T08:27:00Z</dcterms:created>
  <dcterms:modified xsi:type="dcterms:W3CDTF">2023-02-19T01:25:26Z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3065F349AD094A66A8CAADA26AC6B597</vt:lpwstr>
  </property>
  <property fmtid="{D5CDD505-2E9C-101B-9397-08002B2CF9AE}" pid="3" name="KSOProductBuildVer">
    <vt:lpwstr>1033-11.2.0.11486</vt:lpwstr>
  </property>
</Properties>
</file>