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sldIdLst>
    <p:sldId id="257"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47737-4980-4229-8BC3-B91A5B3CF010}" v="310" dt="2023-04-16T14:52:40.130"/>
    <p1510:client id="{E76D8AC7-1E6B-489D-B42B-0525737AAAAC}" v="2429" dt="2023-04-22T13:51:10.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13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3698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4/22/2023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08036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62931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9857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3529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64045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1571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27346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2365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4/22/2023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3846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4/22/2023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68330347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ardeenCODEIIEST/Image-Processing-in-C" TargetMode="Externa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hyperlink" Target="https://fardeencodeiiest.github.io/Image-Processing-i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segmentation-in-ocr-10de176cf373" TargetMode="External"/><Relationship Id="rId2" Type="http://schemas.openxmlformats.org/officeDocument/2006/relationships/hyperlink" Target="https://en.wikipedia.org/wiki/Mathematical_morphology"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40000" y="540000"/>
            <a:ext cx="5200396" cy="3643329"/>
          </a:xfrm>
        </p:spPr>
        <p:txBody>
          <a:bodyPr>
            <a:normAutofit fontScale="90000"/>
          </a:bodyPr>
          <a:lstStyle/>
          <a:p>
            <a:r>
              <a:rPr lang="en-US" sz="7500" dirty="0">
                <a:cs typeface="Calibri Light"/>
              </a:rPr>
              <a:t>Character Segmentation of Bengali Letters</a:t>
            </a:r>
          </a:p>
        </p:txBody>
      </p:sp>
      <p:sp>
        <p:nvSpPr>
          <p:cNvPr id="3" name="Subtitle 2"/>
          <p:cNvSpPr>
            <a:spLocks noGrp="1"/>
          </p:cNvSpPr>
          <p:nvPr>
            <p:ph type="subTitle" idx="1"/>
          </p:nvPr>
        </p:nvSpPr>
        <p:spPr>
          <a:xfrm>
            <a:off x="540000" y="4462589"/>
            <a:ext cx="4500561" cy="1320249"/>
          </a:xfrm>
        </p:spPr>
        <p:txBody>
          <a:bodyPr vert="horz" lIns="91440" tIns="45720" rIns="91440" bIns="45720" rtlCol="0" anchor="t">
            <a:normAutofit/>
          </a:bodyPr>
          <a:lstStyle/>
          <a:p>
            <a:r>
              <a:rPr lang="en-US" dirty="0"/>
              <a:t>Project Advisor:</a:t>
            </a:r>
          </a:p>
          <a:p>
            <a:r>
              <a:rPr lang="en-US" dirty="0"/>
              <a:t>Prof. Dr. Sekhar mandal</a:t>
            </a:r>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FADBF6CC-1243-C40A-8604-1995C05BAEBB}"/>
              </a:ext>
            </a:extLst>
          </p:cNvPr>
          <p:cNvPicPr>
            <a:picLocks noChangeAspect="1"/>
          </p:cNvPicPr>
          <p:nvPr/>
        </p:nvPicPr>
        <p:blipFill rotWithShape="1">
          <a:blip r:embed="rId2"/>
          <a:srcRect l="7134" r="36615"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5" name="TextBox 4">
            <a:extLst>
              <a:ext uri="{FF2B5EF4-FFF2-40B4-BE49-F238E27FC236}">
                <a16:creationId xmlns:a16="http://schemas.microsoft.com/office/drawing/2014/main" id="{C5BE1F34-3E25-1C05-516D-DFD94F0A6029}"/>
              </a:ext>
            </a:extLst>
          </p:cNvPr>
          <p:cNvSpPr txBox="1"/>
          <p:nvPr/>
        </p:nvSpPr>
        <p:spPr>
          <a:xfrm>
            <a:off x="6463584" y="195866"/>
            <a:ext cx="540644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Group –6 Members:</a:t>
            </a:r>
          </a:p>
          <a:p>
            <a:endParaRPr lang="en-US" dirty="0"/>
          </a:p>
          <a:p>
            <a:pPr marL="285750" indent="-285750">
              <a:buFont typeface="Arial"/>
              <a:buChar char="•"/>
            </a:pPr>
            <a:r>
              <a:rPr lang="en-US" dirty="0"/>
              <a:t>Arnab Nath(2021CSB054)</a:t>
            </a:r>
          </a:p>
          <a:p>
            <a:endParaRPr lang="en-US" dirty="0"/>
          </a:p>
          <a:p>
            <a:pPr marL="285750" indent="-285750">
              <a:buFont typeface="Arial"/>
              <a:buChar char="•"/>
            </a:pPr>
            <a:r>
              <a:rPr lang="en-US" dirty="0"/>
              <a:t>S</a:t>
            </a:r>
            <a:r>
              <a:rPr lang="en-US" noProof="1"/>
              <a:t>k </a:t>
            </a:r>
            <a:r>
              <a:rPr lang="en-US" dirty="0"/>
              <a:t>Fardeen Hossain(2021CSB023)</a:t>
            </a:r>
          </a:p>
          <a:p>
            <a:endParaRPr lang="en-US" dirty="0"/>
          </a:p>
          <a:p>
            <a:pPr marL="285750" indent="-285750">
              <a:buFont typeface="Arial"/>
              <a:buChar char="•"/>
            </a:pPr>
            <a:r>
              <a:rPr lang="en-US" dirty="0"/>
              <a:t>Avishek Rana(2021CSB056)</a:t>
            </a:r>
          </a:p>
          <a:p>
            <a:endParaRPr lang="en-US" dirty="0"/>
          </a:p>
          <a:p>
            <a:pPr marL="285750" indent="-285750">
              <a:buFont typeface="Arial"/>
              <a:buChar char="•"/>
            </a:pPr>
            <a:r>
              <a:rPr lang="en-US" dirty="0"/>
              <a:t>Ankita Das(2021CSB055)</a:t>
            </a:r>
          </a:p>
          <a:p>
            <a:endParaRPr lang="en-US" dirty="0"/>
          </a:p>
          <a:p>
            <a:pPr marL="285750" indent="-285750">
              <a:buFont typeface="Arial"/>
              <a:buChar char="•"/>
            </a:pPr>
            <a:r>
              <a:rPr lang="en-US" dirty="0"/>
              <a:t>Sujit Pradipkumar Jaiswal(2021CSB086)</a:t>
            </a:r>
          </a:p>
          <a:p>
            <a:pPr marL="285750" indent="-285750">
              <a:buFont typeface="Arial"/>
              <a:buChar char="•"/>
            </a:pPr>
            <a:endParaRPr lang="en-US" dirty="0"/>
          </a:p>
        </p:txBody>
      </p:sp>
      <p:sp>
        <p:nvSpPr>
          <p:cNvPr id="6" name="TextBox 5">
            <a:extLst>
              <a:ext uri="{FF2B5EF4-FFF2-40B4-BE49-F238E27FC236}">
                <a16:creationId xmlns:a16="http://schemas.microsoft.com/office/drawing/2014/main" id="{9AC921E8-D8C0-6C7E-9E22-A6DAF860D5DA}"/>
              </a:ext>
            </a:extLst>
          </p:cNvPr>
          <p:cNvSpPr txBox="1"/>
          <p:nvPr/>
        </p:nvSpPr>
        <p:spPr>
          <a:xfrm>
            <a:off x="667987" y="5554188"/>
            <a:ext cx="38099" cy="12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981E8A0-013C-1483-1A5E-67D07C6EB814}"/>
              </a:ext>
            </a:extLst>
          </p:cNvPr>
          <p:cNvSpPr txBox="1"/>
          <p:nvPr/>
        </p:nvSpPr>
        <p:spPr>
          <a:xfrm>
            <a:off x="504701" y="5593772"/>
            <a:ext cx="290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the necessary codes and results can be found </a:t>
            </a:r>
            <a:r>
              <a:rPr lang="en-US" dirty="0">
                <a:hlinkClick r:id="rId3"/>
              </a:rPr>
              <a:t>here</a:t>
            </a:r>
            <a:endParaRPr lang="en-US" dirty="0"/>
          </a:p>
        </p:txBody>
      </p:sp>
      <p:sp>
        <p:nvSpPr>
          <p:cNvPr id="8" name="TextBox 7">
            <a:extLst>
              <a:ext uri="{FF2B5EF4-FFF2-40B4-BE49-F238E27FC236}">
                <a16:creationId xmlns:a16="http://schemas.microsoft.com/office/drawing/2014/main" id="{0142BE5C-D584-FD4D-A041-55BBE6453358}"/>
              </a:ext>
            </a:extLst>
          </p:cNvPr>
          <p:cNvSpPr txBox="1"/>
          <p:nvPr/>
        </p:nvSpPr>
        <p:spPr>
          <a:xfrm>
            <a:off x="3515591" y="5638305"/>
            <a:ext cx="2337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Project is live </a:t>
            </a:r>
            <a:r>
              <a:rPr lang="en-US" dirty="0">
                <a:hlinkClick r:id="rId4"/>
              </a:rPr>
              <a:t>here</a:t>
            </a:r>
            <a:endParaRPr lang="en-US" dirty="0"/>
          </a:p>
        </p:txBody>
      </p:sp>
    </p:spTree>
    <p:extLst>
      <p:ext uri="{BB962C8B-B14F-4D97-AF65-F5344CB8AC3E}">
        <p14:creationId xmlns:p14="http://schemas.microsoft.com/office/powerpoint/2010/main" val="346144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643-8C96-7108-A11E-31FDBEAB2AB2}"/>
              </a:ext>
            </a:extLst>
          </p:cNvPr>
          <p:cNvSpPr>
            <a:spLocks noGrp="1"/>
          </p:cNvSpPr>
          <p:nvPr>
            <p:ph type="title"/>
          </p:nvPr>
        </p:nvSpPr>
        <p:spPr>
          <a:xfrm>
            <a:off x="540000" y="540000"/>
            <a:ext cx="11101135" cy="1251416"/>
          </a:xfrm>
        </p:spPr>
        <p:txBody>
          <a:bodyPr/>
          <a:lstStyle/>
          <a:p>
            <a:pPr algn="ctr"/>
            <a:r>
              <a:rPr lang="en-US" dirty="0"/>
              <a:t>Index</a:t>
            </a:r>
          </a:p>
        </p:txBody>
      </p:sp>
      <p:sp>
        <p:nvSpPr>
          <p:cNvPr id="3" name="Content Placeholder 2">
            <a:extLst>
              <a:ext uri="{FF2B5EF4-FFF2-40B4-BE49-F238E27FC236}">
                <a16:creationId xmlns:a16="http://schemas.microsoft.com/office/drawing/2014/main" id="{99B74569-6810-92FB-F4CD-367D96EC7CE5}"/>
              </a:ext>
            </a:extLst>
          </p:cNvPr>
          <p:cNvSpPr>
            <a:spLocks noGrp="1"/>
          </p:cNvSpPr>
          <p:nvPr>
            <p:ph idx="1"/>
          </p:nvPr>
        </p:nvSpPr>
        <p:spPr>
          <a:xfrm>
            <a:off x="540000" y="1662631"/>
            <a:ext cx="11101136" cy="4646093"/>
          </a:xfrm>
        </p:spPr>
        <p:txBody>
          <a:bodyPr vert="horz" lIns="91440" tIns="45720" rIns="91440" bIns="45720" rtlCol="0" anchor="t">
            <a:normAutofit/>
          </a:bodyPr>
          <a:lstStyle/>
          <a:p>
            <a:pPr marL="269875" indent="-269875"/>
            <a:r>
              <a:rPr lang="en-US" sz="2400" dirty="0"/>
              <a:t>Algorithm regarding the removal the letter-heads (</a:t>
            </a:r>
            <a:r>
              <a:rPr lang="en-US" sz="2400" i="1" noProof="1"/>
              <a:t>shirorekha</a:t>
            </a:r>
            <a:r>
              <a:rPr lang="en-US" sz="2400" dirty="0"/>
              <a:t>) of Bengali letters.</a:t>
            </a:r>
          </a:p>
          <a:p>
            <a:pPr marL="269875" indent="-269875"/>
            <a:r>
              <a:rPr lang="en-US" sz="2400" dirty="0"/>
              <a:t>Program Snippet</a:t>
            </a:r>
          </a:p>
          <a:p>
            <a:pPr marL="269875" indent="-269875"/>
            <a:r>
              <a:rPr lang="en-US" sz="2400" dirty="0"/>
              <a:t>Observations</a:t>
            </a:r>
          </a:p>
          <a:p>
            <a:pPr marL="269875" indent="-269875"/>
            <a:r>
              <a:rPr lang="en-US" sz="2400" dirty="0"/>
              <a:t>Algorithm regarding Bengali Character Segmentation</a:t>
            </a:r>
          </a:p>
          <a:p>
            <a:pPr marL="269875" indent="-269875"/>
            <a:r>
              <a:rPr lang="en-US" sz="2400" dirty="0"/>
              <a:t>Program Snippet</a:t>
            </a:r>
          </a:p>
          <a:p>
            <a:pPr marL="269875" indent="-269875"/>
            <a:r>
              <a:rPr lang="en-US" sz="2400" dirty="0"/>
              <a:t>Observations</a:t>
            </a:r>
          </a:p>
          <a:p>
            <a:pPr marL="269875" indent="-269875"/>
            <a:r>
              <a:rPr lang="en-US" sz="2400" dirty="0"/>
              <a:t>References</a:t>
            </a:r>
          </a:p>
          <a:p>
            <a:pPr marL="269875" indent="-269875"/>
            <a:endParaRPr lang="en-US" sz="2400" dirty="0"/>
          </a:p>
        </p:txBody>
      </p:sp>
    </p:spTree>
    <p:extLst>
      <p:ext uri="{BB962C8B-B14F-4D97-AF65-F5344CB8AC3E}">
        <p14:creationId xmlns:p14="http://schemas.microsoft.com/office/powerpoint/2010/main" val="254687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7689-8331-DD39-CB9A-EA0184908A48}"/>
              </a:ext>
            </a:extLst>
          </p:cNvPr>
          <p:cNvSpPr>
            <a:spLocks noGrp="1"/>
          </p:cNvSpPr>
          <p:nvPr>
            <p:ph type="title"/>
          </p:nvPr>
        </p:nvSpPr>
        <p:spPr>
          <a:xfrm>
            <a:off x="540000" y="342078"/>
            <a:ext cx="11101135" cy="463630"/>
          </a:xfrm>
        </p:spPr>
        <p:txBody>
          <a:bodyPr/>
          <a:lstStyle/>
          <a:p>
            <a:r>
              <a:rPr lang="en-US" sz="2400" dirty="0">
                <a:ea typeface="+mj-lt"/>
                <a:cs typeface="+mj-lt"/>
              </a:rPr>
              <a:t>Algorithm regarding the removal the letter-heads </a:t>
            </a:r>
            <a:r>
              <a:rPr lang="en-US" sz="2400" noProof="1">
                <a:ea typeface="+mj-lt"/>
                <a:cs typeface="+mj-lt"/>
              </a:rPr>
              <a:t>(</a:t>
            </a:r>
            <a:r>
              <a:rPr lang="en-US" sz="2400" i="1" noProof="1">
                <a:ea typeface="+mj-lt"/>
                <a:cs typeface="+mj-lt"/>
              </a:rPr>
              <a:t>shirorekha</a:t>
            </a:r>
            <a:r>
              <a:rPr lang="en-US" sz="2400" noProof="1">
                <a:ea typeface="+mj-lt"/>
                <a:cs typeface="+mj-lt"/>
              </a:rPr>
              <a:t>)</a:t>
            </a:r>
            <a:r>
              <a:rPr lang="en-US" sz="2400" dirty="0">
                <a:ea typeface="+mj-lt"/>
                <a:cs typeface="+mj-lt"/>
              </a:rPr>
              <a:t> of Bengali letters.</a:t>
            </a:r>
            <a:endParaRPr lang="en-US" dirty="0"/>
          </a:p>
        </p:txBody>
      </p:sp>
      <p:sp>
        <p:nvSpPr>
          <p:cNvPr id="3" name="Content Placeholder 2">
            <a:extLst>
              <a:ext uri="{FF2B5EF4-FFF2-40B4-BE49-F238E27FC236}">
                <a16:creationId xmlns:a16="http://schemas.microsoft.com/office/drawing/2014/main" id="{98ADE000-AD87-BA59-8B1B-39A201623CFC}"/>
              </a:ext>
            </a:extLst>
          </p:cNvPr>
          <p:cNvSpPr>
            <a:spLocks noGrp="1"/>
          </p:cNvSpPr>
          <p:nvPr>
            <p:ph idx="1"/>
          </p:nvPr>
        </p:nvSpPr>
        <p:spPr>
          <a:xfrm>
            <a:off x="540000" y="1192913"/>
            <a:ext cx="11101136" cy="4680382"/>
          </a:xfrm>
        </p:spPr>
        <p:txBody>
          <a:bodyPr vert="horz" lIns="91440" tIns="45720" rIns="91440" bIns="45720" rtlCol="0" anchor="t">
            <a:normAutofit/>
          </a:bodyPr>
          <a:lstStyle/>
          <a:p>
            <a:pPr marL="269875" indent="-269875"/>
            <a:r>
              <a:rPr lang="en-US" dirty="0"/>
              <a:t>For removing the letter-heads, the algorithm we employed used the fact that any kernel having height and width almost same as the letter heads will easily remove  the letter-heads from the image after an opening operation with that kernel is employed on the image.</a:t>
            </a:r>
          </a:p>
          <a:p>
            <a:pPr marL="269875" indent="-269875"/>
            <a:r>
              <a:rPr lang="en-US" dirty="0"/>
              <a:t>We set the height of kernel element as 2 pixels.</a:t>
            </a:r>
          </a:p>
          <a:p>
            <a:pPr marL="269875" indent="-269875"/>
            <a:r>
              <a:rPr lang="en-US" dirty="0"/>
              <a:t>The main objective was to find the stroke-width of the letter-head which was found by finding the special-sequence-length(special sequence is a transition of pixels from white to black and back to white –in the same row ; the intermediate region constitutes the special sequence). We then find the lengths of all such special-sequences and find the max-length special sequence which will be our stroke width.</a:t>
            </a:r>
          </a:p>
          <a:p>
            <a:pPr marL="269875" indent="-269875"/>
            <a:r>
              <a:rPr lang="en-US" dirty="0"/>
              <a:t>After finding the dimensions of the kernel, we then perform opening operation on the image(erosion followed by dilation) which will yield our resulting image.</a:t>
            </a:r>
          </a:p>
        </p:txBody>
      </p:sp>
    </p:spTree>
    <p:extLst>
      <p:ext uri="{BB962C8B-B14F-4D97-AF65-F5344CB8AC3E}">
        <p14:creationId xmlns:p14="http://schemas.microsoft.com/office/powerpoint/2010/main" val="102058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AE64-D829-87DF-A3A2-AC9553A6ED65}"/>
              </a:ext>
            </a:extLst>
          </p:cNvPr>
          <p:cNvSpPr>
            <a:spLocks noGrp="1"/>
          </p:cNvSpPr>
          <p:nvPr>
            <p:ph type="title"/>
          </p:nvPr>
        </p:nvSpPr>
        <p:spPr>
          <a:xfrm>
            <a:off x="540000" y="540000"/>
            <a:ext cx="11101135" cy="889163"/>
          </a:xfrm>
        </p:spPr>
        <p:txBody>
          <a:bodyPr>
            <a:normAutofit fontScale="90000"/>
          </a:bodyPr>
          <a:lstStyle/>
          <a:p>
            <a:r>
              <a:rPr lang="en-US" dirty="0"/>
              <a:t>Program Snippet</a:t>
            </a:r>
          </a:p>
        </p:txBody>
      </p:sp>
      <p:pic>
        <p:nvPicPr>
          <p:cNvPr id="4" name="Picture 4" descr="Text&#10;&#10;Description automatically generated">
            <a:extLst>
              <a:ext uri="{FF2B5EF4-FFF2-40B4-BE49-F238E27FC236}">
                <a16:creationId xmlns:a16="http://schemas.microsoft.com/office/drawing/2014/main" id="{100FA1DC-87CE-E759-724F-70D34758B19E}"/>
              </a:ext>
            </a:extLst>
          </p:cNvPr>
          <p:cNvPicPr>
            <a:picLocks noGrp="1" noChangeAspect="1"/>
          </p:cNvPicPr>
          <p:nvPr>
            <p:ph idx="1"/>
          </p:nvPr>
        </p:nvPicPr>
        <p:blipFill>
          <a:blip r:embed="rId2"/>
          <a:stretch>
            <a:fillRect/>
          </a:stretch>
        </p:blipFill>
        <p:spPr>
          <a:xfrm>
            <a:off x="260803" y="2312882"/>
            <a:ext cx="5009765" cy="4047031"/>
          </a:xfrm>
        </p:spPr>
      </p:pic>
      <p:cxnSp>
        <p:nvCxnSpPr>
          <p:cNvPr id="6" name="Straight Arrow Connector 5">
            <a:extLst>
              <a:ext uri="{FF2B5EF4-FFF2-40B4-BE49-F238E27FC236}">
                <a16:creationId xmlns:a16="http://schemas.microsoft.com/office/drawing/2014/main" id="{61E7C6AA-D0A0-B0F5-8DB5-79DA8A7A544A}"/>
              </a:ext>
            </a:extLst>
          </p:cNvPr>
          <p:cNvCxnSpPr/>
          <p:nvPr/>
        </p:nvCxnSpPr>
        <p:spPr>
          <a:xfrm>
            <a:off x="6133604" y="1675411"/>
            <a:ext cx="23752" cy="4882735"/>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901316-C5C8-3E37-0948-A4200C5A1FF7}"/>
              </a:ext>
            </a:extLst>
          </p:cNvPr>
          <p:cNvSpPr txBox="1"/>
          <p:nvPr/>
        </p:nvSpPr>
        <p:spPr>
          <a:xfrm>
            <a:off x="717467" y="1744188"/>
            <a:ext cx="37605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Stroke-Width</a:t>
            </a:r>
          </a:p>
        </p:txBody>
      </p:sp>
      <p:sp>
        <p:nvSpPr>
          <p:cNvPr id="8" name="TextBox 7">
            <a:extLst>
              <a:ext uri="{FF2B5EF4-FFF2-40B4-BE49-F238E27FC236}">
                <a16:creationId xmlns:a16="http://schemas.microsoft.com/office/drawing/2014/main" id="{6B3E68D2-0CA0-2F58-E477-8E75AFE70602}"/>
              </a:ext>
            </a:extLst>
          </p:cNvPr>
          <p:cNvSpPr txBox="1"/>
          <p:nvPr/>
        </p:nvSpPr>
        <p:spPr>
          <a:xfrm>
            <a:off x="8003473" y="1744187"/>
            <a:ext cx="261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Main Operation</a:t>
            </a:r>
          </a:p>
        </p:txBody>
      </p:sp>
      <p:pic>
        <p:nvPicPr>
          <p:cNvPr id="9" name="Picture 9" descr="Text&#10;&#10;Description automatically generated">
            <a:extLst>
              <a:ext uri="{FF2B5EF4-FFF2-40B4-BE49-F238E27FC236}">
                <a16:creationId xmlns:a16="http://schemas.microsoft.com/office/drawing/2014/main" id="{211A2A4B-B112-3B3A-D4A7-F2FF930C512A}"/>
              </a:ext>
            </a:extLst>
          </p:cNvPr>
          <p:cNvPicPr>
            <a:picLocks noChangeAspect="1"/>
          </p:cNvPicPr>
          <p:nvPr/>
        </p:nvPicPr>
        <p:blipFill>
          <a:blip r:embed="rId3"/>
          <a:stretch>
            <a:fillRect/>
          </a:stretch>
        </p:blipFill>
        <p:spPr>
          <a:xfrm>
            <a:off x="7069777" y="2309506"/>
            <a:ext cx="4762005" cy="3584857"/>
          </a:xfrm>
          <a:prstGeom prst="rect">
            <a:avLst/>
          </a:prstGeom>
        </p:spPr>
      </p:pic>
    </p:spTree>
    <p:extLst>
      <p:ext uri="{BB962C8B-B14F-4D97-AF65-F5344CB8AC3E}">
        <p14:creationId xmlns:p14="http://schemas.microsoft.com/office/powerpoint/2010/main" val="404853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6F6F-065F-BFE9-2B90-C7BF4618EB7D}"/>
              </a:ext>
            </a:extLst>
          </p:cNvPr>
          <p:cNvSpPr>
            <a:spLocks noGrp="1"/>
          </p:cNvSpPr>
          <p:nvPr>
            <p:ph type="title"/>
          </p:nvPr>
        </p:nvSpPr>
        <p:spPr>
          <a:xfrm>
            <a:off x="540000" y="540000"/>
            <a:ext cx="11101135" cy="918851"/>
          </a:xfrm>
        </p:spPr>
        <p:txBody>
          <a:bodyPr>
            <a:normAutofit fontScale="90000"/>
          </a:bodyPr>
          <a:lstStyle/>
          <a:p>
            <a:r>
              <a:rPr lang="en-US" dirty="0"/>
              <a:t>Observations</a:t>
            </a:r>
          </a:p>
        </p:txBody>
      </p:sp>
      <p:pic>
        <p:nvPicPr>
          <p:cNvPr id="4" name="Picture 4" descr="Text, letter&#10;&#10;Description automatically generated">
            <a:extLst>
              <a:ext uri="{FF2B5EF4-FFF2-40B4-BE49-F238E27FC236}">
                <a16:creationId xmlns:a16="http://schemas.microsoft.com/office/drawing/2014/main" id="{767439C7-54F9-E1C5-71CF-3AC0AF42E9FF}"/>
              </a:ext>
            </a:extLst>
          </p:cNvPr>
          <p:cNvPicPr>
            <a:picLocks noChangeAspect="1"/>
          </p:cNvPicPr>
          <p:nvPr/>
        </p:nvPicPr>
        <p:blipFill>
          <a:blip r:embed="rId2"/>
          <a:stretch>
            <a:fillRect/>
          </a:stretch>
        </p:blipFill>
        <p:spPr>
          <a:xfrm>
            <a:off x="678148" y="2579945"/>
            <a:ext cx="4544290" cy="2648971"/>
          </a:xfrm>
          <a:prstGeom prst="rect">
            <a:avLst/>
          </a:prstGeom>
        </p:spPr>
      </p:pic>
      <p:cxnSp>
        <p:nvCxnSpPr>
          <p:cNvPr id="6" name="Straight Arrow Connector 5">
            <a:extLst>
              <a:ext uri="{FF2B5EF4-FFF2-40B4-BE49-F238E27FC236}">
                <a16:creationId xmlns:a16="http://schemas.microsoft.com/office/drawing/2014/main" id="{E3F949F4-581E-C2EC-07F3-4DDF29C64AC4}"/>
              </a:ext>
            </a:extLst>
          </p:cNvPr>
          <p:cNvCxnSpPr/>
          <p:nvPr/>
        </p:nvCxnSpPr>
        <p:spPr>
          <a:xfrm>
            <a:off x="6143500" y="1457697"/>
            <a:ext cx="23752" cy="4882735"/>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3FA717-3FC8-0C59-371D-DC91A356C527}"/>
              </a:ext>
            </a:extLst>
          </p:cNvPr>
          <p:cNvSpPr txBox="1"/>
          <p:nvPr/>
        </p:nvSpPr>
        <p:spPr>
          <a:xfrm>
            <a:off x="977240" y="1793668"/>
            <a:ext cx="3451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Original Image</a:t>
            </a:r>
          </a:p>
        </p:txBody>
      </p:sp>
      <p:sp>
        <p:nvSpPr>
          <p:cNvPr id="8" name="TextBox 7">
            <a:extLst>
              <a:ext uri="{FF2B5EF4-FFF2-40B4-BE49-F238E27FC236}">
                <a16:creationId xmlns:a16="http://schemas.microsoft.com/office/drawing/2014/main" id="{F149B844-8470-6712-2520-236FEE1C078E}"/>
              </a:ext>
            </a:extLst>
          </p:cNvPr>
          <p:cNvSpPr txBox="1"/>
          <p:nvPr/>
        </p:nvSpPr>
        <p:spPr>
          <a:xfrm>
            <a:off x="7003967" y="1793668"/>
            <a:ext cx="3451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Result Image</a:t>
            </a:r>
          </a:p>
        </p:txBody>
      </p:sp>
      <p:pic>
        <p:nvPicPr>
          <p:cNvPr id="9" name="Picture 9" descr="Text, letter&#10;&#10;Description automatically generated">
            <a:extLst>
              <a:ext uri="{FF2B5EF4-FFF2-40B4-BE49-F238E27FC236}">
                <a16:creationId xmlns:a16="http://schemas.microsoft.com/office/drawing/2014/main" id="{D53D7CB8-D2EC-D242-650E-0B137198DD51}"/>
              </a:ext>
            </a:extLst>
          </p:cNvPr>
          <p:cNvPicPr>
            <a:picLocks noChangeAspect="1"/>
          </p:cNvPicPr>
          <p:nvPr/>
        </p:nvPicPr>
        <p:blipFill>
          <a:blip r:embed="rId3"/>
          <a:stretch>
            <a:fillRect/>
          </a:stretch>
        </p:blipFill>
        <p:spPr>
          <a:xfrm>
            <a:off x="6812478" y="2586005"/>
            <a:ext cx="4534394" cy="2626120"/>
          </a:xfrm>
          <a:prstGeom prst="rect">
            <a:avLst/>
          </a:prstGeom>
        </p:spPr>
      </p:pic>
    </p:spTree>
    <p:extLst>
      <p:ext uri="{BB962C8B-B14F-4D97-AF65-F5344CB8AC3E}">
        <p14:creationId xmlns:p14="http://schemas.microsoft.com/office/powerpoint/2010/main" val="355078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7CC8-E185-723E-4ADC-70E91518D778}"/>
              </a:ext>
            </a:extLst>
          </p:cNvPr>
          <p:cNvSpPr>
            <a:spLocks noGrp="1"/>
          </p:cNvSpPr>
          <p:nvPr>
            <p:ph type="title"/>
          </p:nvPr>
        </p:nvSpPr>
        <p:spPr>
          <a:xfrm>
            <a:off x="540000" y="540000"/>
            <a:ext cx="11101135" cy="562591"/>
          </a:xfrm>
        </p:spPr>
        <p:txBody>
          <a:bodyPr/>
          <a:lstStyle/>
          <a:p>
            <a:r>
              <a:rPr lang="en-US" sz="2400" dirty="0">
                <a:ea typeface="+mj-lt"/>
                <a:cs typeface="+mj-lt"/>
              </a:rPr>
              <a:t>Algorithm regarding Bengali Character Segmentation</a:t>
            </a:r>
            <a:endParaRPr lang="en-US" dirty="0"/>
          </a:p>
        </p:txBody>
      </p:sp>
      <p:sp>
        <p:nvSpPr>
          <p:cNvPr id="3" name="Content Placeholder 2">
            <a:extLst>
              <a:ext uri="{FF2B5EF4-FFF2-40B4-BE49-F238E27FC236}">
                <a16:creationId xmlns:a16="http://schemas.microsoft.com/office/drawing/2014/main" id="{918CA216-B4DE-FDD4-BC8D-C5A41216B140}"/>
              </a:ext>
            </a:extLst>
          </p:cNvPr>
          <p:cNvSpPr>
            <a:spLocks noGrp="1"/>
          </p:cNvSpPr>
          <p:nvPr>
            <p:ph idx="1"/>
          </p:nvPr>
        </p:nvSpPr>
        <p:spPr>
          <a:xfrm>
            <a:off x="540000" y="1024680"/>
            <a:ext cx="11101136" cy="4601213"/>
          </a:xfrm>
        </p:spPr>
        <p:txBody>
          <a:bodyPr vert="horz" lIns="91440" tIns="45720" rIns="91440" bIns="45720" rtlCol="0" anchor="t">
            <a:noAutofit/>
          </a:bodyPr>
          <a:lstStyle/>
          <a:p>
            <a:pPr marL="269875" indent="-269875"/>
            <a:r>
              <a:rPr lang="en-US" sz="1600" dirty="0"/>
              <a:t>The main idea to segment an image file containing Bengali characters is to first segment it line by line and then by characters.</a:t>
            </a:r>
          </a:p>
          <a:p>
            <a:pPr marL="269875" indent="-269875"/>
            <a:r>
              <a:rPr lang="en-US" sz="1600" dirty="0"/>
              <a:t>For segmenting line by line we need to  find the base-line for each line-row of the image file which can help us determine the lines by their base-line. This can be done easily by finding the letter-height and spacing between the lines which we have done earlier, and storing the base-line positions for all the lines in an array as we will use them to in character segmentation.</a:t>
            </a:r>
          </a:p>
          <a:p>
            <a:pPr marL="269875" indent="-269875"/>
            <a:r>
              <a:rPr lang="en-US" sz="1600" dirty="0"/>
              <a:t>We will also calculate the median height of all the lines in the above process of finding the base-line.</a:t>
            </a:r>
          </a:p>
          <a:p>
            <a:pPr marL="269875" indent="-269875"/>
            <a:r>
              <a:rPr lang="en-US" sz="1600" dirty="0"/>
              <a:t>For segmenting characters in a given line, the idea to start the traversal of our pointer from the base-line to the top column-wise, and if the pointer encounters any black pixel it should look left and if it sees a black pixel it should again move to the base-line otherwise it will move left and again try to go up following the above procedure. When the height traversed by the pointer is greater than equal to the median height, we will mark the next 2 columns blank(for the line-height only), thus segmenting the characters. However for some characters like (</a:t>
            </a:r>
            <a:r>
              <a:rPr lang="en-US" sz="1600" dirty="0">
                <a:latin typeface="Consolas"/>
              </a:rPr>
              <a:t>গ</a:t>
            </a:r>
            <a:r>
              <a:rPr lang="en-US" sz="1600" dirty="0"/>
              <a:t>) for which the segmentation appears earlier; to prevent this we safely shift the blank creation some pixels right for such characters, by checking whether there is a sudden shrink on height of the pointer after reaching median height, which is a sign that the character is not totally scanned yet.</a:t>
            </a:r>
          </a:p>
          <a:p>
            <a:pPr marL="269875" indent="-269875"/>
            <a:r>
              <a:rPr lang="en-US" sz="1600" dirty="0"/>
              <a:t>Thus by employing the above strategies we can safely segment the Bengali characters in an image file.</a:t>
            </a:r>
          </a:p>
        </p:txBody>
      </p:sp>
    </p:spTree>
    <p:extLst>
      <p:ext uri="{BB962C8B-B14F-4D97-AF65-F5344CB8AC3E}">
        <p14:creationId xmlns:p14="http://schemas.microsoft.com/office/powerpoint/2010/main" val="82937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B721-E7CA-F1F6-83D8-E7E05F911703}"/>
              </a:ext>
            </a:extLst>
          </p:cNvPr>
          <p:cNvSpPr>
            <a:spLocks noGrp="1"/>
          </p:cNvSpPr>
          <p:nvPr>
            <p:ph type="title"/>
          </p:nvPr>
        </p:nvSpPr>
        <p:spPr>
          <a:xfrm>
            <a:off x="540000" y="540000"/>
            <a:ext cx="11101135" cy="988124"/>
          </a:xfrm>
        </p:spPr>
        <p:txBody>
          <a:bodyPr/>
          <a:lstStyle/>
          <a:p>
            <a:r>
              <a:rPr lang="en-US" dirty="0"/>
              <a:t>Program Snippet</a:t>
            </a:r>
          </a:p>
        </p:txBody>
      </p:sp>
      <p:pic>
        <p:nvPicPr>
          <p:cNvPr id="4" name="Picture 4" descr="Text&#10;&#10;Description automatically generated">
            <a:extLst>
              <a:ext uri="{FF2B5EF4-FFF2-40B4-BE49-F238E27FC236}">
                <a16:creationId xmlns:a16="http://schemas.microsoft.com/office/drawing/2014/main" id="{57429513-FC97-BDD9-7B17-9D2D541191AB}"/>
              </a:ext>
            </a:extLst>
          </p:cNvPr>
          <p:cNvPicPr>
            <a:picLocks noGrp="1" noChangeAspect="1"/>
          </p:cNvPicPr>
          <p:nvPr>
            <p:ph idx="1"/>
          </p:nvPr>
        </p:nvPicPr>
        <p:blipFill>
          <a:blip r:embed="rId2"/>
          <a:stretch>
            <a:fillRect/>
          </a:stretch>
        </p:blipFill>
        <p:spPr>
          <a:xfrm>
            <a:off x="889049" y="2086210"/>
            <a:ext cx="4649082" cy="4316456"/>
          </a:xfrm>
        </p:spPr>
      </p:pic>
      <p:cxnSp>
        <p:nvCxnSpPr>
          <p:cNvPr id="6" name="Straight Arrow Connector 5">
            <a:extLst>
              <a:ext uri="{FF2B5EF4-FFF2-40B4-BE49-F238E27FC236}">
                <a16:creationId xmlns:a16="http://schemas.microsoft.com/office/drawing/2014/main" id="{AC9557BE-B502-413F-CE2A-7EC0C6005A53}"/>
              </a:ext>
            </a:extLst>
          </p:cNvPr>
          <p:cNvCxnSpPr/>
          <p:nvPr/>
        </p:nvCxnSpPr>
        <p:spPr>
          <a:xfrm>
            <a:off x="6331526" y="1616035"/>
            <a:ext cx="23752" cy="4882735"/>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8D92E4-16B3-4EF1-CD7D-3B069FE66290}"/>
              </a:ext>
            </a:extLst>
          </p:cNvPr>
          <p:cNvSpPr txBox="1"/>
          <p:nvPr/>
        </p:nvSpPr>
        <p:spPr>
          <a:xfrm>
            <a:off x="1397824" y="1571006"/>
            <a:ext cx="3191493" cy="371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Pseudo-Code</a:t>
            </a:r>
          </a:p>
        </p:txBody>
      </p:sp>
      <p:sp>
        <p:nvSpPr>
          <p:cNvPr id="8" name="TextBox 7">
            <a:extLst>
              <a:ext uri="{FF2B5EF4-FFF2-40B4-BE49-F238E27FC236}">
                <a16:creationId xmlns:a16="http://schemas.microsoft.com/office/drawing/2014/main" id="{58A57C25-9A99-D4D2-ED56-E203E1357046}"/>
              </a:ext>
            </a:extLst>
          </p:cNvPr>
          <p:cNvSpPr txBox="1"/>
          <p:nvPr/>
        </p:nvSpPr>
        <p:spPr>
          <a:xfrm>
            <a:off x="7474031" y="1620486"/>
            <a:ext cx="3191493" cy="371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Dry Run</a:t>
            </a:r>
          </a:p>
        </p:txBody>
      </p:sp>
      <p:pic>
        <p:nvPicPr>
          <p:cNvPr id="9" name="Picture 9" descr="Text&#10;&#10;Description automatically generated">
            <a:extLst>
              <a:ext uri="{FF2B5EF4-FFF2-40B4-BE49-F238E27FC236}">
                <a16:creationId xmlns:a16="http://schemas.microsoft.com/office/drawing/2014/main" id="{1DB6FA8F-AC60-2C09-3323-7CF9C0C5ADF9}"/>
              </a:ext>
            </a:extLst>
          </p:cNvPr>
          <p:cNvPicPr>
            <a:picLocks noChangeAspect="1"/>
          </p:cNvPicPr>
          <p:nvPr/>
        </p:nvPicPr>
        <p:blipFill>
          <a:blip r:embed="rId3"/>
          <a:stretch>
            <a:fillRect/>
          </a:stretch>
        </p:blipFill>
        <p:spPr>
          <a:xfrm>
            <a:off x="6634348" y="1984541"/>
            <a:ext cx="5078680" cy="3749880"/>
          </a:xfrm>
          <a:prstGeom prst="rect">
            <a:avLst/>
          </a:prstGeom>
        </p:spPr>
      </p:pic>
    </p:spTree>
    <p:extLst>
      <p:ext uri="{BB962C8B-B14F-4D97-AF65-F5344CB8AC3E}">
        <p14:creationId xmlns:p14="http://schemas.microsoft.com/office/powerpoint/2010/main" val="17115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6F6F-065F-BFE9-2B90-C7BF4618EB7D}"/>
              </a:ext>
            </a:extLst>
          </p:cNvPr>
          <p:cNvSpPr>
            <a:spLocks noGrp="1"/>
          </p:cNvSpPr>
          <p:nvPr>
            <p:ph type="title"/>
          </p:nvPr>
        </p:nvSpPr>
        <p:spPr>
          <a:xfrm>
            <a:off x="540000" y="540000"/>
            <a:ext cx="11101135" cy="918851"/>
          </a:xfrm>
        </p:spPr>
        <p:txBody>
          <a:bodyPr>
            <a:normAutofit fontScale="90000"/>
          </a:bodyPr>
          <a:lstStyle/>
          <a:p>
            <a:r>
              <a:rPr lang="en-US" dirty="0"/>
              <a:t>Observations</a:t>
            </a:r>
          </a:p>
        </p:txBody>
      </p:sp>
      <p:pic>
        <p:nvPicPr>
          <p:cNvPr id="4" name="Picture 4" descr="Text, letter&#10;&#10;Description automatically generated">
            <a:extLst>
              <a:ext uri="{FF2B5EF4-FFF2-40B4-BE49-F238E27FC236}">
                <a16:creationId xmlns:a16="http://schemas.microsoft.com/office/drawing/2014/main" id="{767439C7-54F9-E1C5-71CF-3AC0AF42E9FF}"/>
              </a:ext>
            </a:extLst>
          </p:cNvPr>
          <p:cNvPicPr>
            <a:picLocks noChangeAspect="1"/>
          </p:cNvPicPr>
          <p:nvPr/>
        </p:nvPicPr>
        <p:blipFill>
          <a:blip r:embed="rId2"/>
          <a:stretch>
            <a:fillRect/>
          </a:stretch>
        </p:blipFill>
        <p:spPr>
          <a:xfrm>
            <a:off x="678148" y="2579945"/>
            <a:ext cx="4544290" cy="2648971"/>
          </a:xfrm>
          <a:prstGeom prst="rect">
            <a:avLst/>
          </a:prstGeom>
        </p:spPr>
      </p:pic>
      <p:cxnSp>
        <p:nvCxnSpPr>
          <p:cNvPr id="6" name="Straight Arrow Connector 5">
            <a:extLst>
              <a:ext uri="{FF2B5EF4-FFF2-40B4-BE49-F238E27FC236}">
                <a16:creationId xmlns:a16="http://schemas.microsoft.com/office/drawing/2014/main" id="{E3F949F4-581E-C2EC-07F3-4DDF29C64AC4}"/>
              </a:ext>
            </a:extLst>
          </p:cNvPr>
          <p:cNvCxnSpPr/>
          <p:nvPr/>
        </p:nvCxnSpPr>
        <p:spPr>
          <a:xfrm>
            <a:off x="6143500" y="1457697"/>
            <a:ext cx="23752" cy="4882735"/>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3FA717-3FC8-0C59-371D-DC91A356C527}"/>
              </a:ext>
            </a:extLst>
          </p:cNvPr>
          <p:cNvSpPr txBox="1"/>
          <p:nvPr/>
        </p:nvSpPr>
        <p:spPr>
          <a:xfrm>
            <a:off x="977240" y="1793668"/>
            <a:ext cx="3451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Original Image</a:t>
            </a:r>
          </a:p>
        </p:txBody>
      </p:sp>
      <p:sp>
        <p:nvSpPr>
          <p:cNvPr id="8" name="TextBox 7">
            <a:extLst>
              <a:ext uri="{FF2B5EF4-FFF2-40B4-BE49-F238E27FC236}">
                <a16:creationId xmlns:a16="http://schemas.microsoft.com/office/drawing/2014/main" id="{F149B844-8470-6712-2520-236FEE1C078E}"/>
              </a:ext>
            </a:extLst>
          </p:cNvPr>
          <p:cNvSpPr txBox="1"/>
          <p:nvPr/>
        </p:nvSpPr>
        <p:spPr>
          <a:xfrm>
            <a:off x="7003967" y="1793668"/>
            <a:ext cx="3451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Result Image</a:t>
            </a:r>
          </a:p>
        </p:txBody>
      </p:sp>
      <p:pic>
        <p:nvPicPr>
          <p:cNvPr id="3" name="Picture 4" descr="Text, letter&#10;&#10;Description automatically generated">
            <a:extLst>
              <a:ext uri="{FF2B5EF4-FFF2-40B4-BE49-F238E27FC236}">
                <a16:creationId xmlns:a16="http://schemas.microsoft.com/office/drawing/2014/main" id="{B1C4396E-8BA6-F736-3192-AC276E08C63F}"/>
              </a:ext>
            </a:extLst>
          </p:cNvPr>
          <p:cNvPicPr>
            <a:picLocks noChangeAspect="1"/>
          </p:cNvPicPr>
          <p:nvPr/>
        </p:nvPicPr>
        <p:blipFill>
          <a:blip r:embed="rId3"/>
          <a:stretch>
            <a:fillRect/>
          </a:stretch>
        </p:blipFill>
        <p:spPr>
          <a:xfrm>
            <a:off x="6861959" y="2584771"/>
            <a:ext cx="4475018" cy="2638484"/>
          </a:xfrm>
          <a:prstGeom prst="rect">
            <a:avLst/>
          </a:prstGeom>
        </p:spPr>
      </p:pic>
    </p:spTree>
    <p:extLst>
      <p:ext uri="{BB962C8B-B14F-4D97-AF65-F5344CB8AC3E}">
        <p14:creationId xmlns:p14="http://schemas.microsoft.com/office/powerpoint/2010/main" val="261587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D3F2-8214-00EF-65A8-9443899A9AF0}"/>
              </a:ext>
            </a:extLst>
          </p:cNvPr>
          <p:cNvSpPr>
            <a:spLocks noGrp="1"/>
          </p:cNvSpPr>
          <p:nvPr>
            <p:ph type="title"/>
          </p:nvPr>
        </p:nvSpPr>
        <p:spPr>
          <a:xfrm>
            <a:off x="540000" y="540000"/>
            <a:ext cx="11101135" cy="1126669"/>
          </a:xfrm>
        </p:spPr>
        <p:txBody>
          <a:bodyPr/>
          <a:lstStyle/>
          <a:p>
            <a:r>
              <a:rPr lang="en-US" dirty="0"/>
              <a:t>References</a:t>
            </a:r>
          </a:p>
        </p:txBody>
      </p:sp>
      <p:sp>
        <p:nvSpPr>
          <p:cNvPr id="3" name="Content Placeholder 2">
            <a:extLst>
              <a:ext uri="{FF2B5EF4-FFF2-40B4-BE49-F238E27FC236}">
                <a16:creationId xmlns:a16="http://schemas.microsoft.com/office/drawing/2014/main" id="{4201F8CF-6FF5-EBC5-BF55-E6DB3F5D5D24}"/>
              </a:ext>
            </a:extLst>
          </p:cNvPr>
          <p:cNvSpPr>
            <a:spLocks noGrp="1"/>
          </p:cNvSpPr>
          <p:nvPr>
            <p:ph idx="1"/>
          </p:nvPr>
        </p:nvSpPr>
        <p:spPr>
          <a:xfrm>
            <a:off x="540000" y="1786679"/>
            <a:ext cx="11101136" cy="2582409"/>
          </a:xfrm>
        </p:spPr>
        <p:txBody>
          <a:bodyPr vert="horz" lIns="91440" tIns="45720" rIns="91440" bIns="45720" rtlCol="0" anchor="t">
            <a:normAutofit/>
          </a:bodyPr>
          <a:lstStyle/>
          <a:p>
            <a:pPr marL="269875" indent="-269875"/>
            <a:r>
              <a:rPr lang="en-US" sz="2400" dirty="0">
                <a:ea typeface="+mn-lt"/>
                <a:cs typeface="+mn-lt"/>
              </a:rPr>
              <a:t>Image Processing in C by Dwayne Phillips</a:t>
            </a:r>
          </a:p>
          <a:p>
            <a:pPr marL="269875" indent="-269875"/>
            <a:r>
              <a:rPr lang="en-US" sz="2400" dirty="0">
                <a:hlinkClick r:id="rId2"/>
              </a:rPr>
              <a:t>Image Morphology</a:t>
            </a:r>
          </a:p>
          <a:p>
            <a:pPr marL="269875" indent="-269875"/>
            <a:r>
              <a:rPr lang="en-US" sz="2400" dirty="0">
                <a:hlinkClick r:id="rId3"/>
              </a:rPr>
              <a:t>Medium Article on character segmentation</a:t>
            </a:r>
          </a:p>
        </p:txBody>
      </p:sp>
    </p:spTree>
    <p:extLst>
      <p:ext uri="{BB962C8B-B14F-4D97-AF65-F5344CB8AC3E}">
        <p14:creationId xmlns:p14="http://schemas.microsoft.com/office/powerpoint/2010/main" val="3571480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wVTI">
  <a:themeElements>
    <a:clrScheme name="AnalogousFromDarkSeedLeftStep">
      <a:dk1>
        <a:srgbClr val="000000"/>
      </a:dk1>
      <a:lt1>
        <a:srgbClr val="FFFFFF"/>
      </a:lt1>
      <a:dk2>
        <a:srgbClr val="221B33"/>
      </a:dk2>
      <a:lt2>
        <a:srgbClr val="F0F3F1"/>
      </a:lt2>
      <a:accent1>
        <a:srgbClr val="E729A7"/>
      </a:accent1>
      <a:accent2>
        <a:srgbClr val="C517D5"/>
      </a:accent2>
      <a:accent3>
        <a:srgbClr val="8829E7"/>
      </a:accent3>
      <a:accent4>
        <a:srgbClr val="3C2DD9"/>
      </a:accent4>
      <a:accent5>
        <a:srgbClr val="2968E7"/>
      </a:accent5>
      <a:accent6>
        <a:srgbClr val="17A5D5"/>
      </a:accent6>
      <a:hlink>
        <a:srgbClr val="3F54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GlowVTI</vt:lpstr>
      <vt:lpstr>Character Segmentation of Bengali Letters</vt:lpstr>
      <vt:lpstr>Index</vt:lpstr>
      <vt:lpstr>Algorithm regarding the removal the letter-heads (shirorekha) of Bengali letters.</vt:lpstr>
      <vt:lpstr>Program Snippet</vt:lpstr>
      <vt:lpstr>Observations</vt:lpstr>
      <vt:lpstr>Algorithm regarding Bengali Character Segmentation</vt:lpstr>
      <vt:lpstr>Program Snippet</vt:lpstr>
      <vt:lpstr>Observations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336</cp:revision>
  <dcterms:created xsi:type="dcterms:W3CDTF">2023-04-16T14:17:26Z</dcterms:created>
  <dcterms:modified xsi:type="dcterms:W3CDTF">2023-04-22T13:51:32Z</dcterms:modified>
</cp:coreProperties>
</file>