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96" r:id="rId2"/>
    <p:sldId id="258" r:id="rId3"/>
    <p:sldId id="304" r:id="rId4"/>
    <p:sldId id="297" r:id="rId5"/>
    <p:sldId id="305" r:id="rId6"/>
    <p:sldId id="298" r:id="rId7"/>
    <p:sldId id="299" r:id="rId8"/>
    <p:sldId id="301" r:id="rId9"/>
    <p:sldId id="302" r:id="rId10"/>
    <p:sldId id="300" r:id="rId11"/>
    <p:sldId id="29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210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98CAD-570F-48C0-BB84-F9B064075566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ABF8E-43EE-473B-AA68-888414F936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835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19118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81C72-B669-BD4E-314F-4CD760771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5D0613-D332-B871-1879-C8F309D5D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38215-F790-B76B-2AA0-0B00F514A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2ADA-06FC-4092-9915-5BD010361233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5B9B5-840C-2F7C-EB82-EEEE72BBE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960FA-61DC-45F0-DFC4-795B786D1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B954-3EE0-4F0E-9871-C0491AEE3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37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0A08E-51AE-3F30-1C8F-C4ECC00F8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82405-4AFF-2E45-678B-61528A7238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E1305-6958-D1E9-5AAA-064A522D5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2ADA-06FC-4092-9915-5BD010361233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59D8C-BFF6-B54B-DE64-454EEDD6C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A7C7F-4356-7C25-170E-91BD161E3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B954-3EE0-4F0E-9871-C0491AEE3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768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2412EB-EE23-49F6-91A2-278F200258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0EFFAF-7DF1-03CB-AE12-C2B9609AD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82FC6-5B3C-4E6C-7B3E-975A98AF3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2ADA-06FC-4092-9915-5BD010361233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BF55A-A11D-5559-7BAC-B2BAAC401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A7595-9B6F-9A74-BF7A-E8B61339C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B954-3EE0-4F0E-9871-C0491AEE3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345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9AC73-584E-F388-1CCF-510805442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3815D-86CB-740A-C8E4-D51ED1CB6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FC5CA-3ABC-22AE-2C9A-873BCB806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2ADA-06FC-4092-9915-5BD010361233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802E5-051C-15AE-3548-960B72416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F936D-0085-55B7-BF99-9A025F0D2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B954-3EE0-4F0E-9871-C0491AEE3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24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6500D-C5F0-2B99-98D7-8B2680203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FD888-EB3D-3F8A-5F5E-7338401F6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D644F-7410-4DCA-B08A-EB0EB1ADE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2ADA-06FC-4092-9915-5BD010361233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AA9D9-D3FA-A900-E04D-B8CF4E7BC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826A8-E8B0-C6AD-C94F-E161AB4A3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B954-3EE0-4F0E-9871-C0491AEE3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190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EB86F-A92E-2AD2-0F8D-95DBAE69C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9AD7A-BD95-4A19-3737-BE7F1C2F76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85C723-ADEA-362E-FBB4-E05D6BBAD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F2FA7-06C4-4E52-CF3A-7835507F1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2ADA-06FC-4092-9915-5BD010361233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C1A1E-FE97-7B3B-60BD-0B1296A14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EE30A-18D1-62DB-2934-F22851629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B954-3EE0-4F0E-9871-C0491AEE3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07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49F0A-1A95-6B49-5365-CD0B169EE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A16F8-32B6-D69C-B2A6-1A4807131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B671D8-A63A-25C9-FECF-F28B87BF5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C9ED6B-CCD6-2830-03E4-5CDD59E754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548AB4-9446-FAEB-C435-C006429299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A2688F-9657-856C-5E2E-7E225B45E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2ADA-06FC-4092-9915-5BD010361233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52FE84-EC36-D634-D992-689C65E20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EE2D0B-5427-55C4-2838-DE569BDED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B954-3EE0-4F0E-9871-C0491AEE3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900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CF334-8B83-DA2A-1E1E-3867E1E62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594DF1-24A5-EE64-3727-3F8590FB8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2ADA-06FC-4092-9915-5BD010361233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059564-EB02-DBED-2FEA-934F1C977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5A5EF0-B909-0E53-6860-9B0DE1092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B954-3EE0-4F0E-9871-C0491AEE3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993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7F424A-310D-BB0D-802A-9BEC0CEDA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2ADA-06FC-4092-9915-5BD010361233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B8298F-F735-58B7-C7EE-78468B183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D2B25C-4562-A940-00CC-3559F69AC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B954-3EE0-4F0E-9871-C0491AEE3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285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37C5A-6CA3-A572-DCD5-26A731A52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B9C2B-0AB9-BA74-3850-D5E5463D8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072EC9-AE14-7636-930D-07765FCD6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2BDAC-141D-CE79-3DC5-F8E30BD00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2ADA-06FC-4092-9915-5BD010361233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D4DF0-018D-E396-3D5C-4E99E022E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347AD-DBB2-D9B1-B257-59EC1C4C0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B954-3EE0-4F0E-9871-C0491AEE3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74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85D1A-0800-C855-8A1E-E3BD07654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20B94B-0BD0-7EAE-3922-D9076EA79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295C3-B9AD-CE45-031C-A307EA186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17DBDC-71A6-CF09-1AFF-EA158B80A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2ADA-06FC-4092-9915-5BD010361233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5D4DD-D1FA-1D73-EAEC-E7539A808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3188D-DDF9-3E2C-767D-8F13043A5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B954-3EE0-4F0E-9871-C0491AEE3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51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096ED0-7BB4-7879-950E-477F9D4A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BEB99-4532-6878-53F1-95DC58B75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27A5A-6BB5-0110-822D-E101382089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D2ADA-06FC-4092-9915-5BD010361233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0311B-9971-A778-56E6-53370A971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2984F-3731-8197-CA6C-C2E3CF03F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1B954-3EE0-4F0E-9871-C0491AEE3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10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/>
        </p:nvSpPr>
        <p:spPr>
          <a:xfrm>
            <a:off x="11932920" y="68580"/>
            <a:ext cx="342800" cy="1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>
              <a:buClr>
                <a:srgbClr val="FFFFFF"/>
              </a:buClr>
              <a:buSzPts val="300"/>
            </a:pPr>
            <a:r>
              <a:rPr lang="en-GB" sz="400">
                <a:solidFill>
                  <a:srgbClr val="FFFFF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TM</a:t>
            </a:r>
            <a:endParaRPr sz="1467"/>
          </a:p>
        </p:txBody>
      </p:sp>
      <p:sp>
        <p:nvSpPr>
          <p:cNvPr id="33" name="Google Shape;60;p1"/>
          <p:cNvSpPr/>
          <p:nvPr/>
        </p:nvSpPr>
        <p:spPr>
          <a:xfrm>
            <a:off x="32333" y="-34149"/>
            <a:ext cx="12101011" cy="775449"/>
          </a:xfrm>
          <a:prstGeom prst="rect">
            <a:avLst/>
          </a:prstGeom>
          <a:solidFill>
            <a:schemeClr val="tx1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buClr>
                <a:schemeClr val="accent2"/>
              </a:buClr>
              <a:buSzPts val="2400"/>
            </a:pPr>
            <a:r>
              <a:rPr lang="nb-NO" sz="1333">
                <a:latin typeface="Book Antiqua" panose="02040602050305030304" pitchFamily="18" charset="0"/>
              </a:rPr>
              <a:t>Hefeng Lai and Peng Zhang</a:t>
            </a:r>
            <a:endParaRPr lang="en-US" sz="1333" dirty="0">
              <a:latin typeface="Book Antiqua" panose="0204060205030503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DDAFE18-17AC-74A5-13A1-A0B270864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929680"/>
              </p:ext>
            </p:extLst>
          </p:nvPr>
        </p:nvGraphicFramePr>
        <p:xfrm>
          <a:off x="2083878" y="4488874"/>
          <a:ext cx="8127999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4307728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5251365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62203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Roll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USN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017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Vishwa M. Badachi</a:t>
                      </a:r>
                      <a:endParaRPr lang="en-IN" sz="18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01FE22BCS065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19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Fardeen Vaddo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01FE22BCS074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87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Sai Satya B. V.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01FE22BCS076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440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err="1">
                          <a:effectLst/>
                        </a:rPr>
                        <a:t>Somashekhar</a:t>
                      </a:r>
                      <a:r>
                        <a:rPr lang="en-IN" sz="1800" dirty="0">
                          <a:effectLst/>
                        </a:rPr>
                        <a:t> M. </a:t>
                      </a:r>
                      <a:r>
                        <a:rPr lang="en-IN" sz="1800" dirty="0" err="1">
                          <a:effectLst/>
                        </a:rPr>
                        <a:t>Kinagi</a:t>
                      </a:r>
                      <a:endParaRPr lang="en-IN" sz="18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effectLst/>
                        </a:rPr>
                        <a:t>01FE22BCS063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02703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A612568-8B93-1CA8-6B87-956DBACB35CA}"/>
              </a:ext>
            </a:extLst>
          </p:cNvPr>
          <p:cNvSpPr txBox="1"/>
          <p:nvPr/>
        </p:nvSpPr>
        <p:spPr>
          <a:xfrm>
            <a:off x="7443787" y="12700"/>
            <a:ext cx="50286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Course</a:t>
            </a:r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: System Software   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Code: </a:t>
            </a:r>
            <a:r>
              <a:rPr lang="en-IN" b="1" dirty="0">
                <a:solidFill>
                  <a:schemeClr val="bg1"/>
                </a:solidFill>
              </a:rPr>
              <a:t>24ECSC306</a:t>
            </a:r>
            <a:br>
              <a:rPr lang="en-US" dirty="0"/>
            </a:b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D3DC0E-C37D-D1A2-CAB1-06C40EED1F8A}"/>
              </a:ext>
            </a:extLst>
          </p:cNvPr>
          <p:cNvSpPr txBox="1"/>
          <p:nvPr/>
        </p:nvSpPr>
        <p:spPr>
          <a:xfrm>
            <a:off x="1998088" y="1782937"/>
            <a:ext cx="82995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3600" b="1" dirty="0">
                <a:solidFill>
                  <a:srgbClr val="000000"/>
                </a:solidFill>
                <a:latin typeface="Calibri" panose="020F0502020204030204" pitchFamily="34" charset="0"/>
              </a:rPr>
              <a:t>One Pass Assembler</a:t>
            </a:r>
            <a:endParaRPr lang="en-IN" sz="3600" b="0" dirty="0"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E42EB4-AD08-4F4A-650E-BD9A81A8A5EF}"/>
              </a:ext>
            </a:extLst>
          </p:cNvPr>
          <p:cNvSpPr txBox="1"/>
          <p:nvPr/>
        </p:nvSpPr>
        <p:spPr>
          <a:xfrm>
            <a:off x="5395190" y="3574168"/>
            <a:ext cx="1192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Team A1-7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B125D3-0CC0-8317-A9DF-23671305F569}"/>
              </a:ext>
            </a:extLst>
          </p:cNvPr>
          <p:cNvSpPr txBox="1"/>
          <p:nvPr/>
        </p:nvSpPr>
        <p:spPr>
          <a:xfrm>
            <a:off x="5198870" y="3979889"/>
            <a:ext cx="1726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Team Members:</a:t>
            </a:r>
          </a:p>
          <a:p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F47DB9-8778-D32E-01BC-B83932F0E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6" y="-192"/>
            <a:ext cx="4260915" cy="7075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90A217-254C-400E-DCF4-651C4AAEC31E}"/>
              </a:ext>
            </a:extLst>
          </p:cNvPr>
          <p:cNvSpPr txBox="1"/>
          <p:nvPr/>
        </p:nvSpPr>
        <p:spPr>
          <a:xfrm>
            <a:off x="4193281" y="2447720"/>
            <a:ext cx="4101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Guided by: Dr. Sujatha C.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7214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000"/>
    </mc:Choice>
    <mc:Fallback xmlns="">
      <p:transition advClick="0" advTm="6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D1836-DEA0-2E11-04B7-F19E8938D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60;p1">
            <a:extLst>
              <a:ext uri="{FF2B5EF4-FFF2-40B4-BE49-F238E27FC236}">
                <a16:creationId xmlns:a16="http://schemas.microsoft.com/office/drawing/2014/main" id="{110A6DF0-B2A1-8C56-BB56-F0092B32A8F5}"/>
              </a:ext>
            </a:extLst>
          </p:cNvPr>
          <p:cNvSpPr/>
          <p:nvPr/>
        </p:nvSpPr>
        <p:spPr>
          <a:xfrm>
            <a:off x="32333" y="-34149"/>
            <a:ext cx="12101011" cy="775449"/>
          </a:xfrm>
          <a:prstGeom prst="rect">
            <a:avLst/>
          </a:prstGeom>
          <a:solidFill>
            <a:schemeClr val="tx1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buClr>
                <a:schemeClr val="accent2"/>
              </a:buClr>
              <a:buSzPts val="2400"/>
            </a:pPr>
            <a:endParaRPr lang="en-US" sz="1335" dirty="0">
              <a:latin typeface="Book Antiqua" panose="02040602050305030304" pitchFamily="18" charset="0"/>
            </a:endParaRPr>
          </a:p>
        </p:txBody>
      </p:sp>
      <p:sp>
        <p:nvSpPr>
          <p:cNvPr id="16" name="Google Shape;61;p1">
            <a:extLst>
              <a:ext uri="{FF2B5EF4-FFF2-40B4-BE49-F238E27FC236}">
                <a16:creationId xmlns:a16="http://schemas.microsoft.com/office/drawing/2014/main" id="{580DE853-F302-165A-48AA-4A0304D50A30}"/>
              </a:ext>
            </a:extLst>
          </p:cNvPr>
          <p:cNvSpPr/>
          <p:nvPr/>
        </p:nvSpPr>
        <p:spPr>
          <a:xfrm>
            <a:off x="1543465" y="58650"/>
            <a:ext cx="8826800" cy="741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lvl="0" algn="ctr">
              <a:buClr>
                <a:srgbClr val="2F5496"/>
              </a:buClr>
              <a:buSzPts val="1200"/>
            </a:pPr>
            <a:r>
              <a:rPr lang="en-US" sz="3600" b="1" dirty="0">
                <a:solidFill>
                  <a:schemeClr val="bg1"/>
                </a:solidFill>
                <a:latin typeface="Book Antiqua" panose="02040602050305030304" pitchFamily="18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 Structures</a:t>
            </a:r>
            <a:endParaRPr lang="en-US" sz="3600" dirty="0">
              <a:solidFill>
                <a:schemeClr val="bg1"/>
              </a:solidFill>
              <a:latin typeface="Book Antiqua" panose="02040602050305030304" pitchFamily="18" charset="0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7" name="Google Shape;62;p1">
            <a:extLst>
              <a:ext uri="{FF2B5EF4-FFF2-40B4-BE49-F238E27FC236}">
                <a16:creationId xmlns:a16="http://schemas.microsoft.com/office/drawing/2014/main" id="{6B177FCD-550D-2C0A-188A-9C57BD2DE0E1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6248" y="12700"/>
            <a:ext cx="656800" cy="65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C741FA7-A81A-D3F2-29F0-C611DBDFB76E}"/>
              </a:ext>
            </a:extLst>
          </p:cNvPr>
          <p:cNvSpPr txBox="1"/>
          <p:nvPr/>
        </p:nvSpPr>
        <p:spPr>
          <a:xfrm>
            <a:off x="106248" y="892633"/>
            <a:ext cx="11771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Data structures : </a:t>
            </a:r>
            <a:r>
              <a:rPr lang="en-IN" sz="2400" dirty="0"/>
              <a:t>Arrays/Linked Lists which will be used to store the info about the unresolved references and then whenever symbol is defined resolve the references pointing to the addresses in linked list.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A6FA57-3731-F373-6E97-D719A0590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280" y="2008353"/>
            <a:ext cx="3381440" cy="450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04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60;p1">
            <a:extLst>
              <a:ext uri="{FF2B5EF4-FFF2-40B4-BE49-F238E27FC236}">
                <a16:creationId xmlns:a16="http://schemas.microsoft.com/office/drawing/2014/main" id="{8E13023E-2FAC-2872-1BD9-1D3A8512FC8C}"/>
              </a:ext>
            </a:extLst>
          </p:cNvPr>
          <p:cNvSpPr/>
          <p:nvPr/>
        </p:nvSpPr>
        <p:spPr>
          <a:xfrm>
            <a:off x="32333" y="-34149"/>
            <a:ext cx="12101011" cy="775449"/>
          </a:xfrm>
          <a:prstGeom prst="rect">
            <a:avLst/>
          </a:prstGeom>
          <a:solidFill>
            <a:schemeClr val="tx1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2400"/>
              <a:buFontTx/>
              <a:buNone/>
              <a:tabLst/>
              <a:defRPr/>
            </a:pPr>
            <a:endParaRPr kumimoji="0" lang="en-US" sz="133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 Antiqua" panose="02040602050305030304" pitchFamily="18" charset="0"/>
              <a:ea typeface="+mn-ea"/>
              <a:cs typeface="+mn-cs"/>
            </a:endParaRPr>
          </a:p>
        </p:txBody>
      </p:sp>
      <p:sp>
        <p:nvSpPr>
          <p:cNvPr id="16" name="Google Shape;61;p1">
            <a:extLst>
              <a:ext uri="{FF2B5EF4-FFF2-40B4-BE49-F238E27FC236}">
                <a16:creationId xmlns:a16="http://schemas.microsoft.com/office/drawing/2014/main" id="{B41DF955-4A73-75B8-DA19-2A1EDBBF37DE}"/>
              </a:ext>
            </a:extLst>
          </p:cNvPr>
          <p:cNvSpPr/>
          <p:nvPr/>
        </p:nvSpPr>
        <p:spPr>
          <a:xfrm>
            <a:off x="1543465" y="58650"/>
            <a:ext cx="8826800" cy="741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200"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ook Antiqua" panose="02040602050305030304" pitchFamily="18" charset="0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7" name="Google Shape;62;p1">
            <a:extLst>
              <a:ext uri="{FF2B5EF4-FFF2-40B4-BE49-F238E27FC236}">
                <a16:creationId xmlns:a16="http://schemas.microsoft.com/office/drawing/2014/main" id="{C33FBDD3-C553-D7B3-FE5D-D6A6F911824F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6248" y="12700"/>
            <a:ext cx="656800" cy="65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850E1D8-B605-5226-CD5A-C71EB6D2E0E0}"/>
              </a:ext>
            </a:extLst>
          </p:cNvPr>
          <p:cNvSpPr txBox="1"/>
          <p:nvPr/>
        </p:nvSpPr>
        <p:spPr>
          <a:xfrm>
            <a:off x="69290" y="3063075"/>
            <a:ext cx="1202709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49989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60;p1">
            <a:extLst>
              <a:ext uri="{FF2B5EF4-FFF2-40B4-BE49-F238E27FC236}">
                <a16:creationId xmlns:a16="http://schemas.microsoft.com/office/drawing/2014/main" id="{8E13023E-2FAC-2872-1BD9-1D3A8512FC8C}"/>
              </a:ext>
            </a:extLst>
          </p:cNvPr>
          <p:cNvSpPr/>
          <p:nvPr/>
        </p:nvSpPr>
        <p:spPr>
          <a:xfrm>
            <a:off x="32333" y="-34149"/>
            <a:ext cx="12101011" cy="775449"/>
          </a:xfrm>
          <a:prstGeom prst="rect">
            <a:avLst/>
          </a:prstGeom>
          <a:solidFill>
            <a:schemeClr val="tx1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buClr>
                <a:schemeClr val="accent2"/>
              </a:buClr>
              <a:buSzPts val="2400"/>
            </a:pPr>
            <a:endParaRPr lang="en-US" sz="1335" dirty="0">
              <a:latin typeface="Book Antiqua" panose="02040602050305030304" pitchFamily="18" charset="0"/>
            </a:endParaRPr>
          </a:p>
        </p:txBody>
      </p:sp>
      <p:sp>
        <p:nvSpPr>
          <p:cNvPr id="16" name="Google Shape;61;p1">
            <a:extLst>
              <a:ext uri="{FF2B5EF4-FFF2-40B4-BE49-F238E27FC236}">
                <a16:creationId xmlns:a16="http://schemas.microsoft.com/office/drawing/2014/main" id="{B41DF955-4A73-75B8-DA19-2A1EDBBF37DE}"/>
              </a:ext>
            </a:extLst>
          </p:cNvPr>
          <p:cNvSpPr/>
          <p:nvPr/>
        </p:nvSpPr>
        <p:spPr>
          <a:xfrm>
            <a:off x="1543465" y="58650"/>
            <a:ext cx="8826800" cy="741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lvl="0" algn="ctr">
              <a:buClr>
                <a:srgbClr val="2F5496"/>
              </a:buClr>
              <a:buSzPts val="1200"/>
            </a:pPr>
            <a:r>
              <a:rPr lang="en-US" sz="3600" b="1" dirty="0">
                <a:solidFill>
                  <a:schemeClr val="bg1"/>
                </a:solidFill>
                <a:latin typeface="Book Antiqua" panose="02040602050305030304" pitchFamily="18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Understanding of OEE</a:t>
            </a:r>
            <a:endParaRPr lang="en-US" sz="3600" dirty="0">
              <a:solidFill>
                <a:schemeClr val="bg1"/>
              </a:solidFill>
              <a:latin typeface="Book Antiqua" panose="02040602050305030304" pitchFamily="18" charset="0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7" name="Google Shape;62;p1">
            <a:extLst>
              <a:ext uri="{FF2B5EF4-FFF2-40B4-BE49-F238E27FC236}">
                <a16:creationId xmlns:a16="http://schemas.microsoft.com/office/drawing/2014/main" id="{C33FBDD3-C553-D7B3-FE5D-D6A6F911824F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6248" y="12700"/>
            <a:ext cx="656800" cy="656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203DA5-94FA-883A-A9C9-258B08B52760}"/>
              </a:ext>
            </a:extLst>
          </p:cNvPr>
          <p:cNvSpPr txBox="1"/>
          <p:nvPr/>
        </p:nvSpPr>
        <p:spPr>
          <a:xfrm>
            <a:off x="502372" y="1241836"/>
            <a:ext cx="1093036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What is a SIC machine?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SIC (Simplified Instructional Computer)</a:t>
            </a:r>
            <a:r>
              <a:rPr lang="en-US" dirty="0"/>
              <a:t> is a hypothetical computer system used for educational purposes.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particularly to teach the principles of computer architecture, machine-level programming, and assembler design.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provides a simple model of how computers operate at a low level without the complexities of modern hardware.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5BFC8C-BC72-D205-6EDE-6182C22A1730}"/>
              </a:ext>
            </a:extLst>
          </p:cNvPr>
          <p:cNvSpPr txBox="1"/>
          <p:nvPr/>
        </p:nvSpPr>
        <p:spPr>
          <a:xfrm>
            <a:off x="502372" y="3773697"/>
            <a:ext cx="109303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What is an Assembler?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</a:t>
            </a:r>
            <a:r>
              <a:rPr lang="en-US" b="1" dirty="0"/>
              <a:t>assembler</a:t>
            </a:r>
            <a:r>
              <a:rPr lang="en-US" dirty="0"/>
              <a:t> is a type of software program that translates </a:t>
            </a:r>
            <a:r>
              <a:rPr lang="en-US" b="1" dirty="0"/>
              <a:t>assembly language</a:t>
            </a:r>
            <a:r>
              <a:rPr lang="en-US" dirty="0"/>
              <a:t> (a human-readable, low-level programming language) into </a:t>
            </a:r>
            <a:r>
              <a:rPr lang="en-US" b="1" dirty="0"/>
              <a:t>machine code</a:t>
            </a:r>
            <a:r>
              <a:rPr lang="en-US" dirty="0"/>
              <a:t> (binary code that a computer's processor can execute directly).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737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EFC52A-765A-0FA6-CA61-BC11247588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60;p1">
            <a:extLst>
              <a:ext uri="{FF2B5EF4-FFF2-40B4-BE49-F238E27FC236}">
                <a16:creationId xmlns:a16="http://schemas.microsoft.com/office/drawing/2014/main" id="{AE6A44EA-DAD8-2E3F-DA5C-5BA03354363E}"/>
              </a:ext>
            </a:extLst>
          </p:cNvPr>
          <p:cNvSpPr/>
          <p:nvPr/>
        </p:nvSpPr>
        <p:spPr>
          <a:xfrm>
            <a:off x="32333" y="-34149"/>
            <a:ext cx="12101011" cy="775449"/>
          </a:xfrm>
          <a:prstGeom prst="rect">
            <a:avLst/>
          </a:prstGeom>
          <a:solidFill>
            <a:schemeClr val="tx1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buClr>
                <a:schemeClr val="accent2"/>
              </a:buClr>
              <a:buSzPts val="2400"/>
            </a:pPr>
            <a:endParaRPr lang="en-US" sz="1335" dirty="0">
              <a:latin typeface="Book Antiqua" panose="02040602050305030304" pitchFamily="18" charset="0"/>
            </a:endParaRPr>
          </a:p>
        </p:txBody>
      </p:sp>
      <p:sp>
        <p:nvSpPr>
          <p:cNvPr id="16" name="Google Shape;61;p1">
            <a:extLst>
              <a:ext uri="{FF2B5EF4-FFF2-40B4-BE49-F238E27FC236}">
                <a16:creationId xmlns:a16="http://schemas.microsoft.com/office/drawing/2014/main" id="{97746230-473C-D2B1-F9FE-883E25449AD2}"/>
              </a:ext>
            </a:extLst>
          </p:cNvPr>
          <p:cNvSpPr/>
          <p:nvPr/>
        </p:nvSpPr>
        <p:spPr>
          <a:xfrm>
            <a:off x="1543465" y="58650"/>
            <a:ext cx="8826800" cy="741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lvl="0" algn="ctr">
              <a:buClr>
                <a:srgbClr val="2F5496"/>
              </a:buClr>
              <a:buSzPts val="1200"/>
            </a:pPr>
            <a:r>
              <a:rPr lang="en-US" sz="3600" b="1" dirty="0">
                <a:solidFill>
                  <a:schemeClr val="bg1"/>
                </a:solidFill>
                <a:latin typeface="Book Antiqua" panose="02040602050305030304" pitchFamily="18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Understanding of OEE</a:t>
            </a:r>
            <a:endParaRPr lang="en-US" sz="3600" dirty="0">
              <a:solidFill>
                <a:schemeClr val="bg1"/>
              </a:solidFill>
              <a:latin typeface="Book Antiqua" panose="02040602050305030304" pitchFamily="18" charset="0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7" name="Google Shape;62;p1">
            <a:extLst>
              <a:ext uri="{FF2B5EF4-FFF2-40B4-BE49-F238E27FC236}">
                <a16:creationId xmlns:a16="http://schemas.microsoft.com/office/drawing/2014/main" id="{499951B0-72DF-42F0-2D23-7037F784EE35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6248" y="12700"/>
            <a:ext cx="656800" cy="65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9A34A64-4DDA-1111-5B5B-AB2C72A34B4D}"/>
              </a:ext>
            </a:extLst>
          </p:cNvPr>
          <p:cNvSpPr txBox="1"/>
          <p:nvPr/>
        </p:nvSpPr>
        <p:spPr>
          <a:xfrm>
            <a:off x="106248" y="1112361"/>
            <a:ext cx="8723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Problem Statement </a:t>
            </a:r>
            <a:r>
              <a:rPr lang="en-IN" sz="2400" dirty="0"/>
              <a:t>: Design an one pass assembler for SIC Machine.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7886C3-798D-216D-8982-00A45024739B}"/>
              </a:ext>
            </a:extLst>
          </p:cNvPr>
          <p:cNvSpPr txBox="1"/>
          <p:nvPr/>
        </p:nvSpPr>
        <p:spPr>
          <a:xfrm>
            <a:off x="106248" y="1798662"/>
            <a:ext cx="88267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Objectives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Develop an translator which generates the object program in a single pass(Reading/Processing the input code only once).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Must resolve forward references and external references in a single pass.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EAD293-F5E7-B6E1-08AC-9FB5B11069E3}"/>
              </a:ext>
            </a:extLst>
          </p:cNvPr>
          <p:cNvSpPr txBox="1"/>
          <p:nvPr/>
        </p:nvSpPr>
        <p:spPr>
          <a:xfrm>
            <a:off x="106248" y="3962290"/>
            <a:ext cx="105051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Challenges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Symbols cannot be referenced before declaring them in a single pass. However, this issue can be resolved by declaring the symbols at the beginning of the code.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The forward referencing problem cannot be solved in case of subroutines while reading the input code only once as the subroutines cannot be declared at the beginning of the code.</a:t>
            </a:r>
          </a:p>
        </p:txBody>
      </p:sp>
    </p:spTree>
    <p:extLst>
      <p:ext uri="{BB962C8B-B14F-4D97-AF65-F5344CB8AC3E}">
        <p14:creationId xmlns:p14="http://schemas.microsoft.com/office/powerpoint/2010/main" val="1362620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6688BF-45D9-58AF-CD66-6B26B8C02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60;p1">
            <a:extLst>
              <a:ext uri="{FF2B5EF4-FFF2-40B4-BE49-F238E27FC236}">
                <a16:creationId xmlns:a16="http://schemas.microsoft.com/office/drawing/2014/main" id="{C544A29B-8700-04AA-490B-331BD85FCA82}"/>
              </a:ext>
            </a:extLst>
          </p:cNvPr>
          <p:cNvSpPr/>
          <p:nvPr/>
        </p:nvSpPr>
        <p:spPr>
          <a:xfrm>
            <a:off x="32333" y="-34149"/>
            <a:ext cx="12101011" cy="775449"/>
          </a:xfrm>
          <a:prstGeom prst="rect">
            <a:avLst/>
          </a:prstGeom>
          <a:solidFill>
            <a:schemeClr val="tx1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buClr>
                <a:schemeClr val="accent2"/>
              </a:buClr>
              <a:buSzPts val="2400"/>
            </a:pPr>
            <a:endParaRPr lang="en-US" sz="1335" dirty="0">
              <a:latin typeface="Book Antiqua" panose="02040602050305030304" pitchFamily="18" charset="0"/>
            </a:endParaRPr>
          </a:p>
        </p:txBody>
      </p:sp>
      <p:sp>
        <p:nvSpPr>
          <p:cNvPr id="16" name="Google Shape;61;p1">
            <a:extLst>
              <a:ext uri="{FF2B5EF4-FFF2-40B4-BE49-F238E27FC236}">
                <a16:creationId xmlns:a16="http://schemas.microsoft.com/office/drawing/2014/main" id="{A0C03A7F-B38A-DE67-22F5-8A6F0D7E5E3A}"/>
              </a:ext>
            </a:extLst>
          </p:cNvPr>
          <p:cNvSpPr/>
          <p:nvPr/>
        </p:nvSpPr>
        <p:spPr>
          <a:xfrm>
            <a:off x="1543465" y="58650"/>
            <a:ext cx="8826800" cy="741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lvl="0" algn="ctr">
              <a:buClr>
                <a:srgbClr val="2F5496"/>
              </a:buClr>
              <a:buSzPts val="1200"/>
            </a:pPr>
            <a:r>
              <a:rPr lang="en-US" sz="3600" b="1" dirty="0">
                <a:solidFill>
                  <a:schemeClr val="bg1"/>
                </a:solidFill>
                <a:latin typeface="Book Antiqua" panose="02040602050305030304" pitchFamily="18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Input</a:t>
            </a:r>
            <a:endParaRPr lang="en-US" sz="3600" dirty="0">
              <a:solidFill>
                <a:schemeClr val="bg1"/>
              </a:solidFill>
              <a:latin typeface="Book Antiqua" panose="02040602050305030304" pitchFamily="18" charset="0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7" name="Google Shape;62;p1">
            <a:extLst>
              <a:ext uri="{FF2B5EF4-FFF2-40B4-BE49-F238E27FC236}">
                <a16:creationId xmlns:a16="http://schemas.microsoft.com/office/drawing/2014/main" id="{B89AC010-8B6D-01EA-A848-5531BA806781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6248" y="12700"/>
            <a:ext cx="656800" cy="65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6B6D1E9-0DEC-55B8-3968-E5AABC51C71F}"/>
              </a:ext>
            </a:extLst>
          </p:cNvPr>
          <p:cNvSpPr txBox="1"/>
          <p:nvPr/>
        </p:nvSpPr>
        <p:spPr>
          <a:xfrm>
            <a:off x="106248" y="1112361"/>
            <a:ext cx="5399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Sample Input: </a:t>
            </a:r>
            <a:r>
              <a:rPr lang="en-IN" sz="2400" dirty="0"/>
              <a:t>Standard SIC Instructions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E00A73-9D09-F844-CF41-3F9B20B3FC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001" y="1574026"/>
            <a:ext cx="5035997" cy="492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693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F2F3A-1C2D-2A29-F875-9D92F9AE1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60;p1">
            <a:extLst>
              <a:ext uri="{FF2B5EF4-FFF2-40B4-BE49-F238E27FC236}">
                <a16:creationId xmlns:a16="http://schemas.microsoft.com/office/drawing/2014/main" id="{1D5AE4BD-C224-E919-67A6-2690E8547B58}"/>
              </a:ext>
            </a:extLst>
          </p:cNvPr>
          <p:cNvSpPr/>
          <p:nvPr/>
        </p:nvSpPr>
        <p:spPr>
          <a:xfrm>
            <a:off x="32333" y="-34149"/>
            <a:ext cx="12101011" cy="775449"/>
          </a:xfrm>
          <a:prstGeom prst="rect">
            <a:avLst/>
          </a:prstGeom>
          <a:solidFill>
            <a:schemeClr val="tx1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buClr>
                <a:schemeClr val="accent2"/>
              </a:buClr>
              <a:buSzPts val="2400"/>
            </a:pPr>
            <a:endParaRPr lang="en-US" sz="1335" dirty="0">
              <a:latin typeface="Book Antiqua" panose="02040602050305030304" pitchFamily="18" charset="0"/>
            </a:endParaRPr>
          </a:p>
        </p:txBody>
      </p:sp>
      <p:sp>
        <p:nvSpPr>
          <p:cNvPr id="16" name="Google Shape;61;p1">
            <a:extLst>
              <a:ext uri="{FF2B5EF4-FFF2-40B4-BE49-F238E27FC236}">
                <a16:creationId xmlns:a16="http://schemas.microsoft.com/office/drawing/2014/main" id="{EF765F14-57C1-A694-C9D3-6434A428C3C0}"/>
              </a:ext>
            </a:extLst>
          </p:cNvPr>
          <p:cNvSpPr/>
          <p:nvPr/>
        </p:nvSpPr>
        <p:spPr>
          <a:xfrm>
            <a:off x="1543465" y="58650"/>
            <a:ext cx="8826800" cy="741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lvl="0" algn="ctr">
              <a:buClr>
                <a:srgbClr val="2F5496"/>
              </a:buClr>
              <a:buSzPts val="1200"/>
            </a:pPr>
            <a:r>
              <a:rPr lang="en-US" sz="3600" b="1" dirty="0">
                <a:solidFill>
                  <a:schemeClr val="bg1"/>
                </a:solidFill>
                <a:latin typeface="Book Antiqua" panose="02040602050305030304" pitchFamily="18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Input</a:t>
            </a:r>
            <a:endParaRPr lang="en-US" sz="3600" dirty="0">
              <a:solidFill>
                <a:schemeClr val="bg1"/>
              </a:solidFill>
              <a:latin typeface="Book Antiqua" panose="02040602050305030304" pitchFamily="18" charset="0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7" name="Google Shape;62;p1">
            <a:extLst>
              <a:ext uri="{FF2B5EF4-FFF2-40B4-BE49-F238E27FC236}">
                <a16:creationId xmlns:a16="http://schemas.microsoft.com/office/drawing/2014/main" id="{33541BC3-834B-42FD-272F-1F8DB54AF331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6248" y="12700"/>
            <a:ext cx="656800" cy="65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F79FF68-1A3B-6191-63A4-3B4001281E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738" y="834099"/>
            <a:ext cx="5064518" cy="563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152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0AEEC-AFBD-B5FB-7036-A31FCBCBF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60;p1">
            <a:extLst>
              <a:ext uri="{FF2B5EF4-FFF2-40B4-BE49-F238E27FC236}">
                <a16:creationId xmlns:a16="http://schemas.microsoft.com/office/drawing/2014/main" id="{7CB818D8-5FEF-D5AA-C6C9-FB6F71213AC2}"/>
              </a:ext>
            </a:extLst>
          </p:cNvPr>
          <p:cNvSpPr/>
          <p:nvPr/>
        </p:nvSpPr>
        <p:spPr>
          <a:xfrm>
            <a:off x="32333" y="-34149"/>
            <a:ext cx="12101011" cy="775449"/>
          </a:xfrm>
          <a:prstGeom prst="rect">
            <a:avLst/>
          </a:prstGeom>
          <a:solidFill>
            <a:schemeClr val="tx1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buClr>
                <a:schemeClr val="accent2"/>
              </a:buClr>
              <a:buSzPts val="2400"/>
            </a:pPr>
            <a:endParaRPr lang="en-US" sz="1335" dirty="0">
              <a:latin typeface="Book Antiqua" panose="02040602050305030304" pitchFamily="18" charset="0"/>
            </a:endParaRPr>
          </a:p>
        </p:txBody>
      </p:sp>
      <p:sp>
        <p:nvSpPr>
          <p:cNvPr id="16" name="Google Shape;61;p1">
            <a:extLst>
              <a:ext uri="{FF2B5EF4-FFF2-40B4-BE49-F238E27FC236}">
                <a16:creationId xmlns:a16="http://schemas.microsoft.com/office/drawing/2014/main" id="{1B6F7EFD-A7DF-D12E-D4E9-5A7587C5C951}"/>
              </a:ext>
            </a:extLst>
          </p:cNvPr>
          <p:cNvSpPr/>
          <p:nvPr/>
        </p:nvSpPr>
        <p:spPr>
          <a:xfrm>
            <a:off x="1543465" y="58650"/>
            <a:ext cx="8826800" cy="741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lvl="0" algn="ctr">
              <a:buClr>
                <a:srgbClr val="2F5496"/>
              </a:buClr>
              <a:buSzPts val="1200"/>
            </a:pPr>
            <a:r>
              <a:rPr lang="en-US" sz="3600" b="1" dirty="0">
                <a:solidFill>
                  <a:schemeClr val="bg1"/>
                </a:solidFill>
                <a:latin typeface="Book Antiqua" panose="02040602050305030304" pitchFamily="18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Input</a:t>
            </a:r>
            <a:endParaRPr lang="en-US" sz="3600" dirty="0">
              <a:solidFill>
                <a:schemeClr val="bg1"/>
              </a:solidFill>
              <a:latin typeface="Book Antiqua" panose="02040602050305030304" pitchFamily="18" charset="0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7" name="Google Shape;62;p1">
            <a:extLst>
              <a:ext uri="{FF2B5EF4-FFF2-40B4-BE49-F238E27FC236}">
                <a16:creationId xmlns:a16="http://schemas.microsoft.com/office/drawing/2014/main" id="{D2AF88AF-6432-4A12-A693-52B3DA91E115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6248" y="12700"/>
            <a:ext cx="656800" cy="65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2BCEBCF-AA49-1C1C-3301-3FC24ABDE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0948" y="1084755"/>
            <a:ext cx="5772891" cy="532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974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FAF8D3-967C-D2EC-F715-AA22ECB5C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60;p1">
            <a:extLst>
              <a:ext uri="{FF2B5EF4-FFF2-40B4-BE49-F238E27FC236}">
                <a16:creationId xmlns:a16="http://schemas.microsoft.com/office/drawing/2014/main" id="{39226AE8-DB79-44EC-3A4F-FDBD3E7EC80D}"/>
              </a:ext>
            </a:extLst>
          </p:cNvPr>
          <p:cNvSpPr/>
          <p:nvPr/>
        </p:nvSpPr>
        <p:spPr>
          <a:xfrm>
            <a:off x="32333" y="-34149"/>
            <a:ext cx="12101011" cy="775449"/>
          </a:xfrm>
          <a:prstGeom prst="rect">
            <a:avLst/>
          </a:prstGeom>
          <a:solidFill>
            <a:schemeClr val="tx1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buClr>
                <a:schemeClr val="accent2"/>
              </a:buClr>
              <a:buSzPts val="2400"/>
            </a:pPr>
            <a:endParaRPr lang="en-US" sz="1335" dirty="0">
              <a:latin typeface="Book Antiqua" panose="02040602050305030304" pitchFamily="18" charset="0"/>
            </a:endParaRPr>
          </a:p>
        </p:txBody>
      </p:sp>
      <p:sp>
        <p:nvSpPr>
          <p:cNvPr id="16" name="Google Shape;61;p1">
            <a:extLst>
              <a:ext uri="{FF2B5EF4-FFF2-40B4-BE49-F238E27FC236}">
                <a16:creationId xmlns:a16="http://schemas.microsoft.com/office/drawing/2014/main" id="{C1AC1B19-FC32-146A-742D-BA286149BE45}"/>
              </a:ext>
            </a:extLst>
          </p:cNvPr>
          <p:cNvSpPr/>
          <p:nvPr/>
        </p:nvSpPr>
        <p:spPr>
          <a:xfrm>
            <a:off x="1543465" y="58650"/>
            <a:ext cx="8826800" cy="741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lvl="0" algn="ctr">
              <a:buClr>
                <a:srgbClr val="2F5496"/>
              </a:buClr>
              <a:buSzPts val="1200"/>
            </a:pPr>
            <a:r>
              <a:rPr lang="en-US" sz="3600" b="1" dirty="0">
                <a:solidFill>
                  <a:schemeClr val="bg1"/>
                </a:solidFill>
                <a:latin typeface="Book Antiqua" panose="02040602050305030304" pitchFamily="18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Expected Output</a:t>
            </a:r>
            <a:endParaRPr lang="en-US" sz="3600" dirty="0">
              <a:solidFill>
                <a:schemeClr val="bg1"/>
              </a:solidFill>
              <a:latin typeface="Book Antiqua" panose="02040602050305030304" pitchFamily="18" charset="0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7" name="Google Shape;62;p1">
            <a:extLst>
              <a:ext uri="{FF2B5EF4-FFF2-40B4-BE49-F238E27FC236}">
                <a16:creationId xmlns:a16="http://schemas.microsoft.com/office/drawing/2014/main" id="{E1DC81E3-6DF5-F24A-5FBF-39822EEEDE92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6248" y="12700"/>
            <a:ext cx="656800" cy="65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D615F4E-C1E3-0CB7-27E0-4F030D2661AD}"/>
              </a:ext>
            </a:extLst>
          </p:cNvPr>
          <p:cNvSpPr txBox="1"/>
          <p:nvPr/>
        </p:nvSpPr>
        <p:spPr>
          <a:xfrm>
            <a:off x="106248" y="1112361"/>
            <a:ext cx="6618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Expected Output: </a:t>
            </a:r>
            <a:r>
              <a:rPr lang="en-IN" sz="2400" dirty="0"/>
              <a:t>Object Program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FCE0EA-5FE0-F4CF-594F-4141AD0FF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929" y="2209746"/>
            <a:ext cx="7766142" cy="364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070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E7347-60EA-8BC2-EB0E-389A03E9D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60;p1">
            <a:extLst>
              <a:ext uri="{FF2B5EF4-FFF2-40B4-BE49-F238E27FC236}">
                <a16:creationId xmlns:a16="http://schemas.microsoft.com/office/drawing/2014/main" id="{838DDC7E-67F0-7154-CDFA-42160D68B899}"/>
              </a:ext>
            </a:extLst>
          </p:cNvPr>
          <p:cNvSpPr/>
          <p:nvPr/>
        </p:nvSpPr>
        <p:spPr>
          <a:xfrm>
            <a:off x="32333" y="-34149"/>
            <a:ext cx="12101011" cy="775449"/>
          </a:xfrm>
          <a:prstGeom prst="rect">
            <a:avLst/>
          </a:prstGeom>
          <a:solidFill>
            <a:schemeClr val="tx1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buClr>
                <a:schemeClr val="accent2"/>
              </a:buClr>
              <a:buSzPts val="2400"/>
            </a:pPr>
            <a:endParaRPr lang="en-US" sz="1335" dirty="0">
              <a:latin typeface="Book Antiqua" panose="02040602050305030304" pitchFamily="18" charset="0"/>
            </a:endParaRPr>
          </a:p>
        </p:txBody>
      </p:sp>
      <p:sp>
        <p:nvSpPr>
          <p:cNvPr id="16" name="Google Shape;61;p1">
            <a:extLst>
              <a:ext uri="{FF2B5EF4-FFF2-40B4-BE49-F238E27FC236}">
                <a16:creationId xmlns:a16="http://schemas.microsoft.com/office/drawing/2014/main" id="{81722124-1D8B-4A9A-C189-413CCFAF0B62}"/>
              </a:ext>
            </a:extLst>
          </p:cNvPr>
          <p:cNvSpPr/>
          <p:nvPr/>
        </p:nvSpPr>
        <p:spPr>
          <a:xfrm>
            <a:off x="1543465" y="58650"/>
            <a:ext cx="8826800" cy="741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lvl="0" algn="ctr">
              <a:buClr>
                <a:srgbClr val="2F5496"/>
              </a:buClr>
              <a:buSzPts val="1200"/>
            </a:pPr>
            <a:endParaRPr lang="en-US" sz="3600" dirty="0">
              <a:solidFill>
                <a:schemeClr val="bg1"/>
              </a:solidFill>
              <a:latin typeface="Book Antiqua" panose="02040602050305030304" pitchFamily="18" charset="0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7" name="Google Shape;62;p1">
            <a:extLst>
              <a:ext uri="{FF2B5EF4-FFF2-40B4-BE49-F238E27FC236}">
                <a16:creationId xmlns:a16="http://schemas.microsoft.com/office/drawing/2014/main" id="{C49FE660-047F-9555-A26E-0242E05214B4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6248" y="12700"/>
            <a:ext cx="656800" cy="65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1;p1">
            <a:extLst>
              <a:ext uri="{FF2B5EF4-FFF2-40B4-BE49-F238E27FC236}">
                <a16:creationId xmlns:a16="http://schemas.microsoft.com/office/drawing/2014/main" id="{BC4A1D3E-5605-2587-FB04-5DBC4B237B9E}"/>
              </a:ext>
            </a:extLst>
          </p:cNvPr>
          <p:cNvSpPr/>
          <p:nvPr/>
        </p:nvSpPr>
        <p:spPr>
          <a:xfrm>
            <a:off x="1669438" y="0"/>
            <a:ext cx="8826800" cy="741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lvl="0" algn="ctr">
              <a:buClr>
                <a:srgbClr val="2F5496"/>
              </a:buClr>
              <a:buSzPts val="1200"/>
            </a:pPr>
            <a:r>
              <a:rPr lang="en-US" sz="3600" b="1" dirty="0">
                <a:solidFill>
                  <a:schemeClr val="bg1"/>
                </a:solidFill>
                <a:latin typeface="Book Antiqua" panose="02040602050305030304" pitchFamily="18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Algorithm</a:t>
            </a:r>
            <a:endParaRPr lang="en-US" sz="3600" dirty="0">
              <a:solidFill>
                <a:schemeClr val="bg1"/>
              </a:solidFill>
              <a:latin typeface="Book Antiqua" panose="02040602050305030304" pitchFamily="18" charset="0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B0C0EF-41CB-1BD1-240C-696DE8D58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409" y="1020410"/>
            <a:ext cx="6423181" cy="562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100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BBEB69-E9C2-9ABF-C206-69FC5B5B1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60;p1">
            <a:extLst>
              <a:ext uri="{FF2B5EF4-FFF2-40B4-BE49-F238E27FC236}">
                <a16:creationId xmlns:a16="http://schemas.microsoft.com/office/drawing/2014/main" id="{510A2539-3D62-408A-E107-4CCE0282B08B}"/>
              </a:ext>
            </a:extLst>
          </p:cNvPr>
          <p:cNvSpPr/>
          <p:nvPr/>
        </p:nvSpPr>
        <p:spPr>
          <a:xfrm>
            <a:off x="32333" y="-34149"/>
            <a:ext cx="12101011" cy="775449"/>
          </a:xfrm>
          <a:prstGeom prst="rect">
            <a:avLst/>
          </a:prstGeom>
          <a:solidFill>
            <a:schemeClr val="tx1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buClr>
                <a:schemeClr val="accent2"/>
              </a:buClr>
              <a:buSzPts val="2400"/>
            </a:pPr>
            <a:endParaRPr lang="en-US" sz="1335" dirty="0">
              <a:latin typeface="Book Antiqua" panose="02040602050305030304" pitchFamily="18" charset="0"/>
            </a:endParaRPr>
          </a:p>
        </p:txBody>
      </p:sp>
      <p:sp>
        <p:nvSpPr>
          <p:cNvPr id="16" name="Google Shape;61;p1">
            <a:extLst>
              <a:ext uri="{FF2B5EF4-FFF2-40B4-BE49-F238E27FC236}">
                <a16:creationId xmlns:a16="http://schemas.microsoft.com/office/drawing/2014/main" id="{2EB9BED4-F2B3-60D6-6590-93FBACDA1351}"/>
              </a:ext>
            </a:extLst>
          </p:cNvPr>
          <p:cNvSpPr/>
          <p:nvPr/>
        </p:nvSpPr>
        <p:spPr>
          <a:xfrm>
            <a:off x="1543465" y="58650"/>
            <a:ext cx="8826800" cy="741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lvl="0" algn="ctr">
              <a:buClr>
                <a:srgbClr val="2F5496"/>
              </a:buClr>
              <a:buSzPts val="1200"/>
            </a:pPr>
            <a:endParaRPr lang="en-US" sz="3600" dirty="0">
              <a:solidFill>
                <a:schemeClr val="bg1"/>
              </a:solidFill>
              <a:latin typeface="Book Antiqua" panose="02040602050305030304" pitchFamily="18" charset="0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7" name="Google Shape;62;p1">
            <a:extLst>
              <a:ext uri="{FF2B5EF4-FFF2-40B4-BE49-F238E27FC236}">
                <a16:creationId xmlns:a16="http://schemas.microsoft.com/office/drawing/2014/main" id="{24CCF791-B318-8BD4-0CBB-1D5ADBC0C693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6248" y="12700"/>
            <a:ext cx="656800" cy="65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1;p1">
            <a:extLst>
              <a:ext uri="{FF2B5EF4-FFF2-40B4-BE49-F238E27FC236}">
                <a16:creationId xmlns:a16="http://schemas.microsoft.com/office/drawing/2014/main" id="{267747D8-26AD-AA1F-C31C-514CDB05ADDD}"/>
              </a:ext>
            </a:extLst>
          </p:cNvPr>
          <p:cNvSpPr/>
          <p:nvPr/>
        </p:nvSpPr>
        <p:spPr>
          <a:xfrm>
            <a:off x="1669438" y="0"/>
            <a:ext cx="8826800" cy="741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lvl="0" algn="ctr">
              <a:buClr>
                <a:srgbClr val="2F5496"/>
              </a:buClr>
              <a:buSzPts val="1200"/>
            </a:pPr>
            <a:r>
              <a:rPr lang="en-US" sz="3600" b="1" dirty="0">
                <a:solidFill>
                  <a:schemeClr val="bg1"/>
                </a:solidFill>
                <a:latin typeface="Book Antiqua" panose="02040602050305030304" pitchFamily="18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Algorithm</a:t>
            </a:r>
            <a:endParaRPr lang="en-US" sz="3600" dirty="0">
              <a:solidFill>
                <a:schemeClr val="bg1"/>
              </a:solidFill>
              <a:latin typeface="Book Antiqua" panose="02040602050305030304" pitchFamily="18" charset="0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8ED002-E288-3FBA-2734-A47A9563D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049" y="741184"/>
            <a:ext cx="6141901" cy="605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714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332</Words>
  <Application>Microsoft Office PowerPoint</Application>
  <PresentationFormat>Widescreen</PresentationFormat>
  <Paragraphs>53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Book Antiqua</vt:lpstr>
      <vt:lpstr>Calibri</vt:lpstr>
      <vt:lpstr>Calibri Light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SATYA B V</dc:creator>
  <cp:lastModifiedBy>SAI SATYA B V</cp:lastModifiedBy>
  <cp:revision>22</cp:revision>
  <dcterms:created xsi:type="dcterms:W3CDTF">2024-09-30T18:25:23Z</dcterms:created>
  <dcterms:modified xsi:type="dcterms:W3CDTF">2025-01-05T14:34:33Z</dcterms:modified>
</cp:coreProperties>
</file>