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wmf" ContentType="image/x-wmf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v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s</a:t>
            </a:r>
            <a:r>
              <a:rPr b="0" lang="en-US" sz="4400" spc="-1" strike="noStrike">
                <a:latin typeface="Arial"/>
              </a:rPr>
              <a:t>li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k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f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235C993-83E5-473A-9915-82E76F15874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Pr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q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f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w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p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g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f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(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F</a:t>
            </a:r>
            <a:r>
              <a:rPr b="0" lang="en-US" sz="2000" spc="-1" strike="noStrike">
                <a:latin typeface="Arial"/>
              </a:rPr>
              <a:t>1</a:t>
            </a:r>
            <a:r>
              <a:rPr b="0" lang="en-US" sz="2000" spc="-1" strike="noStrike">
                <a:latin typeface="Arial"/>
              </a:rPr>
              <a:t>8</a:t>
            </a:r>
            <a:r>
              <a:rPr b="0" lang="en-US" sz="2000" spc="-1" strike="noStrike">
                <a:latin typeface="Arial"/>
              </a:rPr>
              <a:t>,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w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l 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b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k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’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…</a:t>
            </a:r>
            <a:r>
              <a:rPr b="0" lang="en-US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La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q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(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y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)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y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f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w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g</a:t>
            </a:r>
            <a:r>
              <a:rPr b="0" lang="en-US" sz="2000" spc="-1" strike="noStrike">
                <a:latin typeface="Arial"/>
              </a:rPr>
              <a:t>;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k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w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y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p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b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027802F-7E26-4956-A73D-7474B460D41F}" type="slidenum">
              <a:rPr b="0" lang="en-US" sz="1200" spc="-1" strike="noStrike">
                <a:latin typeface="Times New Roman"/>
              </a:rPr>
              <a:t>14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</a:t>
            </a:r>
            <a:r>
              <a:rPr b="0" lang="en-US" sz="1800" spc="-1" strike="noStrike">
                <a:latin typeface="Arial"/>
              </a:rPr>
              <a:t>ck </a:t>
            </a:r>
            <a:r>
              <a:rPr b="0" lang="en-US" sz="1800" spc="-1" strike="noStrike">
                <a:latin typeface="Arial"/>
              </a:rPr>
              <a:t>to </a:t>
            </a:r>
            <a:r>
              <a:rPr b="0" lang="en-US" sz="1800" spc="-1" strike="noStrike">
                <a:latin typeface="Arial"/>
              </a:rPr>
              <a:t>ed</a:t>
            </a:r>
            <a:r>
              <a:rPr b="0" lang="en-US" sz="1800" spc="-1" strike="noStrike">
                <a:latin typeface="Arial"/>
              </a:rPr>
              <a:t>it </a:t>
            </a:r>
            <a:r>
              <a:rPr b="0" lang="en-US" sz="1800" spc="-1" strike="noStrike">
                <a:latin typeface="Arial"/>
              </a:rPr>
              <a:t>th</a:t>
            </a:r>
            <a:r>
              <a:rPr b="0" lang="en-US" sz="1800" spc="-1" strike="noStrike">
                <a:latin typeface="Arial"/>
              </a:rPr>
              <a:t>e </a:t>
            </a:r>
            <a:r>
              <a:rPr b="0" lang="en-US" sz="1800" spc="-1" strike="noStrike">
                <a:latin typeface="Arial"/>
              </a:rPr>
              <a:t>titl</a:t>
            </a:r>
            <a:r>
              <a:rPr b="0" lang="en-US" sz="1800" spc="-1" strike="noStrike">
                <a:latin typeface="Arial"/>
              </a:rPr>
              <a:t>e </a:t>
            </a:r>
            <a:r>
              <a:rPr b="0" lang="en-US" sz="1800" spc="-1" strike="noStrike">
                <a:latin typeface="Arial"/>
              </a:rPr>
              <a:t>te</a:t>
            </a:r>
            <a:r>
              <a:rPr b="0" lang="en-US" sz="1800" spc="-1" strike="noStrike">
                <a:latin typeface="Arial"/>
              </a:rPr>
              <a:t>xt </a:t>
            </a:r>
            <a:r>
              <a:rPr b="0" lang="en-US" sz="1800" spc="-1" strike="noStrike">
                <a:latin typeface="Arial"/>
              </a:rPr>
              <a:t>for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it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ti</a:t>
            </a:r>
            <a:r>
              <a:rPr b="0" lang="en-US" sz="4400" spc="-1" strike="noStrike">
                <a:latin typeface="Arial"/>
              </a:rPr>
              <a:t>tl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SYCL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523880" y="3763800"/>
            <a:ext cx="9143280" cy="149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Recall: Calling a SYCL kernel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631440" y="1825560"/>
            <a:ext cx="1093140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1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cgh.parallel_for&lt;class vector_add&gt;(work_items,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                           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[=] (cl::sycl::id&lt;1&gt; tid)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or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cgh.parallel_for&lt;class hello&gt;(cl::sycl::nd_range&lt;1&gt;{a, b},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  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[=] (cl::sycl::nd_item&lt;1&gt; item)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Why use more than a single block?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Limited number of threads per processing element (depends on card being used)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Why not use N blocks?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Threads in a processing unit share variables and have synchronization barriers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So, technically limited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Linearizing multi-dimensional arrays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Memory is typically mapped to 1D arrays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Need to represent 2D array: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latin typeface="Arial"/>
            </a:endParaRPr>
          </a:p>
        </p:txBody>
      </p:sp>
      <p:graphicFrame>
        <p:nvGraphicFramePr>
          <p:cNvPr id="105" name="Table 3"/>
          <p:cNvGraphicFramePr/>
          <p:nvPr/>
        </p:nvGraphicFramePr>
        <p:xfrm>
          <a:off x="1443600" y="2971800"/>
          <a:ext cx="1888560" cy="1482840"/>
        </p:xfrm>
        <a:graphic>
          <a:graphicData uri="http://schemas.openxmlformats.org/drawingml/2006/table">
            <a:tbl>
              <a:tblPr/>
              <a:tblGrid>
                <a:gridCol w="471960"/>
                <a:gridCol w="471960"/>
                <a:gridCol w="471960"/>
                <a:gridCol w="473040"/>
              </a:tblGrid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Linearizing multi-dimensional arrays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838080" y="1825560"/>
            <a:ext cx="10514880" cy="99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Memory is typically mapped to 1D arrays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need to represent 2D array:</a:t>
            </a:r>
            <a:endParaRPr b="0" lang="en-US" sz="2800" spc="-1" strike="noStrike">
              <a:latin typeface="Arial"/>
            </a:endParaRPr>
          </a:p>
        </p:txBody>
      </p:sp>
      <p:graphicFrame>
        <p:nvGraphicFramePr>
          <p:cNvPr id="108" name="Table 3"/>
          <p:cNvGraphicFramePr/>
          <p:nvPr/>
        </p:nvGraphicFramePr>
        <p:xfrm>
          <a:off x="1443600" y="2971800"/>
          <a:ext cx="1888560" cy="1482840"/>
        </p:xfrm>
        <a:graphic>
          <a:graphicData uri="http://schemas.openxmlformats.org/drawingml/2006/table">
            <a:tbl>
              <a:tblPr/>
              <a:tblGrid>
                <a:gridCol w="471960"/>
                <a:gridCol w="471960"/>
                <a:gridCol w="471960"/>
                <a:gridCol w="473040"/>
              </a:tblGrid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" name="Table 4"/>
          <p:cNvGraphicFramePr/>
          <p:nvPr/>
        </p:nvGraphicFramePr>
        <p:xfrm>
          <a:off x="4803120" y="3289320"/>
          <a:ext cx="6824880" cy="370440"/>
        </p:xfrm>
        <a:graphic>
          <a:graphicData uri="http://schemas.openxmlformats.org/drawingml/2006/table">
            <a:tbl>
              <a:tblPr/>
              <a:tblGrid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31640"/>
              </a:tblGrid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10" name="CustomShape 5"/>
          <p:cNvSpPr/>
          <p:nvPr/>
        </p:nvSpPr>
        <p:spPr>
          <a:xfrm>
            <a:off x="2655720" y="3474720"/>
            <a:ext cx="1765800" cy="52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tx1"/>
            </a:solidFill>
            <a:head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1" name="CustomShape 6"/>
          <p:cNvSpPr/>
          <p:nvPr/>
        </p:nvSpPr>
        <p:spPr>
          <a:xfrm>
            <a:off x="4174920" y="3938040"/>
            <a:ext cx="14500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cell (x, y)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2" name="CustomShape 7"/>
          <p:cNvSpPr/>
          <p:nvPr/>
        </p:nvSpPr>
        <p:spPr>
          <a:xfrm>
            <a:off x="7770960" y="3931920"/>
            <a:ext cx="32241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cell y*row_length + x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3" name="CustomShape 8"/>
          <p:cNvSpPr/>
          <p:nvPr/>
        </p:nvSpPr>
        <p:spPr>
          <a:xfrm>
            <a:off x="7606440" y="3454560"/>
            <a:ext cx="549000" cy="51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tx1"/>
            </a:solidFill>
            <a:head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Linearizing multi-dimensional arrays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838080" y="1825560"/>
            <a:ext cx="10514880" cy="99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Memory is typically mapped to1D arrays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need to represent 2D array:</a:t>
            </a:r>
            <a:endParaRPr b="0" lang="en-US" sz="2800" spc="-1" strike="noStrike">
              <a:latin typeface="Arial"/>
            </a:endParaRPr>
          </a:p>
        </p:txBody>
      </p:sp>
      <p:graphicFrame>
        <p:nvGraphicFramePr>
          <p:cNvPr id="116" name="Table 3"/>
          <p:cNvGraphicFramePr/>
          <p:nvPr/>
        </p:nvGraphicFramePr>
        <p:xfrm>
          <a:off x="1443600" y="2971800"/>
          <a:ext cx="1888560" cy="1482840"/>
        </p:xfrm>
        <a:graphic>
          <a:graphicData uri="http://schemas.openxmlformats.org/drawingml/2006/table">
            <a:tbl>
              <a:tblPr/>
              <a:tblGrid>
                <a:gridCol w="471960"/>
                <a:gridCol w="471960"/>
                <a:gridCol w="471960"/>
                <a:gridCol w="473040"/>
              </a:tblGrid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Table 4"/>
          <p:cNvGraphicFramePr/>
          <p:nvPr/>
        </p:nvGraphicFramePr>
        <p:xfrm>
          <a:off x="4803120" y="3289320"/>
          <a:ext cx="6824880" cy="370440"/>
        </p:xfrm>
        <a:graphic>
          <a:graphicData uri="http://schemas.openxmlformats.org/drawingml/2006/table">
            <a:tbl>
              <a:tblPr/>
              <a:tblGrid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31640"/>
              </a:tblGrid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18" name="CustomShape 5"/>
          <p:cNvSpPr/>
          <p:nvPr/>
        </p:nvSpPr>
        <p:spPr>
          <a:xfrm>
            <a:off x="2655720" y="3474720"/>
            <a:ext cx="1765800" cy="52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tx1"/>
            </a:solidFill>
            <a:head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9" name="CustomShape 6"/>
          <p:cNvSpPr/>
          <p:nvPr/>
        </p:nvSpPr>
        <p:spPr>
          <a:xfrm>
            <a:off x="4174920" y="3938040"/>
            <a:ext cx="14500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cell (x, y)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0" name="CustomShape 7"/>
          <p:cNvSpPr/>
          <p:nvPr/>
        </p:nvSpPr>
        <p:spPr>
          <a:xfrm>
            <a:off x="7770960" y="3931920"/>
            <a:ext cx="32241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cell y*row_length + x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1" name="CustomShape 8"/>
          <p:cNvSpPr/>
          <p:nvPr/>
        </p:nvSpPr>
        <p:spPr>
          <a:xfrm>
            <a:off x="7606440" y="3454560"/>
            <a:ext cx="549000" cy="51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tx1"/>
            </a:solidFill>
            <a:head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2" name="CustomShape 9"/>
          <p:cNvSpPr/>
          <p:nvPr/>
        </p:nvSpPr>
        <p:spPr>
          <a:xfrm>
            <a:off x="98640" y="4918680"/>
            <a:ext cx="11993760" cy="162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Consider cell with 1D coordinate i: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Calibri Light"/>
                <a:ea typeface="DejaVu Sans"/>
              </a:rPr>
              <a:t>  </a:t>
            </a:r>
            <a:r>
              <a:rPr b="0" lang="en-US" sz="2600" spc="-1" strike="noStrike">
                <a:solidFill>
                  <a:srgbClr val="000000"/>
                </a:solidFill>
                <a:latin typeface="Calibri Light"/>
                <a:ea typeface="DejaVu Sans"/>
              </a:rPr>
              <a:t>What is the coordinate of the cell below it? </a:t>
            </a:r>
            <a:r>
              <a:rPr b="0" lang="en-US" sz="26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Calibri Light"/>
                <a:ea typeface="DejaVu Sans"/>
              </a:rPr>
              <a:t>  </a:t>
            </a:r>
            <a:r>
              <a:rPr b="0" lang="en-US" sz="2600" spc="-1" strike="noStrike">
                <a:solidFill>
                  <a:srgbClr val="000000"/>
                </a:solidFill>
                <a:latin typeface="Calibri Light"/>
                <a:ea typeface="DejaVu Sans"/>
              </a:rPr>
              <a:t>What expression tests if it is on the right edge?  </a:t>
            </a:r>
            <a:r>
              <a:rPr b="0" lang="en-US" sz="26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Linearizing multi-dimensional arrays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838080" y="1825560"/>
            <a:ext cx="10514880" cy="99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Memory is typically mapped to1D arrays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Need to represent 2D array:</a:t>
            </a:r>
            <a:endParaRPr b="0" lang="en-US" sz="2800" spc="-1" strike="noStrike">
              <a:latin typeface="Arial"/>
            </a:endParaRPr>
          </a:p>
        </p:txBody>
      </p:sp>
      <p:graphicFrame>
        <p:nvGraphicFramePr>
          <p:cNvPr id="125" name="Table 3"/>
          <p:cNvGraphicFramePr/>
          <p:nvPr/>
        </p:nvGraphicFramePr>
        <p:xfrm>
          <a:off x="1443600" y="2971800"/>
          <a:ext cx="1888560" cy="1482840"/>
        </p:xfrm>
        <a:graphic>
          <a:graphicData uri="http://schemas.openxmlformats.org/drawingml/2006/table">
            <a:tbl>
              <a:tblPr/>
              <a:tblGrid>
                <a:gridCol w="471960"/>
                <a:gridCol w="471960"/>
                <a:gridCol w="471960"/>
                <a:gridCol w="473040"/>
              </a:tblGrid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6" name="Table 4"/>
          <p:cNvGraphicFramePr/>
          <p:nvPr/>
        </p:nvGraphicFramePr>
        <p:xfrm>
          <a:off x="4803120" y="3289320"/>
          <a:ext cx="6824880" cy="370440"/>
        </p:xfrm>
        <a:graphic>
          <a:graphicData uri="http://schemas.openxmlformats.org/drawingml/2006/table">
            <a:tbl>
              <a:tblPr/>
              <a:tblGrid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31640"/>
              </a:tblGrid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27" name="CustomShape 5"/>
          <p:cNvSpPr/>
          <p:nvPr/>
        </p:nvSpPr>
        <p:spPr>
          <a:xfrm>
            <a:off x="2655720" y="3474720"/>
            <a:ext cx="1765800" cy="52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tx1"/>
            </a:solidFill>
            <a:head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8" name="CustomShape 6"/>
          <p:cNvSpPr/>
          <p:nvPr/>
        </p:nvSpPr>
        <p:spPr>
          <a:xfrm>
            <a:off x="4174920" y="3938040"/>
            <a:ext cx="14500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cell (x, y)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9" name="CustomShape 7"/>
          <p:cNvSpPr/>
          <p:nvPr/>
        </p:nvSpPr>
        <p:spPr>
          <a:xfrm>
            <a:off x="7770960" y="3931920"/>
            <a:ext cx="32241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cell y*row_length + x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0" name="CustomShape 8"/>
          <p:cNvSpPr/>
          <p:nvPr/>
        </p:nvSpPr>
        <p:spPr>
          <a:xfrm>
            <a:off x="7606440" y="3454560"/>
            <a:ext cx="549000" cy="51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tx1"/>
            </a:solidFill>
            <a:head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1" name="CustomShape 9"/>
          <p:cNvSpPr/>
          <p:nvPr/>
        </p:nvSpPr>
        <p:spPr>
          <a:xfrm>
            <a:off x="98640" y="4918680"/>
            <a:ext cx="11993760" cy="162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1000"/>
          </a:bodyPr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Consider cell with 1D coordinate i: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Calibri Light"/>
                <a:ea typeface="DejaVu Sans"/>
              </a:rPr>
              <a:t>  </a:t>
            </a:r>
            <a:r>
              <a:rPr b="0" lang="en-US" sz="2600" spc="-1" strike="noStrike">
                <a:solidFill>
                  <a:srgbClr val="000000"/>
                </a:solidFill>
                <a:latin typeface="Calibri Light"/>
                <a:ea typeface="DejaVu Sans"/>
              </a:rPr>
              <a:t>What is the coordinate of the cell below it? </a:t>
            </a:r>
            <a:r>
              <a:rPr b="0" lang="en-US" sz="26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Calibri Light"/>
                <a:ea typeface="DejaVu Sans"/>
              </a:rPr>
              <a:t>i + row_length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Calibri Light"/>
                <a:ea typeface="DejaVu Sans"/>
              </a:rPr>
              <a:t>  </a:t>
            </a:r>
            <a:r>
              <a:rPr b="0" lang="en-US" sz="2600" spc="-1" strike="noStrike">
                <a:solidFill>
                  <a:srgbClr val="000000"/>
                </a:solidFill>
                <a:latin typeface="Calibri Light"/>
                <a:ea typeface="DejaVu Sans"/>
              </a:rPr>
              <a:t>What expression tests if it is on the right edge?  </a:t>
            </a:r>
            <a:r>
              <a:rPr b="0" lang="en-US" sz="26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Calibri Light"/>
                <a:ea typeface="DejaVu Sans"/>
              </a:rPr>
              <a:t>i % row_length == row_length – 1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GPGPU programming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(General-Purpose Graphics Processing Unit)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33800" y="1825560"/>
            <a:ext cx="112510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Graphics processing requires many similar operations in “graphics pipeline”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Triangles going through rotation and scaling, shading, and texturing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Graphics Processing Units (GPUs) develop to meet this need and then get converted for general purpose programs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SYCL is an XPU (GPU, CPU and FPGA) design and  extension of C++ to support Heterogeneous programming developed by the Khronos group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Alternatives for GPUs include OpenCL, CUDA, ROCm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Programming model: Memory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Program mainly runs on “Host” (= CPU), but can call functions on “Devices” (= GPU, FPGA, CPU)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Host and Device can have separate address spaces (at least historically)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Memory may need to be explicitly transferred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SYCL can automate some of the transfers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88" name="Content Placeholder 4" descr=""/>
          <p:cNvPicPr/>
          <p:nvPr/>
        </p:nvPicPr>
        <p:blipFill>
          <a:blip r:embed="rId1"/>
          <a:stretch/>
        </p:blipFill>
        <p:spPr>
          <a:xfrm>
            <a:off x="3247920" y="4953960"/>
            <a:ext cx="4503600" cy="1664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Programming model: Processing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XPU can run many threads simultaneously, but not independently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Performance benefits obtained from SIMD = Single Instruction, Multiple Data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SYCL abstracts away SIMD parallelism to enable the same code to run on different compute devices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Programmer writes function to run on device (kernel)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All the threads run the function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“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Hello World” for SYCL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Overview of a SYCL program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host code:</a:t>
            </a:r>
            <a:endParaRPr b="0" lang="en-US" sz="28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Setup problem call kernel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device code:</a:t>
            </a:r>
            <a:endParaRPr b="0" lang="en-US" sz="28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Allocate memory on device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Copy data from host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Kernel call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Copy results to host (can be done implicitly on expiry of scope) 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Noto Sans CJK SC"/>
              </a:rPr>
              <a:t>Free device memory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(can be done implicitly on expiry of scope)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q.submit([&amp;](cl::sycl::handler&amp; cgh)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determine thread ID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bounds check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Adding vectors and Hello World using SYCL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(Not actually fast…)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Recall: Calling a SYCL kernel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31440" y="1825560"/>
            <a:ext cx="1093140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1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cgh.parallel_for&lt;class vector_add&gt;(work_items,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                           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[=] (cl::sycl::id&lt;1&gt; tid)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or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cgh.parallel_for&lt;class hello&gt;(cl::sycl::nd_range&lt;1&gt;{a, b},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  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[=] (cl::sycl::nd_item&lt;1&gt; item)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Why use more than a single block?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Limited number of threads per block (depends on card being used)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Why not use N blocks?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Threads in block share variables (__shared__) and have barrier (__syncthreads())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Also, technically limited (w/ newer cards, the limit is 2</a:t>
            </a:r>
            <a:r>
              <a:rPr b="0" lang="en-US" sz="2400" spc="-1" strike="noStrike" baseline="30000">
                <a:solidFill>
                  <a:srgbClr val="ffffff"/>
                </a:solidFill>
                <a:latin typeface="Calibri"/>
              </a:rPr>
              <a:t>31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 – 1)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Recall: Calling a SYCL kernel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631440" y="1825560"/>
            <a:ext cx="1093140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1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cgh.parallel_for&lt;class vector_add&gt;(work_items,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                           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[=] (cl::sycl::id&lt;1&gt; tid)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or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cgh.parallel_for&lt;class hello&gt;(cl::sycl::nd_range&lt;1&gt;{a, b},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  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[=] (cl::sycl::nd_item&lt;1&gt; item)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Why use more than a single block?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Limited number of threads per block (depends on card being used)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Why not use N blocks?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Threads in block share variables (__shared__) and have barrier (__syncthreads())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Also, technically limited (w/ newer cards, the limit is 2</a:t>
            </a:r>
            <a:r>
              <a:rPr b="0" lang="en-US" sz="2400" spc="-1" strike="noStrike" baseline="30000">
                <a:solidFill>
                  <a:srgbClr val="ffffff"/>
                </a:solidFill>
                <a:latin typeface="Calibri"/>
              </a:rPr>
              <a:t>31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 – 1)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22573</TotalTime>
  <Application>LibreOffice/6.4.7.2$Linux_X86_64 LibreOffice_project/40$Build-2</Application>
  <Words>888</Words>
  <Paragraphs>100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2018-10-26T06:15:01Z</dcterms:created>
  <dc:creator>Microsoft Office User</dc:creator>
  <dc:description/>
  <dc:language>en-US</dc:language>
  <cp:lastModifiedBy/>
  <cp:lastPrinted>2021-03-10T21:12:47Z</cp:lastPrinted>
  <dcterms:modified xsi:type="dcterms:W3CDTF">2021-08-17T22:22:24Z</dcterms:modified>
  <cp:revision>41</cp:revision>
  <dc:subject/>
  <dc:title>CUDA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