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72" r:id="rId7"/>
    <p:sldId id="261" r:id="rId8"/>
    <p:sldId id="262" r:id="rId9"/>
    <p:sldId id="264" r:id="rId10"/>
    <p:sldId id="265" r:id="rId11"/>
    <p:sldId id="266" r:id="rId12"/>
    <p:sldId id="269" r:id="rId13"/>
    <p:sldId id="268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4"/>
    <p:restoredTop sz="94479"/>
  </p:normalViewPr>
  <p:slideViewPr>
    <p:cSldViewPr snapToGrid="0" snapToObjects="1">
      <p:cViewPr varScale="1">
        <p:scale>
          <a:sx n="83" d="100"/>
          <a:sy n="83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469-74BA-1E45-847D-80175658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3448-8C4A-6E44-92A9-F818B8D4B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4E58-2432-F24A-A5D3-6C11DA44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26B6-6D83-3142-B953-26F1122F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6C0A-7A6D-614D-9089-D32F2C61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C50-EA59-0948-BA39-3E1E5DA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12F5-AA38-A349-A5C5-058AE3A5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0478-8B7D-314F-A812-1872A4D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46-C5F4-8D4A-BFFE-9FFBAD5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5A8A-8CA5-A944-AA5D-F74B704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5C245-A933-7047-8D46-AE3D3FD0E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85E0-F3F6-5F4B-9A1F-64365AA0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1836-211F-CF49-9E05-19EB115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5ED0-8E25-644E-868B-225DE61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CDF1-AE81-9C4A-8C57-1DF5AFA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7864-2913-934D-921A-DDCB2E7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07F3-CED4-6246-8FE9-58DE6B45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5030-BD10-3D42-BA89-C4FD00A5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7F0A-1AA9-7E45-8E28-173B6F3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CBB8-6EBF-234D-BAEF-FC8E9486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32AB-CD32-B145-9D7D-5B3185A6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0A36-086F-6544-A3D4-05D59F2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3796-6B20-A849-BA74-0201A41B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16A3-8103-C945-A641-1CF717C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25BB-9B41-C94F-8E82-3AD6120D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E95-476F-8845-9C1E-641D8193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FAB-84FD-9042-86E8-55DD9125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52F0-BE30-8C4C-973F-79901CF7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2E11-12CB-CC48-959B-8557BF4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8F3E-995F-874A-9085-538C8EF1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EAA7-69D5-5144-BB29-2CBF614E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BF18-9963-484C-ACDF-212B9FD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FB1A-8A5C-F146-B629-BF7CDA71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2F16-EA9B-5948-A2A7-1C10744F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4C290-AC17-7E47-8A63-F7E94506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4CB5F-4ABF-0044-A39A-6F517D9B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2C0F-5707-C344-A53D-AD40EF86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9E03-8A06-9247-AF20-B82B183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8F4A-5718-8C4E-B375-151B5F9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8E8-A304-674A-ACB7-90033DFD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29CC-46C4-8A40-8E94-4F8D3EEB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6768-F3AC-C945-848B-DB201A88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62B1E-6871-1740-BFEB-B80D84C9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5149-C2E4-744F-A0C7-BF1E49E6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97A9-FF88-014D-BE8B-8849ACBD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2096-19EE-844B-A7F8-FB711935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FF84-867C-A845-8D19-9A756E0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B52D-345F-1044-BF69-DD217F85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79C4-7DB0-7E4A-B563-D11E08EE6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58E-BBE8-7E4F-89B1-46C18EBD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8965-15D9-7148-BB1F-8D47FCB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40C2-01B5-AB4C-9933-5DC0557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A2E-36D8-6243-85DA-24DD5DB0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E3F1-1411-AE45-B35E-CA9F9142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325B0-52BF-0E4B-B3FC-AB50A621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68AB-AE04-D344-BF40-2834DC6D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45CF-B9C7-DF44-ABA8-A1084C6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8847-0FCD-094B-B317-7009B7E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FC685-55F4-0F4B-BEC7-BC0DA989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BE36-EB9B-F641-9494-E6C14C46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C24B-81B8-944A-B444-516014F5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11A2-4575-CD44-AC4D-BA49B8D6E23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C2BA-D2B4-DF42-8A8E-B4FA4004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106-A938-6E41-94FE-783B5AFC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B78-D9D1-4C4C-A605-B186DDFC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9705"/>
          </a:xfrm>
        </p:spPr>
        <p:txBody>
          <a:bodyPr/>
          <a:lstStyle/>
          <a:p>
            <a:r>
              <a:rPr lang="en-US" dirty="0"/>
              <a:t>Improved performance through GPU shared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40EC-9C0F-FC41-9FF4-80D00AB3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32"/>
            <a:ext cx="9144000" cy="9802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9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row = </a:t>
            </a:r>
            <a:r>
              <a:rPr lang="en-US" dirty="0" err="1"/>
              <a:t>blockIdx.y</a:t>
            </a:r>
            <a:r>
              <a:rPr lang="en-US" dirty="0"/>
              <a:t> * TILE_WIDTH + </a:t>
            </a:r>
            <a:r>
              <a:rPr lang="en-US" dirty="0" err="1"/>
              <a:t>threadIdx.y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col = </a:t>
            </a:r>
            <a:r>
              <a:rPr lang="en-US" dirty="0" err="1"/>
              <a:t>blockIdx.x</a:t>
            </a:r>
            <a:r>
              <a:rPr lang="en-US" dirty="0"/>
              <a:t> * TILE_WIDTH + </a:t>
            </a:r>
            <a:r>
              <a:rPr lang="en-US" dirty="0" err="1"/>
              <a:t>threadIdx</a:t>
            </a:r>
            <a:r>
              <a:rPr lang="en-US" dirty="0"/>
              <a:t>. 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num_tiles</a:t>
            </a:r>
            <a:r>
              <a:rPr lang="en-US" dirty="0"/>
              <a:t> = (width+TILE_WIDTH-1)/TILE_WIDTH;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171890"/>
            <a:ext cx="9374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2: Figure out the index for which this thread is responsible</a:t>
            </a:r>
          </a:p>
          <a:p>
            <a:r>
              <a:rPr lang="en-US" sz="2800" dirty="0"/>
              <a:t>		(Block and tile have the same width)</a:t>
            </a:r>
          </a:p>
          <a:p>
            <a:r>
              <a:rPr lang="en-US" sz="2800" dirty="0"/>
              <a:t>	  Figure out the width of the matrix in tiles</a:t>
            </a:r>
          </a:p>
        </p:txBody>
      </p:sp>
    </p:spTree>
    <p:extLst>
      <p:ext uri="{BB962C8B-B14F-4D97-AF65-F5344CB8AC3E}">
        <p14:creationId xmlns:p14="http://schemas.microsoft.com/office/powerpoint/2010/main" val="182040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Nds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6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</p:spTree>
    <p:extLst>
      <p:ext uri="{BB962C8B-B14F-4D97-AF65-F5344CB8AC3E}">
        <p14:creationId xmlns:p14="http://schemas.microsoft.com/office/powerpoint/2010/main" val="106002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for(k=0; k &lt; TILE_WIDTH; k++)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 += …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C71751-C969-024A-8431-3539A5C5F710}"/>
              </a:ext>
            </a:extLst>
          </p:cNvPr>
          <p:cNvSpPr txBox="1"/>
          <p:nvPr/>
        </p:nvSpPr>
        <p:spPr>
          <a:xfrm>
            <a:off x="5040337" y="4193004"/>
            <a:ext cx="775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88AC3B-CD5F-7545-A85F-EA0072528FC9}"/>
              </a:ext>
            </a:extLst>
          </p:cNvPr>
          <p:cNvSpPr txBox="1"/>
          <p:nvPr/>
        </p:nvSpPr>
        <p:spPr>
          <a:xfrm>
            <a:off x="5763257" y="4636076"/>
            <a:ext cx="4333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3b: Calculate submatrix</a:t>
            </a:r>
          </a:p>
          <a:p>
            <a:r>
              <a:rPr lang="en-US" sz="2800" dirty="0"/>
              <a:t>       contribution (then wait)</a:t>
            </a:r>
          </a:p>
        </p:txBody>
      </p:sp>
    </p:spTree>
    <p:extLst>
      <p:ext uri="{BB962C8B-B14F-4D97-AF65-F5344CB8AC3E}">
        <p14:creationId xmlns:p14="http://schemas.microsoft.com/office/powerpoint/2010/main" val="35703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6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 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(row &lt; width &amp;&amp; col &lt; width)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Pd</a:t>
            </a:r>
            <a:r>
              <a:rPr lang="en-US" dirty="0"/>
              <a:t>[row*</a:t>
            </a:r>
            <a:r>
              <a:rPr lang="en-US" dirty="0" err="1"/>
              <a:t>width+col</a:t>
            </a:r>
            <a:r>
              <a:rPr lang="en-US" dirty="0"/>
              <a:t>]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791822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4: Write the value into the appropriate cell  </a:t>
            </a:r>
          </a:p>
        </p:txBody>
      </p:sp>
    </p:spTree>
    <p:extLst>
      <p:ext uri="{BB962C8B-B14F-4D97-AF65-F5344CB8AC3E}">
        <p14:creationId xmlns:p14="http://schemas.microsoft.com/office/powerpoint/2010/main" val="257912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1D21-93D1-1240-8976-FF4A2FD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73541-5F95-CA49-B4A2-A93C606E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18636"/>
            <a:ext cx="8229600" cy="494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7CA96-6926-3E46-847C-8584005CBFA1}"/>
              </a:ext>
            </a:extLst>
          </p:cNvPr>
          <p:cNvSpPr txBox="1"/>
          <p:nvPr/>
        </p:nvSpPr>
        <p:spPr>
          <a:xfrm>
            <a:off x="3440624" y="6206119"/>
            <a:ext cx="568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Speed-up = Time for untiled version / time for tiled version</a:t>
            </a:r>
          </a:p>
        </p:txBody>
      </p:sp>
    </p:spTree>
    <p:extLst>
      <p:ext uri="{BB962C8B-B14F-4D97-AF65-F5344CB8AC3E}">
        <p14:creationId xmlns:p14="http://schemas.microsoft.com/office/powerpoint/2010/main" val="89656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1C82-39B0-534F-A5C5-45DCD75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Recall: Matrix multiplication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00EE8-DE4C-D044-9FC6-A7F154547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246992"/>
              </p:ext>
            </p:extLst>
          </p:nvPr>
        </p:nvGraphicFramePr>
        <p:xfrm>
          <a:off x="838200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EEF61CE7-F7AA-5641-BE6D-BADBC5ECF8C5}"/>
              </a:ext>
            </a:extLst>
          </p:cNvPr>
          <p:cNvSpPr/>
          <p:nvPr/>
        </p:nvSpPr>
        <p:spPr>
          <a:xfrm>
            <a:off x="88469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89FC90D-8119-8043-A1D2-1C5536218372}"/>
              </a:ext>
            </a:extLst>
          </p:cNvPr>
          <p:cNvSpPr/>
          <p:nvPr/>
        </p:nvSpPr>
        <p:spPr>
          <a:xfrm>
            <a:off x="3347634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E9ED3F6-BBF7-304E-928D-03A82E303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32554"/>
              </p:ext>
            </p:extLst>
          </p:nvPr>
        </p:nvGraphicFramePr>
        <p:xfrm>
          <a:off x="4307237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2B778D0-5D7B-834A-AC79-BF1EF132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843416"/>
              </p:ext>
            </p:extLst>
          </p:nvPr>
        </p:nvGraphicFramePr>
        <p:xfrm>
          <a:off x="8073325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310C6B6C-8F64-7849-8941-8CD4D50F5107}"/>
              </a:ext>
            </a:extLst>
          </p:cNvPr>
          <p:cNvSpPr/>
          <p:nvPr/>
        </p:nvSpPr>
        <p:spPr>
          <a:xfrm>
            <a:off x="807332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C408586-B7AF-B549-81DE-A984D60EB1C4}"/>
              </a:ext>
            </a:extLst>
          </p:cNvPr>
          <p:cNvSpPr/>
          <p:nvPr/>
        </p:nvSpPr>
        <p:spPr>
          <a:xfrm>
            <a:off x="4298840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1F84F94-F066-C942-BB9A-1FE0C3F19B0A}"/>
              </a:ext>
            </a:extLst>
          </p:cNvPr>
          <p:cNvSpPr/>
          <p:nvPr/>
        </p:nvSpPr>
        <p:spPr>
          <a:xfrm>
            <a:off x="10549179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6D3E985A-26E7-C149-B85F-A964C78877E1}"/>
              </a:ext>
            </a:extLst>
          </p:cNvPr>
          <p:cNvSpPr/>
          <p:nvPr/>
        </p:nvSpPr>
        <p:spPr>
          <a:xfrm>
            <a:off x="6811827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FC90E-288E-2841-8AAD-FC2B8E1C5690}"/>
              </a:ext>
            </a:extLst>
          </p:cNvPr>
          <p:cNvSpPr txBox="1"/>
          <p:nvPr/>
        </p:nvSpPr>
        <p:spPr>
          <a:xfrm>
            <a:off x="3713818" y="2463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F52DC-811F-D942-8784-AB51DFE4913E}"/>
              </a:ext>
            </a:extLst>
          </p:cNvPr>
          <p:cNvSpPr txBox="1"/>
          <p:nvPr/>
        </p:nvSpPr>
        <p:spPr>
          <a:xfrm>
            <a:off x="7327564" y="23562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/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Each element of C is the result of combining a row of A and a column of B: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blipFill>
                <a:blip r:embed="rId2"/>
                <a:stretch>
                  <a:fillRect l="-713" t="-20690" r="-535" b="-8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6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A6C0-FAA3-A04B-BF06-1974222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6A8D-A7F5-E941-BDB3-7C8B7527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828"/>
            <a:ext cx="10515600" cy="4912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__global__ void kernel(float* Md, float* Nd, float* </a:t>
            </a:r>
            <a:r>
              <a:rPr lang="en-US" sz="2200" dirty="0" err="1"/>
              <a:t>Pd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width)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row = </a:t>
            </a:r>
            <a:r>
              <a:rPr lang="en-US" sz="2200" dirty="0" err="1"/>
              <a:t>blockIdx.y</a:t>
            </a:r>
            <a:r>
              <a:rPr lang="en-US" sz="2200" dirty="0"/>
              <a:t>*TILE_WIDTH + </a:t>
            </a:r>
            <a:r>
              <a:rPr lang="en-US" sz="2200" dirty="0" err="1"/>
              <a:t>threadIdx.y</a:t>
            </a:r>
            <a:r>
              <a:rPr lang="en-US" sz="2200" dirty="0"/>
              <a:t>;	//calculate indices of element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col = </a:t>
            </a:r>
            <a:r>
              <a:rPr lang="en-US" sz="2200" dirty="0" err="1"/>
              <a:t>blockIdx.x</a:t>
            </a:r>
            <a:r>
              <a:rPr lang="en-US" sz="2200" dirty="0"/>
              <a:t>*TILE_WIDTH + </a:t>
            </a:r>
            <a:r>
              <a:rPr lang="en-US" sz="2200" dirty="0" err="1"/>
              <a:t>threadIdx.x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if(row &gt;= width || col &gt;= width)		//check that indices are in bounds</a:t>
            </a:r>
          </a:p>
          <a:p>
            <a:pPr marL="0" indent="0">
              <a:buNone/>
            </a:pPr>
            <a:r>
              <a:rPr lang="en-US" sz="2200" dirty="0"/>
              <a:t>		return;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	float </a:t>
            </a:r>
            <a:r>
              <a:rPr lang="en-US" sz="2200" dirty="0" err="1"/>
              <a:t>tmp</a:t>
            </a:r>
            <a:r>
              <a:rPr lang="en-US" sz="2200" dirty="0"/>
              <a:t> = 0;  //local variable in which to accumulate the answer</a:t>
            </a:r>
          </a:p>
          <a:p>
            <a:pPr marL="0" indent="0">
              <a:buNone/>
            </a:pPr>
            <a:r>
              <a:rPr lang="en-US" sz="2200" dirty="0"/>
              <a:t>	for(</a:t>
            </a:r>
            <a:r>
              <a:rPr lang="en-US" sz="2200" dirty="0" err="1"/>
              <a:t>int</a:t>
            </a:r>
            <a:r>
              <a:rPr lang="en-US" sz="2200" dirty="0"/>
              <a:t> k=0; k &lt; width; ++k)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tmp</a:t>
            </a:r>
            <a:r>
              <a:rPr lang="en-US" sz="2200" dirty="0"/>
              <a:t> += Md[row*width + k] * Nd[k*</a:t>
            </a:r>
            <a:r>
              <a:rPr lang="en-US" sz="2200" dirty="0" err="1"/>
              <a:t>width+col</a:t>
            </a:r>
            <a:r>
              <a:rPr lang="en-US" sz="2200" dirty="0"/>
              <a:t>];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Pd</a:t>
            </a:r>
            <a:r>
              <a:rPr lang="en-US" sz="2200" dirty="0"/>
              <a:t>[row*</a:t>
            </a:r>
            <a:r>
              <a:rPr lang="en-US" sz="2200" dirty="0" err="1"/>
              <a:t>width+col</a:t>
            </a:r>
            <a:r>
              <a:rPr lang="en-US" sz="2200" dirty="0"/>
              <a:t>] =  </a:t>
            </a:r>
            <a:r>
              <a:rPr lang="en-US" sz="2200" dirty="0" err="1"/>
              <a:t>tmp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9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984B7A1-DB00-4541-ACFE-5E4D6AC256DE}"/>
              </a:ext>
            </a:extLst>
          </p:cNvPr>
          <p:cNvSpPr/>
          <p:nvPr/>
        </p:nvSpPr>
        <p:spPr>
          <a:xfrm>
            <a:off x="8800021" y="2932033"/>
            <a:ext cx="386966" cy="1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FF3C0-6297-1C43-A64F-2A767DECE33D}"/>
              </a:ext>
            </a:extLst>
          </p:cNvPr>
          <p:cNvSpPr/>
          <p:nvPr/>
        </p:nvSpPr>
        <p:spPr>
          <a:xfrm>
            <a:off x="7013934" y="2932033"/>
            <a:ext cx="1250196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22D6-9AB5-524E-A8AA-E3D466B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2DFE-88C7-7B4D-BC10-8C886EA3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9205" cy="4351338"/>
          </a:xfrm>
        </p:spPr>
        <p:txBody>
          <a:bodyPr>
            <a:normAutofit/>
          </a:bodyPr>
          <a:lstStyle/>
          <a:p>
            <a:r>
              <a:rPr lang="en-US" dirty="0"/>
              <a:t>Divide matrix into “tiles” (submatrices) </a:t>
            </a:r>
          </a:p>
          <a:p>
            <a:endParaRPr lang="en-US" dirty="0"/>
          </a:p>
          <a:p>
            <a:r>
              <a:rPr lang="en-US" dirty="0"/>
              <a:t>A tile of the output matrix depends on a row and a column of tiles respectively from the input matrices</a:t>
            </a:r>
          </a:p>
          <a:p>
            <a:endParaRPr lang="en-US" dirty="0"/>
          </a:p>
          <a:p>
            <a:r>
              <a:rPr lang="en-US" dirty="0"/>
              <a:t>Reduce memory demand by computing the elements of an output tile together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F67A-D0E7-4645-992E-91750D6CCF01}"/>
              </a:ext>
            </a:extLst>
          </p:cNvPr>
          <p:cNvSpPr txBox="1"/>
          <p:nvPr/>
        </p:nvSpPr>
        <p:spPr>
          <a:xfrm>
            <a:off x="8338970" y="3424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D5C0-4369-A64E-840B-2865400E1AB4}"/>
              </a:ext>
            </a:extLst>
          </p:cNvPr>
          <p:cNvSpPr txBox="1"/>
          <p:nvPr/>
        </p:nvSpPr>
        <p:spPr>
          <a:xfrm>
            <a:off x="10145009" y="33209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66374-B2CB-624E-8057-4B2BDEAEA479}"/>
              </a:ext>
            </a:extLst>
          </p:cNvPr>
          <p:cNvSpPr/>
          <p:nvPr/>
        </p:nvSpPr>
        <p:spPr>
          <a:xfrm>
            <a:off x="7013934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A24574-7E53-2D41-83D4-D44FCE6530C0}"/>
              </a:ext>
            </a:extLst>
          </p:cNvPr>
          <p:cNvCxnSpPr/>
          <p:nvPr/>
        </p:nvCxnSpPr>
        <p:spPr>
          <a:xfrm>
            <a:off x="7013934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71029-5EC1-E54B-B0F3-7B42206AA79F}"/>
              </a:ext>
            </a:extLst>
          </p:cNvPr>
          <p:cNvCxnSpPr/>
          <p:nvPr/>
        </p:nvCxnSpPr>
        <p:spPr>
          <a:xfrm>
            <a:off x="7013934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4F531-ECE3-3C40-9FBE-6D65488FC70E}"/>
              </a:ext>
            </a:extLst>
          </p:cNvPr>
          <p:cNvCxnSpPr>
            <a:cxnSpLocks/>
          </p:cNvCxnSpPr>
          <p:nvPr/>
        </p:nvCxnSpPr>
        <p:spPr>
          <a:xfrm flipV="1">
            <a:off x="7847398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CE443-7FD2-214E-8F9B-3F4EF4C557A8}"/>
              </a:ext>
            </a:extLst>
          </p:cNvPr>
          <p:cNvCxnSpPr>
            <a:cxnSpLocks/>
          </p:cNvCxnSpPr>
          <p:nvPr/>
        </p:nvCxnSpPr>
        <p:spPr>
          <a:xfrm flipV="1">
            <a:off x="7400900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64C18-B706-9547-A791-37FBBC7BBD7A}"/>
              </a:ext>
            </a:extLst>
          </p:cNvPr>
          <p:cNvSpPr/>
          <p:nvPr/>
        </p:nvSpPr>
        <p:spPr>
          <a:xfrm>
            <a:off x="8800021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8861D-C6C1-4D4E-9303-3D3934E52942}"/>
              </a:ext>
            </a:extLst>
          </p:cNvPr>
          <p:cNvCxnSpPr/>
          <p:nvPr/>
        </p:nvCxnSpPr>
        <p:spPr>
          <a:xfrm>
            <a:off x="8800021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248030-F4A8-C747-8DDE-A90674243297}"/>
              </a:ext>
            </a:extLst>
          </p:cNvPr>
          <p:cNvCxnSpPr/>
          <p:nvPr/>
        </p:nvCxnSpPr>
        <p:spPr>
          <a:xfrm>
            <a:off x="8800021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32648-B92D-B24C-8401-E373E184A2B8}"/>
              </a:ext>
            </a:extLst>
          </p:cNvPr>
          <p:cNvCxnSpPr>
            <a:cxnSpLocks/>
          </p:cNvCxnSpPr>
          <p:nvPr/>
        </p:nvCxnSpPr>
        <p:spPr>
          <a:xfrm flipV="1">
            <a:off x="963348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9ADD0-E2F9-9E4A-9D82-62A5B4AF1A32}"/>
              </a:ext>
            </a:extLst>
          </p:cNvPr>
          <p:cNvCxnSpPr>
            <a:cxnSpLocks/>
          </p:cNvCxnSpPr>
          <p:nvPr/>
        </p:nvCxnSpPr>
        <p:spPr>
          <a:xfrm flipV="1">
            <a:off x="9186987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1209F-DF56-364C-B726-5C7EA445E3D3}"/>
              </a:ext>
            </a:extLst>
          </p:cNvPr>
          <p:cNvSpPr/>
          <p:nvPr/>
        </p:nvSpPr>
        <p:spPr>
          <a:xfrm>
            <a:off x="10586109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8FC7E-4DCA-2B48-871E-EA3BFBB5EC13}"/>
              </a:ext>
            </a:extLst>
          </p:cNvPr>
          <p:cNvCxnSpPr/>
          <p:nvPr/>
        </p:nvCxnSpPr>
        <p:spPr>
          <a:xfrm>
            <a:off x="10586109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355E0-48FB-BF40-A5A0-E3BBEBB72A13}"/>
              </a:ext>
            </a:extLst>
          </p:cNvPr>
          <p:cNvCxnSpPr/>
          <p:nvPr/>
        </p:nvCxnSpPr>
        <p:spPr>
          <a:xfrm>
            <a:off x="10586109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51C901-3177-E841-8D42-9A459AABC9A1}"/>
              </a:ext>
            </a:extLst>
          </p:cNvPr>
          <p:cNvCxnSpPr>
            <a:cxnSpLocks/>
          </p:cNvCxnSpPr>
          <p:nvPr/>
        </p:nvCxnSpPr>
        <p:spPr>
          <a:xfrm flipV="1">
            <a:off x="11419573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C927D-A392-A746-80EC-E2BEF48AE8BD}"/>
              </a:ext>
            </a:extLst>
          </p:cNvPr>
          <p:cNvCxnSpPr>
            <a:cxnSpLocks/>
          </p:cNvCxnSpPr>
          <p:nvPr/>
        </p:nvCxnSpPr>
        <p:spPr>
          <a:xfrm flipV="1">
            <a:off x="1097307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FF640-6B36-4D4C-BDEA-90B612896DF2}"/>
              </a:ext>
            </a:extLst>
          </p:cNvPr>
          <p:cNvSpPr/>
          <p:nvPr/>
        </p:nvSpPr>
        <p:spPr>
          <a:xfrm>
            <a:off x="10586109" y="2932033"/>
            <a:ext cx="386965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10F2-4C4D-8D42-B921-308AA1A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in CUDA so far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7566-5B03-794B-81F5-70CACD6D5863}"/>
              </a:ext>
            </a:extLst>
          </p:cNvPr>
          <p:cNvSpPr/>
          <p:nvPr/>
        </p:nvSpPr>
        <p:spPr>
          <a:xfrm>
            <a:off x="2380298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19C56-F292-3048-88E6-6B6EE18887C1}"/>
              </a:ext>
            </a:extLst>
          </p:cNvPr>
          <p:cNvSpPr/>
          <p:nvPr/>
        </p:nvSpPr>
        <p:spPr>
          <a:xfrm>
            <a:off x="411352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090B5-BF5B-D043-AEE6-B440C49C7AD7}"/>
              </a:ext>
            </a:extLst>
          </p:cNvPr>
          <p:cNvSpPr/>
          <p:nvPr/>
        </p:nvSpPr>
        <p:spPr>
          <a:xfrm>
            <a:off x="5846752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0D834-3468-434F-BDF0-DED9624EDCCC}"/>
              </a:ext>
            </a:extLst>
          </p:cNvPr>
          <p:cNvSpPr/>
          <p:nvPr/>
        </p:nvSpPr>
        <p:spPr>
          <a:xfrm>
            <a:off x="859253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F4C9B-DCCA-0949-A5C5-D1EDEB73F2AB}"/>
              </a:ext>
            </a:extLst>
          </p:cNvPr>
          <p:cNvSpPr txBox="1"/>
          <p:nvPr/>
        </p:nvSpPr>
        <p:spPr>
          <a:xfrm>
            <a:off x="2793585" y="4202889"/>
            <a:ext cx="69548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82880" bIns="182880" rtlCol="0" anchor="ctr" anchorCtr="1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C956E-118A-6648-99CA-C40246E6D154}"/>
              </a:ext>
            </a:extLst>
          </p:cNvPr>
          <p:cNvSpPr txBox="1"/>
          <p:nvPr/>
        </p:nvSpPr>
        <p:spPr>
          <a:xfrm>
            <a:off x="7587515" y="2689648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E5FF9B-0B44-794C-B66A-BA609E4FF9E3}"/>
              </a:ext>
            </a:extLst>
          </p:cNvPr>
          <p:cNvCxnSpPr>
            <a:stCxn id="4" idx="2"/>
          </p:cNvCxnSpPr>
          <p:nvPr/>
        </p:nvCxnSpPr>
        <p:spPr>
          <a:xfrm flipH="1">
            <a:off x="3150684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5BB2F-3971-9243-926A-098E41399C8C}"/>
              </a:ext>
            </a:extLst>
          </p:cNvPr>
          <p:cNvCxnSpPr/>
          <p:nvPr/>
        </p:nvCxnSpPr>
        <p:spPr>
          <a:xfrm flipH="1">
            <a:off x="4883910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4F2309-33D7-9149-8384-860A4F9B5105}"/>
              </a:ext>
            </a:extLst>
          </p:cNvPr>
          <p:cNvCxnSpPr/>
          <p:nvPr/>
        </p:nvCxnSpPr>
        <p:spPr>
          <a:xfrm flipH="1">
            <a:off x="6617135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9078C-E2F0-1745-84AE-8A82C492B606}"/>
              </a:ext>
            </a:extLst>
          </p:cNvPr>
          <p:cNvCxnSpPr/>
          <p:nvPr/>
        </p:nvCxnSpPr>
        <p:spPr>
          <a:xfrm flipH="1">
            <a:off x="9362921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550-3840-F844-981E-C0BEB05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CUDA memory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786A9-05E4-B04D-896A-99A7A2ABD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170" y="1402952"/>
            <a:ext cx="5079372" cy="5114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31EDA-AB55-B74E-9B9D-2ADA1B709800}"/>
              </a:ext>
            </a:extLst>
          </p:cNvPr>
          <p:cNvSpPr txBox="1"/>
          <p:nvPr/>
        </p:nvSpPr>
        <p:spPr>
          <a:xfrm>
            <a:off x="387458" y="1690688"/>
            <a:ext cx="61063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Processors split between multiprocessors (each runs 1 block)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Multiple types of 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Registers are per processor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Shared memory is per multiprocessor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Multiprocessors also have caches for constant and texture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77A71-5769-8B44-B8AE-BFC48E066909}"/>
              </a:ext>
            </a:extLst>
          </p:cNvPr>
          <p:cNvSpPr txBox="1"/>
          <p:nvPr/>
        </p:nvSpPr>
        <p:spPr>
          <a:xfrm>
            <a:off x="6973283" y="6210150"/>
            <a:ext cx="48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https://docs.nvidia.com/cuda/parallel-thread-execution</a:t>
            </a:r>
          </a:p>
        </p:txBody>
      </p:sp>
    </p:spTree>
    <p:extLst>
      <p:ext uri="{BB962C8B-B14F-4D97-AF65-F5344CB8AC3E}">
        <p14:creationId xmlns:p14="http://schemas.microsoft.com/office/powerpoint/2010/main" val="5180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  <a:p>
            <a:r>
              <a:rPr lang="en-US" dirty="0"/>
              <a:t>Between steps, need</a:t>
            </a:r>
          </a:p>
          <a:p>
            <a:pPr marL="0" indent="0">
              <a:buNone/>
            </a:pPr>
            <a:r>
              <a:rPr lang="en-US" dirty="0"/>
              <a:t>     __</a:t>
            </a:r>
            <a:r>
              <a:rPr lang="en-US" dirty="0" err="1"/>
              <a:t>syncthreads</a:t>
            </a:r>
            <a:r>
              <a:rPr lang="en-US" dirty="0"/>
              <a:t>();  //blocks until all threads in the block reach the call</a:t>
            </a:r>
          </a:p>
        </p:txBody>
      </p:sp>
    </p:spTree>
    <p:extLst>
      <p:ext uri="{BB962C8B-B14F-4D97-AF65-F5344CB8AC3E}">
        <p14:creationId xmlns:p14="http://schemas.microsoft.com/office/powerpoint/2010/main" val="131208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Mds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Nds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373364"/>
            <a:ext cx="819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1: Allocate the cache to store a tile of each matrix </a:t>
            </a:r>
          </a:p>
        </p:txBody>
      </p:sp>
    </p:spTree>
    <p:extLst>
      <p:ext uri="{BB962C8B-B14F-4D97-AF65-F5344CB8AC3E}">
        <p14:creationId xmlns:p14="http://schemas.microsoft.com/office/powerpoint/2010/main" val="21665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1133</Words>
  <Application>Microsoft Macintosh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Improved performance through GPU shared memory</vt:lpstr>
      <vt:lpstr>Recall: Matrix multiplication</vt:lpstr>
      <vt:lpstr>Basic CUDA implementation</vt:lpstr>
      <vt:lpstr>Tiling</vt:lpstr>
      <vt:lpstr>Memory in CUDA so far</vt:lpstr>
      <vt:lpstr>CUDA memory types</vt:lpstr>
      <vt:lpstr>Idea of shared memory implementation</vt:lpstr>
      <vt:lpstr>Idea of shared memory implementation</vt:lpstr>
      <vt:lpstr>Writing the tiled kernel</vt:lpstr>
      <vt:lpstr>Writing the tiled kernel</vt:lpstr>
      <vt:lpstr>Step 3: Main loop</vt:lpstr>
      <vt:lpstr>Step 3: Main loop</vt:lpstr>
      <vt:lpstr>Step 3: Main loop</vt:lpstr>
      <vt:lpstr>Writing the tiled kernel</vt:lpstr>
      <vt:lpstr>Performance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2020-08-09T05:11:11Z</dcterms:created>
  <dcterms:modified xsi:type="dcterms:W3CDTF">2020-10-26T06:54:29Z</dcterms:modified>
</cp:coreProperties>
</file>