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44" r:id="rId3"/>
    <p:sldId id="352" r:id="rId4"/>
    <p:sldId id="353" r:id="rId5"/>
    <p:sldId id="355" r:id="rId6"/>
    <p:sldId id="345" r:id="rId7"/>
    <p:sldId id="346" r:id="rId8"/>
    <p:sldId id="354" r:id="rId9"/>
    <p:sldId id="349" r:id="rId10"/>
    <p:sldId id="350" r:id="rId11"/>
    <p:sldId id="3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7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documentation/ddi0344/k/neon-and-vfp-programmers-model/about-the-neon-and-vfp-programmers-model/neon-media-coprocessor" TargetMode="External"/><Relationship Id="rId2" Type="http://schemas.openxmlformats.org/officeDocument/2006/relationships/hyperlink" Target="https://developer.arm.com/architectures/instruction-sets/simd-isas/ne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NEON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SIMD, and how does it </a:t>
            </a:r>
            <a:r>
              <a:rPr lang="en-US"/>
              <a:t>improve performance?</a:t>
            </a:r>
          </a:p>
          <a:p>
            <a:r>
              <a:rPr lang="en-US" dirty="0"/>
              <a:t>What is the “cost” of developing code for NEON?</a:t>
            </a:r>
          </a:p>
          <a:p>
            <a:pPr lvl="1"/>
            <a:r>
              <a:rPr lang="en-US" dirty="0"/>
              <a:t>Increased code complexity may lead to code that is more difficult to maintain</a:t>
            </a:r>
          </a:p>
          <a:p>
            <a:pPr lvl="1"/>
            <a:r>
              <a:rPr lang="en-US" dirty="0"/>
              <a:t>Development time is increased.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3781"/>
            <a:ext cx="10532828" cy="4326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Study how a single chip can offer features that trade-off code-size and performance</a:t>
            </a:r>
          </a:p>
          <a:p>
            <a:pPr lvl="1"/>
            <a:r>
              <a:rPr lang="en-US" dirty="0"/>
              <a:t>Gain experience using command line tools</a:t>
            </a:r>
          </a:p>
          <a:p>
            <a:pPr lvl="1"/>
            <a:r>
              <a:rPr lang="en-US" dirty="0"/>
              <a:t>“The ARM ISA inherently possesses heterogeneity in its design”</a:t>
            </a:r>
            <a:r>
              <a:rPr lang="en-US" baseline="30000" dirty="0"/>
              <a:t>1 </a:t>
            </a:r>
            <a:r>
              <a:rPr lang="en-US" dirty="0"/>
              <a:t>and we want to explore that.</a:t>
            </a:r>
            <a:endParaRPr lang="en-US" baseline="30000" dirty="0"/>
          </a:p>
          <a:p>
            <a:r>
              <a:rPr lang="en-US" dirty="0"/>
              <a:t>In this lab you are given some C code and will build it for ARM, Thumb-1, and Thumb-2.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provided for you.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Measure the size of the relevant function for the three different ISA’s</a:t>
            </a:r>
          </a:p>
          <a:p>
            <a:pPr lvl="1"/>
            <a:r>
              <a:rPr lang="en-US" dirty="0"/>
              <a:t>Measure the performance of the code as compiled for the three different ISA’s</a:t>
            </a:r>
          </a:p>
          <a:p>
            <a:pPr lvl="1"/>
            <a:r>
              <a:rPr lang="en-US" dirty="0"/>
              <a:t>See the 32-bit, 16-bit, and mixed-bit instructions by disassembling the code.</a:t>
            </a:r>
          </a:p>
          <a:p>
            <a:pPr lvl="1"/>
            <a:r>
              <a:rPr lang="en-US" dirty="0"/>
              <a:t>Summarize your results and answer some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05BEF-F38B-0942-85B1-349EAFB633CB}"/>
              </a:ext>
            </a:extLst>
          </p:cNvPr>
          <p:cNvSpPr txBox="1"/>
          <p:nvPr/>
        </p:nvSpPr>
        <p:spPr>
          <a:xfrm>
            <a:off x="185530" y="5844207"/>
            <a:ext cx="1190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Wooseok</a:t>
            </a:r>
            <a:r>
              <a:rPr lang="en-US" sz="1600" dirty="0"/>
              <a:t> Lee, Dam </a:t>
            </a:r>
            <a:r>
              <a:rPr lang="en-US" sz="1600" dirty="0" err="1"/>
              <a:t>Sunwoo</a:t>
            </a:r>
            <a:r>
              <a:rPr lang="en-US" sz="1600" dirty="0"/>
              <a:t>, Christopher D. Emmons, Andreas </a:t>
            </a:r>
            <a:r>
              <a:rPr lang="en-US" sz="1600" dirty="0" err="1"/>
              <a:t>Gerstlauer</a:t>
            </a:r>
            <a:r>
              <a:rPr lang="en-US" sz="1600" dirty="0"/>
              <a:t>, and </a:t>
            </a:r>
            <a:r>
              <a:rPr lang="en-US" sz="1600" dirty="0" err="1"/>
              <a:t>Lizy</a:t>
            </a:r>
            <a:r>
              <a:rPr lang="en-US" sz="1600" dirty="0"/>
              <a:t> John </a:t>
            </a:r>
            <a:r>
              <a:rPr lang="en-US" sz="1600" i="1" dirty="0"/>
              <a:t>Exploring Opportunities for Heterogeneous-ISA Core Architectures in High-Performance Mobile SoCs, </a:t>
            </a:r>
            <a:r>
              <a:rPr lang="en-US" sz="1600" dirty="0"/>
              <a:t>University of Texas, Technical report, UT-CERC-17-01 March 10, 2017</a:t>
            </a:r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coprocessor is an auxiliary processing element operating under the direction of the primary CPU.</a:t>
            </a:r>
          </a:p>
          <a:p>
            <a:r>
              <a:rPr lang="en-US" dirty="0"/>
              <a:t>Certain processor-intensive tasks can be offloaded to the coprocessor to improve overall system performance.</a:t>
            </a:r>
          </a:p>
          <a:p>
            <a:r>
              <a:rPr lang="en-US" dirty="0"/>
              <a:t>A coprocessor may be used for tasks such as:</a:t>
            </a:r>
          </a:p>
          <a:p>
            <a:pPr lvl="1"/>
            <a:r>
              <a:rPr lang="en-US" dirty="0"/>
              <a:t>Floating-point operations</a:t>
            </a:r>
          </a:p>
          <a:p>
            <a:pPr lvl="1"/>
            <a:r>
              <a:rPr lang="en-US" dirty="0"/>
              <a:t>Graphics processing</a:t>
            </a:r>
          </a:p>
          <a:p>
            <a:pPr lvl="1"/>
            <a:r>
              <a:rPr lang="en-US" dirty="0"/>
              <a:t>Cryptographic processing</a:t>
            </a:r>
          </a:p>
          <a:p>
            <a:pPr lvl="1"/>
            <a:r>
              <a:rPr lang="en-US" dirty="0"/>
              <a:t>I/O processing</a:t>
            </a:r>
          </a:p>
          <a:p>
            <a:r>
              <a:rPr lang="en-US" dirty="0"/>
              <a:t>A coprocessor may operate synchronously with the primary CPU or may be independent processors operating asynchronously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SIMD stands for Single Instruction Multiple Data Stream</a:t>
            </a:r>
          </a:p>
          <a:p>
            <a:r>
              <a:rPr lang="en-US" dirty="0"/>
              <a:t>The idea is that a single CPU instruction will be executed but multiple instances of that operation will be executed on different pieces of data.</a:t>
            </a:r>
          </a:p>
          <a:p>
            <a:r>
              <a:rPr lang="en-US" dirty="0"/>
              <a:t>For example, say you wanted to add all the elements in one array to all the elements of another array and store them in a third array.</a:t>
            </a:r>
          </a:p>
          <a:p>
            <a:pPr marL="13716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" indent="0">
              <a:buNone/>
            </a:pPr>
            <a:r>
              <a:rPr lang="en-US" dirty="0"/>
              <a:t>  c[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Since each of these additions occur independently from on another we may be able to execute them in parallel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are able to load multiple array values from memory at the same time and have an architecture that supports SIMD operations we could potentially speed up the entire computation.</a:t>
            </a:r>
          </a:p>
          <a:p>
            <a:r>
              <a:rPr lang="en-US" dirty="0"/>
              <a:t>For example, consider that the arrays a, b, c all contain single bytes, arranged in memory like this</a:t>
            </a:r>
          </a:p>
          <a:p>
            <a:r>
              <a:rPr lang="en-US" dirty="0"/>
              <a:t>a[0], a[1] …</a:t>
            </a:r>
          </a:p>
          <a:p>
            <a:r>
              <a:rPr lang="en-US" dirty="0"/>
              <a:t>Assume we have thirty-two bit registers:</a:t>
            </a:r>
          </a:p>
          <a:p>
            <a:pPr lvl="1"/>
            <a:r>
              <a:rPr lang="en-US" dirty="0"/>
              <a:t>Load 4 values from array into register R0</a:t>
            </a:r>
          </a:p>
          <a:p>
            <a:pPr lvl="1"/>
            <a:r>
              <a:rPr lang="en-US" dirty="0"/>
              <a:t>Load 4 values from array B into register R1</a:t>
            </a:r>
          </a:p>
          <a:p>
            <a:pPr lvl="1"/>
            <a:r>
              <a:rPr lang="en-US" dirty="0"/>
              <a:t>Add each of the four elements from R0 to the four elements in R1 and store the result in a third register (R2)</a:t>
            </a:r>
          </a:p>
          <a:p>
            <a:pPr lvl="1"/>
            <a:r>
              <a:rPr lang="en-US" dirty="0"/>
              <a:t>Store values of R2 into array c.</a:t>
            </a:r>
          </a:p>
          <a:p>
            <a:pPr lvl="1"/>
            <a:r>
              <a:rPr lang="en-US" dirty="0"/>
              <a:t>This is shown in the next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B5001E2-3FC9-B84B-BC6C-FC443626FFB2}"/>
              </a:ext>
            </a:extLst>
          </p:cNvPr>
          <p:cNvGraphicFramePr>
            <a:graphicFrameLocks noGrp="1"/>
          </p:cNvGraphicFramePr>
          <p:nvPr/>
        </p:nvGraphicFramePr>
        <p:xfrm>
          <a:off x="4263573" y="1927979"/>
          <a:ext cx="304074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86">
                  <a:extLst>
                    <a:ext uri="{9D8B030D-6E8A-4147-A177-3AD203B41FA5}">
                      <a16:colId xmlns:a16="http://schemas.microsoft.com/office/drawing/2014/main" val="3240858003"/>
                    </a:ext>
                  </a:extLst>
                </a:gridCol>
                <a:gridCol w="760186">
                  <a:extLst>
                    <a:ext uri="{9D8B030D-6E8A-4147-A177-3AD203B41FA5}">
                      <a16:colId xmlns:a16="http://schemas.microsoft.com/office/drawing/2014/main" val="223151707"/>
                    </a:ext>
                  </a:extLst>
                </a:gridCol>
                <a:gridCol w="760186">
                  <a:extLst>
                    <a:ext uri="{9D8B030D-6E8A-4147-A177-3AD203B41FA5}">
                      <a16:colId xmlns:a16="http://schemas.microsoft.com/office/drawing/2014/main" val="938048551"/>
                    </a:ext>
                  </a:extLst>
                </a:gridCol>
                <a:gridCol w="760186">
                  <a:extLst>
                    <a:ext uri="{9D8B030D-6E8A-4147-A177-3AD203B41FA5}">
                      <a16:colId xmlns:a16="http://schemas.microsoft.com/office/drawing/2014/main" val="121912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59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6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046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E7F407-ABD8-244A-A72E-95851AFE51C2}"/>
              </a:ext>
            </a:extLst>
          </p:cNvPr>
          <p:cNvSpPr txBox="1"/>
          <p:nvPr/>
        </p:nvSpPr>
        <p:spPr>
          <a:xfrm>
            <a:off x="3646714" y="19703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AA245-9C1E-C749-B449-8F86F4110B7F}"/>
              </a:ext>
            </a:extLst>
          </p:cNvPr>
          <p:cNvSpPr txBox="1"/>
          <p:nvPr/>
        </p:nvSpPr>
        <p:spPr>
          <a:xfrm>
            <a:off x="3635829" y="26561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64F61-A269-F04D-9CE8-5B3DBB0C4407}"/>
              </a:ext>
            </a:extLst>
          </p:cNvPr>
          <p:cNvSpPr txBox="1"/>
          <p:nvPr/>
        </p:nvSpPr>
        <p:spPr>
          <a:xfrm>
            <a:off x="3646715" y="34398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ECCD69-229E-1245-B446-EE949F42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765" y="4830536"/>
            <a:ext cx="10058401" cy="1189264"/>
          </a:xfrm>
        </p:spPr>
        <p:txBody>
          <a:bodyPr>
            <a:normAutofit/>
          </a:bodyPr>
          <a:lstStyle/>
          <a:p>
            <a:r>
              <a:rPr lang="en-US" dirty="0"/>
              <a:t>A single add instruction is dispatched that performs four independent additions treating the 32-bit registers as separate 8-bit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ARM’s NEON coprocessor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NEON coprocessor implements the Advanced SIMD media processing architecture. Advanced SIMD is an optional part of the ARMv7-A architecture. The components of the NEON coprocessor are:</a:t>
            </a:r>
          </a:p>
          <a:p>
            <a:pPr lvl="1"/>
            <a:r>
              <a:rPr lang="en-US" dirty="0"/>
              <a:t>NEON register file with 32x64-bit general-purpose registers</a:t>
            </a:r>
          </a:p>
          <a:p>
            <a:pPr lvl="1"/>
            <a:r>
              <a:rPr lang="en-US" dirty="0"/>
              <a:t>NEON integer execute pipeline (ALU, Shift, MAC)</a:t>
            </a:r>
          </a:p>
          <a:p>
            <a:pPr lvl="1"/>
            <a:r>
              <a:rPr lang="en-US" dirty="0"/>
              <a:t>NEON dual, single-precision floating-point execute pipeline (FADD, FMUL)</a:t>
            </a:r>
          </a:p>
          <a:p>
            <a:pPr lvl="1"/>
            <a:r>
              <a:rPr lang="en-US" dirty="0"/>
              <a:t>NEON load/store and permute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code for NEON, or any SIMD architecture, typically involves an additional layer of complexity.</a:t>
            </a:r>
          </a:p>
          <a:p>
            <a:r>
              <a:rPr lang="en-US" dirty="0"/>
              <a:t>As a programmer, there are several ways you can use Neon technology:</a:t>
            </a:r>
          </a:p>
          <a:p>
            <a:pPr lvl="1"/>
            <a:r>
              <a:rPr lang="en-US" dirty="0"/>
              <a:t>Neon </a:t>
            </a:r>
            <a:r>
              <a:rPr lang="en-US" dirty="0" err="1"/>
              <a:t>intrinsics</a:t>
            </a:r>
            <a:r>
              <a:rPr lang="en-US" dirty="0"/>
              <a:t> (these look like function calls in C/C++ but turn into specific Neon assembly instructions upon compilation)</a:t>
            </a:r>
          </a:p>
          <a:p>
            <a:pPr lvl="1"/>
            <a:r>
              <a:rPr lang="en-US" dirty="0"/>
              <a:t>Neon-enabled libraries (a set of functions implemented in Neon assembly)</a:t>
            </a:r>
          </a:p>
          <a:p>
            <a:pPr lvl="1"/>
            <a:r>
              <a:rPr lang="en-US" dirty="0"/>
              <a:t>Auto-vectorization by your compiler (the most “automatic” way to use Neon)</a:t>
            </a:r>
          </a:p>
          <a:p>
            <a:pPr lvl="1"/>
            <a:r>
              <a:rPr lang="en-US" dirty="0"/>
              <a:t>Hand-coded Neon assembler (leads to good performance but is labor intensive.)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some NEON instructions and their SISD equivalents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://developer.arm.com/architectures/instruction-sets/simd-isas/neon</a:t>
            </a:r>
            <a:endParaRPr lang="en-US" dirty="0"/>
          </a:p>
          <a:p>
            <a:r>
              <a:rPr lang="en-US" dirty="0">
                <a:hlinkClick r:id="rId3"/>
              </a:rPr>
              <a:t>https://developer.arm.com/documentation/ddi0344/k/neon-and-vfp-programmers-model/about-the-neon-and-vfp-programmers-model/neon-media-coprocessor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18873</TotalTime>
  <Words>851</Words>
  <Application>Microsoft Macintosh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conftalk_wide</vt:lpstr>
      <vt:lpstr>C1: Intro to ARM NEON</vt:lpstr>
      <vt:lpstr>Coprocessors</vt:lpstr>
      <vt:lpstr>Quick introduction to SIMD</vt:lpstr>
      <vt:lpstr>Quick introduction to SIMD</vt:lpstr>
      <vt:lpstr>Quick introduction to SIMD</vt:lpstr>
      <vt:lpstr>ARM’s NEON coprocessor</vt:lpstr>
      <vt:lpstr>ARM NEON code development</vt:lpstr>
      <vt:lpstr>ARM NEON code examples</vt:lpstr>
      <vt:lpstr>References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Philip Schielke</cp:lastModifiedBy>
  <cp:revision>19</cp:revision>
  <dcterms:created xsi:type="dcterms:W3CDTF">2020-08-13T14:28:46Z</dcterms:created>
  <dcterms:modified xsi:type="dcterms:W3CDTF">2021-07-16T15:17:32Z</dcterms:modified>
</cp:coreProperties>
</file>