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8" r:id="rId4"/>
    <p:sldId id="423" r:id="rId5"/>
    <p:sldId id="422" r:id="rId6"/>
    <p:sldId id="258" r:id="rId7"/>
    <p:sldId id="309" r:id="rId8"/>
    <p:sldId id="317" r:id="rId9"/>
    <p:sldId id="318" r:id="rId10"/>
    <p:sldId id="319" r:id="rId11"/>
    <p:sldId id="313" r:id="rId12"/>
    <p:sldId id="416" r:id="rId13"/>
    <p:sldId id="417" r:id="rId14"/>
    <p:sldId id="4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7"/>
    <p:restoredTop sz="81800"/>
  </p:normalViewPr>
  <p:slideViewPr>
    <p:cSldViewPr snapToGrid="0" snapToObjects="1">
      <p:cViewPr varScale="1">
        <p:scale>
          <a:sx n="83" d="100"/>
          <a:sy n="83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4FCFA-E93D-CF48-93E6-ACBC22003D34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27C50-4256-7E40-9CAB-5C4F6BFDB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3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 CUDA slides have some more questions if this was presented in reading first (in F18, it was all lecture since the book didn’t cover CUDA…)</a:t>
            </a:r>
          </a:p>
          <a:p>
            <a:endParaRPr lang="en-US" dirty="0"/>
          </a:p>
          <a:p>
            <a:r>
              <a:rPr lang="en-US" dirty="0"/>
              <a:t>Last question (</a:t>
            </a:r>
            <a:r>
              <a:rPr lang="en-US" dirty="0" err="1"/>
              <a:t>syncthreads</a:t>
            </a:r>
            <a:r>
              <a:rPr lang="en-US" dirty="0"/>
              <a:t>) not really fair without reading; need to know that each </a:t>
            </a:r>
            <a:r>
              <a:rPr lang="en-US" dirty="0" err="1"/>
              <a:t>syncthreads</a:t>
            </a:r>
            <a:r>
              <a:rPr lang="en-US" dirty="0"/>
              <a:t> line is a </a:t>
            </a:r>
            <a:r>
              <a:rPr lang="en-US"/>
              <a:t>separate 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27C50-4256-7E40-9CAB-5C4F6BFDB9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4E7-A7FD-F94F-98E3-21E3E9064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E3A38-A0FD-374E-8943-14482F3E3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FE47-8144-1A43-9659-B95756A6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E3B1-B891-D24C-A7D4-CC3C91F2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5301-DF50-144D-9946-6A7FCDC3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6735-5EC3-F64C-9AF8-2E32B6C5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B6012-D153-B94F-A64D-603F951AD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392F-7AEA-7C49-BCCF-1AB61A15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D63C1-7790-1D48-B6A7-A6B5CB95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3973-2B1E-CB4D-B385-8BC40F9A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C5FA8-F57E-124A-96CC-72806C6A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12B3-40F6-BC48-BBE6-971ACEE95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B47D-E543-984A-93D3-6872B49C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D3C6-722B-BD49-BCB3-62AC802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DDC2E-CDED-6F41-A95A-57515E50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7B69-5198-DA41-B139-CD64DCD3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0606-AA88-FD42-9E46-243C4584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5336-1C2B-8C46-8817-03CAE340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95CA4-D3B5-BA49-9EF5-2055B50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6A1F-E00E-6743-9585-9F674C49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38B6-6EC5-B440-9BCA-92D9C6A8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8AD0C-29FC-FC4D-9283-26104254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758A-515F-3D42-8AF6-F142D29D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B4C7-43FF-0343-BA9B-51609949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18FAE-894E-C642-BD95-A389838F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6611-92BD-C149-9C7C-8A79517F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62D5-C931-0141-B3A1-314846373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26C7B-5AB8-9641-BBD8-A0E46590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424E-67D4-0C48-958D-174765B3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5C5C4-67AC-DD43-B2E4-91A70FF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FED9D-2DDA-C247-93F3-8BD22ABB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0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E08-E27A-E240-90EC-E4715470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31491-3D5D-9D42-9798-38C6FA67C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10132-3B86-E541-8AE4-2FA9DE4E9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D05FB-75C3-DD41-A2A4-1AA9BA0A5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04059-4069-914A-AB58-4D3785E2F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33B26-2DE2-6C45-8242-355F76F1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834E4-651F-D342-A282-11154FE1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DD7B5-6214-DD44-8FB3-55403266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0D15-58F4-9A4A-B0F7-B967B0F2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5159D-F1A0-0B48-A060-02D49A24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A199-2220-814B-A0D0-07DEC69D7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73053-F111-EC4D-ADA5-F984F563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71B29-B8B9-3D41-B833-39A55042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F154-E3AE-FF4B-9323-08D949AE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6AB3-EF8A-F34B-9CC3-2642742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062B-C929-7948-A26F-D5879D03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CFF4-E3FD-C749-A1DE-32532F6B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3DCA4-5CA8-634E-BA04-B8E10A84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5755-7548-F14D-86F6-F02FA396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6EE6-0899-F047-88F3-E7E0FBB5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A673-F264-464B-9175-AFEB2061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4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3589-5A3F-4C42-9124-9F0F7D02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0A5C5-C158-1E45-8D13-4B4048B8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5F90-A381-654E-B559-8114DCDC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40E6-D7E1-6A41-8F63-F9FD8B85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E96C3-0BC4-E045-967C-5A09E91A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97DAB-8170-4C47-955D-732769F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1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F7B01-9AFE-274E-AD6B-FB894618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F5097-6443-8E46-BB88-4E056BB7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4B5F-56E8-2448-9196-2B848983A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518ED-39C4-C145-B7AA-80A387336EF5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101B3-7F78-DE43-A650-101E564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A0B1-37CA-8840-8832-8529E54D6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1D5BB-A9AA-D24C-B6DC-2BE3B9FC4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3E4E-6129-2548-BC45-6950AD7219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30220-827A-F442-9F78-B0F7BB71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3926"/>
            <a:ext cx="9144000" cy="1493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/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/>
              <a:t>Threads in block share variables (__shared__) and have barrier (__</a:t>
            </a:r>
            <a:r>
              <a:rPr lang="en-US" dirty="0" err="1"/>
              <a:t>syncthreads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Also, technically limited (w/ newer cards, the limit is 2</a:t>
            </a:r>
            <a:r>
              <a:rPr lang="en-US" baseline="30000" dirty="0"/>
              <a:t>31</a:t>
            </a:r>
            <a:r>
              <a:rPr lang="en-US" dirty="0"/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1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47931"/>
              </p:ext>
            </p:extLst>
          </p:nvPr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0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67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</a:p>
          <a:p>
            <a:r>
              <a:rPr lang="en-US" sz="2600" dirty="0"/>
              <a:t>  What expression tests if it is on the right edge?  	</a:t>
            </a:r>
          </a:p>
        </p:txBody>
      </p:sp>
    </p:spTree>
    <p:extLst>
      <p:ext uri="{BB962C8B-B14F-4D97-AF65-F5344CB8AC3E}">
        <p14:creationId xmlns:p14="http://schemas.microsoft.com/office/powerpoint/2010/main" val="276200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Linearizing</a:t>
            </a:r>
            <a:r>
              <a:rPr lang="en-US" dirty="0"/>
              <a:t> 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947"/>
          </a:xfrm>
        </p:spPr>
        <p:txBody>
          <a:bodyPr>
            <a:normAutofit/>
          </a:bodyPr>
          <a:lstStyle/>
          <a:p>
            <a:r>
              <a:rPr lang="en-US" dirty="0" err="1"/>
              <a:t>cudaMemcpy</a:t>
            </a:r>
            <a:r>
              <a:rPr lang="en-US" dirty="0"/>
              <a:t> only transfers 1D arrays</a:t>
            </a:r>
          </a:p>
          <a:p>
            <a:r>
              <a:rPr lang="en-US" dirty="0"/>
              <a:t>need to represent 2D array: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3731" y="2971910"/>
          <a:ext cx="1889184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3269" y="3289236"/>
          <a:ext cx="682547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5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655782" y="3474656"/>
            <a:ext cx="1766690" cy="52461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66804" y="3938004"/>
            <a:ext cx="1467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(</a:t>
            </a:r>
            <a:r>
              <a:rPr lang="en-US" sz="28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y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751076" y="3932050"/>
            <a:ext cx="326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cell </a:t>
            </a:r>
            <a:r>
              <a:rPr lang="en-US" sz="2800" dirty="0" err="1"/>
              <a:t>y</a:t>
            </a:r>
            <a:r>
              <a:rPr lang="en-US" sz="2800" dirty="0"/>
              <a:t>*</a:t>
            </a:r>
            <a:r>
              <a:rPr lang="en-US" sz="2800" dirty="0" err="1"/>
              <a:t>row_length</a:t>
            </a:r>
            <a:r>
              <a:rPr lang="en-US" sz="2800" dirty="0"/>
              <a:t> + </a:t>
            </a:r>
            <a:r>
              <a:rPr lang="en-US" sz="2800" dirty="0" err="1"/>
              <a:t>x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606361" y="3454668"/>
            <a:ext cx="549830" cy="51784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A45FF9D-DA98-014D-848C-D951BB80B6CB}"/>
              </a:ext>
            </a:extLst>
          </p:cNvPr>
          <p:cNvSpPr txBox="1">
            <a:spLocks/>
          </p:cNvSpPr>
          <p:nvPr/>
        </p:nvSpPr>
        <p:spPr>
          <a:xfrm>
            <a:off x="98801" y="4918618"/>
            <a:ext cx="11994397" cy="1621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Consider cell with 1D coordinate </a:t>
            </a:r>
            <a:r>
              <a:rPr lang="en-US" sz="2600" dirty="0" err="1"/>
              <a:t>i</a:t>
            </a:r>
            <a:r>
              <a:rPr lang="en-US" sz="2600" dirty="0"/>
              <a:t>:</a:t>
            </a:r>
          </a:p>
          <a:p>
            <a:r>
              <a:rPr lang="en-US" sz="2600" dirty="0"/>
              <a:t>  What is the coordinate of the cell below it? 			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row_length</a:t>
            </a:r>
            <a:endParaRPr lang="en-US" sz="2600" dirty="0"/>
          </a:p>
          <a:p>
            <a:r>
              <a:rPr lang="en-US" sz="2600" dirty="0"/>
              <a:t>  What expression tests if it is on the right edge?  	</a:t>
            </a:r>
            <a:r>
              <a:rPr lang="en-US" sz="2600" dirty="0" err="1"/>
              <a:t>i</a:t>
            </a:r>
            <a:r>
              <a:rPr lang="en-US" sz="2600" dirty="0"/>
              <a:t> % </a:t>
            </a:r>
            <a:r>
              <a:rPr lang="en-US" sz="2600" dirty="0" err="1"/>
              <a:t>row_length</a:t>
            </a:r>
            <a:r>
              <a:rPr lang="en-US" sz="2600" dirty="0"/>
              <a:t> == </a:t>
            </a:r>
            <a:r>
              <a:rPr lang="en-US" sz="2600" dirty="0" err="1"/>
              <a:t>row_length</a:t>
            </a:r>
            <a:r>
              <a:rPr lang="en-US" sz="2600" dirty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234240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GPGPU programming</a:t>
            </a:r>
            <a:br>
              <a:rPr lang="en-US" dirty="0"/>
            </a:br>
            <a:r>
              <a:rPr lang="en-US" sz="2800" dirty="0"/>
              <a:t>(General-Purpose Graphics Processing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825625"/>
            <a:ext cx="11251769" cy="4351338"/>
          </a:xfrm>
        </p:spPr>
        <p:txBody>
          <a:bodyPr/>
          <a:lstStyle/>
          <a:p>
            <a:r>
              <a:rPr lang="en-US" dirty="0"/>
              <a:t>Graphics processing requires many similar operations in “graphics pipeline”</a:t>
            </a:r>
          </a:p>
          <a:p>
            <a:pPr lvl="1"/>
            <a:r>
              <a:rPr lang="en-US" dirty="0"/>
              <a:t>Triangles going through rotation and scaling, shading, and texturing</a:t>
            </a:r>
          </a:p>
          <a:p>
            <a:pPr lvl="1"/>
            <a:endParaRPr lang="en-US" dirty="0"/>
          </a:p>
          <a:p>
            <a:r>
              <a:rPr lang="en-US" dirty="0"/>
              <a:t>Graphics Processing Units (GPUs) develop to meet this need and then get converted for general purpose programs</a:t>
            </a:r>
          </a:p>
          <a:p>
            <a:endParaRPr lang="en-US" dirty="0"/>
          </a:p>
          <a:p>
            <a:r>
              <a:rPr lang="en-US" dirty="0"/>
              <a:t>CUDA (Compute Unified Device Architecture) is a GPU design and  extension of C (et al) to support GPGPU programming developed by Nvidia</a:t>
            </a:r>
          </a:p>
          <a:p>
            <a:pPr lvl="1"/>
            <a:r>
              <a:rPr lang="en-US" dirty="0"/>
              <a:t>Market share leader; leading open alternative is OpenCL</a:t>
            </a:r>
          </a:p>
        </p:txBody>
      </p:sp>
    </p:spTree>
    <p:extLst>
      <p:ext uri="{BB962C8B-B14F-4D97-AF65-F5344CB8AC3E}">
        <p14:creationId xmlns:p14="http://schemas.microsoft.com/office/powerpoint/2010/main" val="352535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mainly runs on “Host” (= CPU), but can call functions on “Device” (= GPU)</a:t>
            </a:r>
          </a:p>
          <a:p>
            <a:endParaRPr lang="en-US" dirty="0"/>
          </a:p>
          <a:p>
            <a:r>
              <a:rPr lang="en-US" dirty="0"/>
              <a:t>Host and Device have separate address spaces (at least historically)</a:t>
            </a:r>
          </a:p>
          <a:p>
            <a:pPr lvl="1"/>
            <a:r>
              <a:rPr lang="en-US" dirty="0"/>
              <a:t>Memory must be explicitly transferred</a:t>
            </a:r>
          </a:p>
          <a:p>
            <a:pPr lvl="1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93ECA1-01C2-A54A-81D1-CE2D53CB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54" y="4341957"/>
            <a:ext cx="4504410" cy="166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44E6-AF51-274E-A00B-500F1DE1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model: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3439-4339-524C-A274-BB032994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GPU can run many threads simultaneously, but not independently</a:t>
            </a:r>
          </a:p>
          <a:p>
            <a:pPr lvl="1"/>
            <a:r>
              <a:rPr lang="en-US" dirty="0"/>
              <a:t>Device threads connected in groups called warps</a:t>
            </a:r>
          </a:p>
          <a:p>
            <a:pPr lvl="1"/>
            <a:r>
              <a:rPr lang="en-US" dirty="0"/>
              <a:t>All members of a warp perform the same operation</a:t>
            </a:r>
          </a:p>
          <a:p>
            <a:pPr lvl="2"/>
            <a:r>
              <a:rPr lang="en-US" dirty="0"/>
              <a:t>SIMD = Single Instruction, Multiple Data</a:t>
            </a:r>
          </a:p>
          <a:p>
            <a:pPr lvl="2"/>
            <a:endParaRPr lang="en-US" dirty="0"/>
          </a:p>
          <a:p>
            <a:r>
              <a:rPr lang="en-US" dirty="0"/>
              <a:t>Programmer writes function to run on device (kernel)</a:t>
            </a:r>
          </a:p>
          <a:p>
            <a:r>
              <a:rPr lang="en-US" dirty="0"/>
              <a:t>Invokes it with a number of blocks and threads (per block)</a:t>
            </a:r>
          </a:p>
          <a:p>
            <a:r>
              <a:rPr lang="en-US" dirty="0"/>
              <a:t>All these threads run the function</a:t>
            </a:r>
          </a:p>
          <a:p>
            <a:pPr lvl="1"/>
            <a:r>
              <a:rPr lang="en-US" dirty="0"/>
              <a:t>Use implicit arguments </a:t>
            </a:r>
            <a:r>
              <a:rPr lang="en-US" dirty="0" err="1"/>
              <a:t>blockIdx</a:t>
            </a:r>
            <a:r>
              <a:rPr lang="en-US" dirty="0"/>
              <a:t> and </a:t>
            </a:r>
            <a:r>
              <a:rPr lang="en-US" dirty="0" err="1"/>
              <a:t>threadIdx</a:t>
            </a:r>
            <a:r>
              <a:rPr lang="en-US" dirty="0"/>
              <a:t> to identify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5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61193-5476-3847-8553-B3B25081E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“Hello World” for CUDA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D87777-2550-3A45-8F79-2C304346D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 CUDA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host code:</a:t>
            </a:r>
          </a:p>
          <a:p>
            <a:pPr lvl="1"/>
            <a:r>
              <a:rPr lang="en-US" dirty="0"/>
              <a:t>Allocate memory on device</a:t>
            </a:r>
          </a:p>
          <a:p>
            <a:pPr lvl="1"/>
            <a:r>
              <a:rPr lang="en-US" dirty="0"/>
              <a:t>Copy data to device</a:t>
            </a:r>
          </a:p>
          <a:p>
            <a:pPr lvl="1"/>
            <a:r>
              <a:rPr lang="en-US" dirty="0"/>
              <a:t>Kernel call</a:t>
            </a:r>
          </a:p>
          <a:p>
            <a:pPr lvl="1"/>
            <a:r>
              <a:rPr lang="en-US" dirty="0"/>
              <a:t>Copy results to host</a:t>
            </a:r>
          </a:p>
          <a:p>
            <a:pPr lvl="1"/>
            <a:r>
              <a:rPr lang="en-US" dirty="0"/>
              <a:t>Free device memory</a:t>
            </a:r>
          </a:p>
          <a:p>
            <a:r>
              <a:rPr lang="en-US" dirty="0"/>
              <a:t>In device code:</a:t>
            </a:r>
          </a:p>
          <a:p>
            <a:pPr lvl="1"/>
            <a:r>
              <a:rPr lang="en-US" dirty="0"/>
              <a:t>__global__</a:t>
            </a:r>
          </a:p>
          <a:p>
            <a:pPr lvl="1"/>
            <a:r>
              <a:rPr lang="en-US" dirty="0"/>
              <a:t>determine thread ID</a:t>
            </a:r>
          </a:p>
          <a:p>
            <a:pPr lvl="1"/>
            <a:r>
              <a:rPr lang="en-US" dirty="0"/>
              <a:t>bounds check</a:t>
            </a:r>
          </a:p>
        </p:txBody>
      </p:sp>
    </p:spTree>
    <p:extLst>
      <p:ext uri="{BB962C8B-B14F-4D97-AF65-F5344CB8AC3E}">
        <p14:creationId xmlns:p14="http://schemas.microsoft.com/office/powerpoint/2010/main" val="273646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vectors using CUDA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(Not actually fast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2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>
                <a:solidFill>
                  <a:schemeClr val="bg1"/>
                </a:solidFill>
              </a:rPr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5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348BC1-F521-5F40-8C89-52E955BD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Calling a CUDA kernel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69A2C-86E8-E145-BFF9-9B014E936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1825625"/>
            <a:ext cx="109319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threads = 512;                   		//# threads per block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blocks = (N+threads-1)/threads;	//# blocks (N/threads, rounded up)</a:t>
            </a:r>
          </a:p>
          <a:p>
            <a:pPr marL="0" indent="0">
              <a:buNone/>
            </a:pPr>
            <a:r>
              <a:rPr lang="en-US" dirty="0"/>
              <a:t>kernel&lt;&lt;&lt;</a:t>
            </a:r>
            <a:r>
              <a:rPr lang="en-US" dirty="0" err="1"/>
              <a:t>blocks,threads</a:t>
            </a:r>
            <a:r>
              <a:rPr lang="en-US" dirty="0"/>
              <a:t>&gt;&gt;&gt;(</a:t>
            </a:r>
            <a:r>
              <a:rPr lang="en-US" dirty="0" err="1"/>
              <a:t>res_dev</a:t>
            </a:r>
            <a:r>
              <a:rPr lang="en-US" dirty="0"/>
              <a:t>, </a:t>
            </a:r>
            <a:r>
              <a:rPr lang="en-US" dirty="0" err="1"/>
              <a:t>a_dev</a:t>
            </a:r>
            <a:r>
              <a:rPr lang="en-US" dirty="0"/>
              <a:t>, </a:t>
            </a:r>
            <a:r>
              <a:rPr lang="en-US" dirty="0" err="1"/>
              <a:t>b_dev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use more than a single block?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Limited number of threads per block (depends on card being used)</a:t>
            </a:r>
          </a:p>
          <a:p>
            <a:r>
              <a:rPr lang="en-US" dirty="0"/>
              <a:t>Why not use N blocks?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Threads in block share variables (__shared__) and have barrier (__</a:t>
            </a:r>
            <a:r>
              <a:rPr lang="en-US" dirty="0" err="1">
                <a:solidFill>
                  <a:schemeClr val="bg1"/>
                </a:solidFill>
              </a:rPr>
              <a:t>syncthreads</a:t>
            </a:r>
            <a:r>
              <a:rPr lang="en-US" dirty="0">
                <a:solidFill>
                  <a:schemeClr val="bg1"/>
                </a:solidFill>
              </a:rPr>
              <a:t>())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Also, technically limited (w/ newer cards, the limit is 2</a:t>
            </a:r>
            <a:r>
              <a:rPr lang="en-US" baseline="30000" dirty="0">
                <a:solidFill>
                  <a:schemeClr val="bg1"/>
                </a:solidFill>
              </a:rPr>
              <a:t>31</a:t>
            </a:r>
            <a:r>
              <a:rPr lang="en-US" dirty="0">
                <a:solidFill>
                  <a:schemeClr val="bg1"/>
                </a:solidFill>
              </a:rPr>
              <a:t> – 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20962</TotalTime>
  <Words>888</Words>
  <Application>Microsoft Macintosh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Mangal</vt:lpstr>
      <vt:lpstr>Office Theme</vt:lpstr>
      <vt:lpstr>CUDA</vt:lpstr>
      <vt:lpstr>GPGPU programming (General-Purpose Graphics Processing Unit)</vt:lpstr>
      <vt:lpstr>Programming model: Memory</vt:lpstr>
      <vt:lpstr>Programming model: Processing</vt:lpstr>
      <vt:lpstr>“Hello World” for CUDA</vt:lpstr>
      <vt:lpstr>Overview of a CUDA program</vt:lpstr>
      <vt:lpstr>Adding vectors using CUDA</vt:lpstr>
      <vt:lpstr>Recall: Calling a CUDA kernel</vt:lpstr>
      <vt:lpstr>Recall: Calling a CUDA kernel</vt:lpstr>
      <vt:lpstr>Recall: Calling a CUDA kernel</vt:lpstr>
      <vt:lpstr>Linearizing multi-dimensional arrays</vt:lpstr>
      <vt:lpstr>Linearizing multi-dimensional arrays</vt:lpstr>
      <vt:lpstr>Linearizing multi-dimensional arrays</vt:lpstr>
      <vt:lpstr>Linearizing multi-dimensional arrays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</dc:title>
  <dc:creator>Microsoft Office User</dc:creator>
  <cp:lastModifiedBy>Microsoft Office User</cp:lastModifiedBy>
  <cp:revision>38</cp:revision>
  <cp:lastPrinted>2021-03-10T21:04:45Z</cp:lastPrinted>
  <dcterms:created xsi:type="dcterms:W3CDTF">2018-10-26T06:15:01Z</dcterms:created>
  <dcterms:modified xsi:type="dcterms:W3CDTF">2021-03-10T21:12:36Z</dcterms:modified>
</cp:coreProperties>
</file>