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308" r:id="rId4"/>
    <p:sldId id="423" r:id="rId5"/>
    <p:sldId id="422" r:id="rId6"/>
    <p:sldId id="258" r:id="rId7"/>
    <p:sldId id="309" r:id="rId8"/>
    <p:sldId id="317" r:id="rId9"/>
    <p:sldId id="318" r:id="rId10"/>
    <p:sldId id="319" r:id="rId11"/>
    <p:sldId id="313" r:id="rId12"/>
    <p:sldId id="416" r:id="rId13"/>
    <p:sldId id="417" r:id="rId14"/>
    <p:sldId id="419" r:id="rId15"/>
    <p:sldId id="420" r:id="rId16"/>
    <p:sldId id="4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7"/>
    <p:restoredTop sz="81800"/>
  </p:normalViewPr>
  <p:slideViewPr>
    <p:cSldViewPr snapToGrid="0" snapToObjects="1">
      <p:cViewPr varScale="1">
        <p:scale>
          <a:sx n="83" d="100"/>
          <a:sy n="8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CUDA slides have some more questions if this was presented in reading first (in F18, it was all lecture since the book didn’t cover CUDA…)</a:t>
            </a:r>
          </a:p>
          <a:p>
            <a:endParaRPr lang="en-US" dirty="0"/>
          </a:p>
          <a:p>
            <a:r>
              <a:rPr lang="en-US" dirty="0"/>
              <a:t>Last question (</a:t>
            </a:r>
            <a:r>
              <a:rPr lang="en-US" dirty="0" err="1"/>
              <a:t>syncthreads</a:t>
            </a:r>
            <a:r>
              <a:rPr lang="en-US" dirty="0"/>
              <a:t>) not really fair without reading; need to know that each </a:t>
            </a:r>
            <a:r>
              <a:rPr lang="en-US" dirty="0" err="1"/>
              <a:t>syncthreads</a:t>
            </a:r>
            <a:r>
              <a:rPr lang="en-US" dirty="0"/>
              <a:t> line is a </a:t>
            </a:r>
            <a:r>
              <a:rPr lang="en-US"/>
              <a:t>separate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Threads in block share variables (__shared__) and have barrier (__</a:t>
            </a:r>
            <a:r>
              <a:rPr lang="en-US" dirty="0" err="1"/>
              <a:t>syncthreads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838199" y="4620702"/>
            <a:ext cx="10790541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the 1D index of the cell below the cell with 1D index </a:t>
            </a:r>
            <a:r>
              <a:rPr lang="en-US" sz="2800" dirty="0" err="1"/>
              <a:t>i</a:t>
            </a:r>
            <a:r>
              <a:rPr lang="en-US" sz="2800" dirty="0"/>
              <a:t>?</a:t>
            </a:r>
          </a:p>
          <a:p>
            <a:pPr marL="514350" indent="-514350">
              <a:buAutoNum type="alphaUcPeriod"/>
            </a:pPr>
            <a:r>
              <a:rPr lang="en-US" sz="2800" dirty="0" err="1"/>
              <a:t>i</a:t>
            </a:r>
            <a:r>
              <a:rPr lang="en-US" sz="2800" dirty="0"/>
              <a:t> + 1	B. </a:t>
            </a:r>
            <a:r>
              <a:rPr lang="en-US" sz="2800" dirty="0" err="1"/>
              <a:t>i</a:t>
            </a:r>
            <a:r>
              <a:rPr lang="en-US" sz="2800" dirty="0"/>
              <a:t> + 4	C. </a:t>
            </a:r>
            <a:r>
              <a:rPr lang="en-US" sz="2800" dirty="0" err="1"/>
              <a:t>i</a:t>
            </a:r>
            <a:r>
              <a:rPr lang="en-US" sz="2800" dirty="0"/>
              <a:t> + </a:t>
            </a:r>
            <a:r>
              <a:rPr lang="en-US" sz="2800" dirty="0" err="1"/>
              <a:t>row_length</a:t>
            </a:r>
            <a:r>
              <a:rPr lang="en-US" sz="2800" dirty="0"/>
              <a:t>	    D. </a:t>
            </a:r>
            <a:r>
              <a:rPr lang="en-US" sz="2800" dirty="0" err="1"/>
              <a:t>i</a:t>
            </a:r>
            <a:r>
              <a:rPr lang="en-US" sz="2800" dirty="0"/>
              <a:t> * </a:t>
            </a:r>
            <a:r>
              <a:rPr lang="en-US" sz="2800" dirty="0" err="1"/>
              <a:t>row_length</a:t>
            </a:r>
            <a:r>
              <a:rPr lang="en-US" sz="2800" dirty="0"/>
              <a:t> – 1</a:t>
            </a:r>
          </a:p>
          <a:p>
            <a:r>
              <a:rPr lang="en-US" sz="2800" dirty="0"/>
              <a:t>E. Insufficient information to determine it</a:t>
            </a:r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838199" y="4620702"/>
            <a:ext cx="10790541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the 1D index of the cell below the cell with 1D index </a:t>
            </a:r>
            <a:r>
              <a:rPr lang="en-US" sz="2800" dirty="0" err="1"/>
              <a:t>i</a:t>
            </a:r>
            <a:r>
              <a:rPr lang="en-US" sz="2800" dirty="0"/>
              <a:t>?</a:t>
            </a:r>
          </a:p>
          <a:p>
            <a:pPr marL="514350" indent="-514350">
              <a:buAutoNum type="alphaUcPeriod"/>
            </a:pPr>
            <a:r>
              <a:rPr lang="en-US" sz="2800" dirty="0" err="1"/>
              <a:t>i</a:t>
            </a:r>
            <a:r>
              <a:rPr lang="en-US" sz="2800" dirty="0"/>
              <a:t> + 1	B. </a:t>
            </a:r>
            <a:r>
              <a:rPr lang="en-US" sz="2800" dirty="0" err="1"/>
              <a:t>i</a:t>
            </a:r>
            <a:r>
              <a:rPr lang="en-US" sz="2800" dirty="0"/>
              <a:t> + 4	C. </a:t>
            </a:r>
            <a:r>
              <a:rPr lang="en-US" sz="2800" u="sng" dirty="0" err="1">
                <a:solidFill>
                  <a:schemeClr val="accent1"/>
                </a:solidFill>
              </a:rPr>
              <a:t>i</a:t>
            </a:r>
            <a:r>
              <a:rPr lang="en-US" sz="2800" u="sng" dirty="0">
                <a:solidFill>
                  <a:schemeClr val="accent1"/>
                </a:solidFill>
              </a:rPr>
              <a:t> + </a:t>
            </a:r>
            <a:r>
              <a:rPr lang="en-US" sz="2800" u="sng" dirty="0" err="1">
                <a:solidFill>
                  <a:schemeClr val="accent1"/>
                </a:solidFill>
              </a:rPr>
              <a:t>row_length</a:t>
            </a:r>
            <a:r>
              <a:rPr lang="en-US" sz="2800" dirty="0"/>
              <a:t>	    D. </a:t>
            </a:r>
            <a:r>
              <a:rPr lang="en-US" sz="2800" dirty="0" err="1"/>
              <a:t>i</a:t>
            </a:r>
            <a:r>
              <a:rPr lang="en-US" sz="2800" dirty="0"/>
              <a:t> * </a:t>
            </a:r>
            <a:r>
              <a:rPr lang="en-US" sz="2800" dirty="0" err="1"/>
              <a:t>row_length</a:t>
            </a:r>
            <a:r>
              <a:rPr lang="en-US" sz="2800" dirty="0"/>
              <a:t> – 1</a:t>
            </a:r>
          </a:p>
          <a:p>
            <a:r>
              <a:rPr lang="en-US" sz="2800" dirty="0"/>
              <a:t>E. Insufficient information to determine it</a:t>
            </a:r>
          </a:p>
        </p:txBody>
      </p:sp>
    </p:spTree>
    <p:extLst>
      <p:ext uri="{BB962C8B-B14F-4D97-AF65-F5344CB8AC3E}">
        <p14:creationId xmlns:p14="http://schemas.microsoft.com/office/powerpoint/2010/main" val="134003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596349" y="4620702"/>
            <a:ext cx="11032392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Which test determines if the cell with 1D index </a:t>
            </a:r>
            <a:r>
              <a:rPr lang="en-US" sz="2400" dirty="0" err="1"/>
              <a:t>i</a:t>
            </a:r>
            <a:r>
              <a:rPr lang="en-US" sz="2400" dirty="0"/>
              <a:t> is on the right edge (of the 2D matrix)?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err="1"/>
              <a:t>row_length</a:t>
            </a:r>
            <a:r>
              <a:rPr lang="en-US" sz="2400" dirty="0"/>
              <a:t> == 0				        B.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err="1"/>
              <a:t>col_length</a:t>
            </a:r>
            <a:r>
              <a:rPr lang="en-US" sz="2400" dirty="0"/>
              <a:t> == 0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row_length</a:t>
            </a:r>
            <a:r>
              <a:rPr lang="en-US" sz="2400" dirty="0"/>
              <a:t> &gt;= </a:t>
            </a:r>
            <a:r>
              <a:rPr lang="en-US" sz="2400" dirty="0" err="1"/>
              <a:t>row_length</a:t>
            </a:r>
            <a:r>
              <a:rPr lang="en-US" sz="2400" dirty="0"/>
              <a:t> * </a:t>
            </a:r>
            <a:r>
              <a:rPr lang="en-US" sz="2400" dirty="0" err="1"/>
              <a:t>col_length</a:t>
            </a:r>
            <a:r>
              <a:rPr lang="en-US" sz="2400" dirty="0"/>
              <a:t>	        D.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err="1"/>
              <a:t>row_length</a:t>
            </a:r>
            <a:r>
              <a:rPr lang="en-US" sz="2400" dirty="0"/>
              <a:t> == </a:t>
            </a:r>
            <a:r>
              <a:rPr lang="en-US" sz="2400" dirty="0" err="1"/>
              <a:t>row_length</a:t>
            </a:r>
            <a:r>
              <a:rPr lang="en-US" sz="2400" dirty="0"/>
              <a:t> – 1</a:t>
            </a:r>
          </a:p>
          <a:p>
            <a:r>
              <a:rPr lang="en-US" sz="2400" dirty="0"/>
              <a:t>E. Not exactly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2019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596349" y="4620702"/>
            <a:ext cx="11032392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Which test determines if the cell with 1D index </a:t>
            </a:r>
            <a:r>
              <a:rPr lang="en-US" sz="2400" dirty="0" err="1"/>
              <a:t>i</a:t>
            </a:r>
            <a:r>
              <a:rPr lang="en-US" sz="2400" dirty="0"/>
              <a:t> is on the right edge (of the 2D matrix)?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err="1"/>
              <a:t>row_length</a:t>
            </a:r>
            <a:r>
              <a:rPr lang="en-US" sz="2400" dirty="0"/>
              <a:t> == 0				        B.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err="1"/>
              <a:t>col_length</a:t>
            </a:r>
            <a:r>
              <a:rPr lang="en-US" sz="2400" dirty="0"/>
              <a:t> == 0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row_length</a:t>
            </a:r>
            <a:r>
              <a:rPr lang="en-US" sz="2400" dirty="0"/>
              <a:t> &gt;= </a:t>
            </a:r>
            <a:r>
              <a:rPr lang="en-US" sz="2400" dirty="0" err="1"/>
              <a:t>row_length</a:t>
            </a:r>
            <a:r>
              <a:rPr lang="en-US" sz="2400" dirty="0"/>
              <a:t> * </a:t>
            </a:r>
            <a:r>
              <a:rPr lang="en-US" sz="2400" dirty="0" err="1"/>
              <a:t>col_length</a:t>
            </a:r>
            <a:r>
              <a:rPr lang="en-US" sz="2400" dirty="0"/>
              <a:t>	        D. </a:t>
            </a:r>
            <a:r>
              <a:rPr lang="en-US" sz="2400" u="sng" dirty="0" err="1">
                <a:solidFill>
                  <a:schemeClr val="accent1"/>
                </a:solidFill>
              </a:rPr>
              <a:t>i</a:t>
            </a:r>
            <a:r>
              <a:rPr lang="en-US" sz="2400" u="sng" dirty="0">
                <a:solidFill>
                  <a:schemeClr val="accent1"/>
                </a:solidFill>
              </a:rPr>
              <a:t> % </a:t>
            </a:r>
            <a:r>
              <a:rPr lang="en-US" sz="2400" u="sng" dirty="0" err="1">
                <a:solidFill>
                  <a:schemeClr val="accent1"/>
                </a:solidFill>
              </a:rPr>
              <a:t>row_length</a:t>
            </a:r>
            <a:r>
              <a:rPr lang="en-US" sz="2400" u="sng" dirty="0">
                <a:solidFill>
                  <a:schemeClr val="accent1"/>
                </a:solidFill>
              </a:rPr>
              <a:t> == </a:t>
            </a:r>
            <a:r>
              <a:rPr lang="en-US" sz="2400" u="sng" dirty="0" err="1">
                <a:solidFill>
                  <a:schemeClr val="accent1"/>
                </a:solidFill>
              </a:rPr>
              <a:t>row_length</a:t>
            </a:r>
            <a:r>
              <a:rPr lang="en-US" sz="2400" u="sng" dirty="0">
                <a:solidFill>
                  <a:schemeClr val="accent1"/>
                </a:solidFill>
              </a:rPr>
              <a:t> – 1</a:t>
            </a:r>
          </a:p>
          <a:p>
            <a:r>
              <a:rPr lang="en-US" sz="2400" dirty="0"/>
              <a:t>E. Not exactly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028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“Hello World” for CUDA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D87777-2550-3A45-8F79-2C304346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vectors using CUDA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actually fast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>
                <a:solidFill>
                  <a:schemeClr val="bg1"/>
                </a:solidFill>
              </a:rPr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20954</TotalTime>
  <Words>1126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“Hello World” for CUDA</vt:lpstr>
      <vt:lpstr>Overview of a CUDA program</vt:lpstr>
      <vt:lpstr>Adding vectors using CUDA</vt:lpstr>
      <vt:lpstr>Recall: Calling a CUDA kernel</vt:lpstr>
      <vt:lpstr>Recall: Calling a CUDA kernel</vt:lpstr>
      <vt:lpstr>Recall: Calling a CUDA kernel</vt:lpstr>
      <vt:lpstr>Linearizing multi-dimensional arrays</vt:lpstr>
      <vt:lpstr>Linearizing multi-dimensional arrays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37</cp:revision>
  <cp:lastPrinted>2020-10-23T19:35:52Z</cp:lastPrinted>
  <dcterms:created xsi:type="dcterms:W3CDTF">2018-10-26T06:15:01Z</dcterms:created>
  <dcterms:modified xsi:type="dcterms:W3CDTF">2021-03-10T21:03:07Z</dcterms:modified>
</cp:coreProperties>
</file>