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72" r:id="rId7"/>
    <p:sldId id="261" r:id="rId8"/>
    <p:sldId id="262" r:id="rId9"/>
    <p:sldId id="264" r:id="rId10"/>
    <p:sldId id="265" r:id="rId11"/>
    <p:sldId id="266" r:id="rId12"/>
    <p:sldId id="269" r:id="rId13"/>
    <p:sldId id="268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7"/>
    <p:restoredTop sz="94479"/>
  </p:normalViewPr>
  <p:slideViewPr>
    <p:cSldViewPr snapToGrid="0" snapToObjects="1">
      <p:cViewPr varScale="1">
        <p:scale>
          <a:sx n="115" d="100"/>
          <a:sy n="11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7469-74BA-1E45-847D-80175658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D3448-8C4A-6E44-92A9-F818B8D4B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4E58-2432-F24A-A5D3-6C11DA44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26B6-6D83-3142-B953-26F1122F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6C0A-7A6D-614D-9089-D32F2C61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C50-EA59-0948-BA39-3E1E5DA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12F5-AA38-A349-A5C5-058AE3A5A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0478-8B7D-314F-A812-1872A4D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46-C5F4-8D4A-BFFE-9FFBAD5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5A8A-8CA5-A944-AA5D-F74B704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5C245-A933-7047-8D46-AE3D3FD0E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85E0-F3F6-5F4B-9A1F-64365AA05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1836-211F-CF49-9E05-19EB115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5ED0-8E25-644E-868B-225DE615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CDF1-AE81-9C4A-8C57-1DF5AFA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7864-2913-934D-921A-DDCB2E7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07F3-CED4-6246-8FE9-58DE6B45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5030-BD10-3D42-BA89-C4FD00A5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7F0A-1AA9-7E45-8E28-173B6F3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CBB8-6EBF-234D-BAEF-FC8E9486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32AB-CD32-B145-9D7D-5B3185A6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0A36-086F-6544-A3D4-05D59F2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3796-6B20-A849-BA74-0201A41B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16A3-8103-C945-A641-1CF717C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25BB-9B41-C94F-8E82-3AD6120D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AE95-476F-8845-9C1E-641D8193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FAB-84FD-9042-86E8-55DD9125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52F0-BE30-8C4C-973F-79901CF7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2E11-12CB-CC48-959B-8557BF4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8F3E-995F-874A-9085-538C8EF1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EAA7-69D5-5144-BB29-2CBF614E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BF18-9963-484C-ACDF-212B9FD8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FB1A-8A5C-F146-B629-BF7CDA71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72F16-EA9B-5948-A2A7-1C10744F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4C290-AC17-7E47-8A63-F7E94506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4CB5F-4ABF-0044-A39A-6F517D9B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2C0F-5707-C344-A53D-AD40EF86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9E03-8A06-9247-AF20-B82B183A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8F4A-5718-8C4E-B375-151B5F95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8E8-A304-674A-ACB7-90033DFD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229CC-46C4-8A40-8E94-4F8D3EEB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A6768-F3AC-C945-848B-DB201A88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62B1E-6871-1740-BFEB-B80D84C9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5149-C2E4-744F-A0C7-BF1E49E6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97A9-FF88-014D-BE8B-8849ACBD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62096-19EE-844B-A7F8-FB711935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FF84-867C-A845-8D19-9A756E07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B52D-345F-1044-BF69-DD217F850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79C4-7DB0-7E4A-B563-D11E08EE6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4458E-BBE8-7E4F-89B1-46C18EBD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8965-15D9-7148-BB1F-8D47FCB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40C2-01B5-AB4C-9933-5DC0557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9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A2E-36D8-6243-85DA-24DD5DB0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E3F1-1411-AE45-B35E-CA9F9142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325B0-52BF-0E4B-B3FC-AB50A621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68AB-AE04-D344-BF40-2834DC6D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45CF-B9C7-DF44-ABA8-A1084C6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F8847-0FCD-094B-B317-7009B7E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FC685-55F4-0F4B-BEC7-BC0DA989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BE36-EB9B-F641-9494-E6C14C46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C24B-81B8-944A-B444-516014F52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11A2-4575-CD44-AC4D-BA49B8D6E23A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C2BA-D2B4-DF42-8A8E-B4FA40045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6106-A938-6E41-94FE-783B5AFC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367F-9AFB-6446-AA20-1FE956D0D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2B78-D9D1-4C4C-A605-B186DDFC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9705"/>
          </a:xfrm>
        </p:spPr>
        <p:txBody>
          <a:bodyPr/>
          <a:lstStyle/>
          <a:p>
            <a:r>
              <a:rPr lang="en-US" dirty="0"/>
              <a:t>Improved performance through GPU shared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140EC-9C0F-FC41-9FF4-80D00AB3B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532"/>
            <a:ext cx="9144000" cy="9802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9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63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row = </a:t>
            </a:r>
            <a:r>
              <a:rPr lang="en-US" dirty="0" err="1"/>
              <a:t>blockIdx.y</a:t>
            </a:r>
            <a:r>
              <a:rPr lang="en-US" dirty="0"/>
              <a:t> * TILE_WIDTH + </a:t>
            </a:r>
            <a:r>
              <a:rPr lang="en-US" dirty="0" err="1"/>
              <a:t>threadIdx.y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col = </a:t>
            </a:r>
            <a:r>
              <a:rPr lang="en-US" dirty="0" err="1"/>
              <a:t>blockIdx.x</a:t>
            </a:r>
            <a:r>
              <a:rPr lang="en-US" dirty="0"/>
              <a:t> * TILE_WIDTH + </a:t>
            </a:r>
            <a:r>
              <a:rPr lang="en-US" dirty="0" err="1"/>
              <a:t>threadIdx</a:t>
            </a:r>
            <a:r>
              <a:rPr lang="en-US" dirty="0"/>
              <a:t>. 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num_tiles</a:t>
            </a:r>
            <a:r>
              <a:rPr lang="en-US" dirty="0"/>
              <a:t> = (width+TILE_WIDTH-1)/TILE_WIDTH;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171890"/>
            <a:ext cx="9374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2: Figure out the index for which this thread is responsible</a:t>
            </a:r>
          </a:p>
          <a:p>
            <a:r>
              <a:rPr lang="en-US" sz="2800" dirty="0"/>
              <a:t>		(Block and tile have the same width)</a:t>
            </a:r>
          </a:p>
          <a:p>
            <a:r>
              <a:rPr lang="en-US" sz="2800" dirty="0"/>
              <a:t>	  Figure out the width of the matrix in tiles</a:t>
            </a:r>
          </a:p>
        </p:txBody>
      </p:sp>
    </p:spTree>
    <p:extLst>
      <p:ext uri="{BB962C8B-B14F-4D97-AF65-F5344CB8AC3E}">
        <p14:creationId xmlns:p14="http://schemas.microsoft.com/office/powerpoint/2010/main" val="182040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Mds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if(/* in bounds */)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Nds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threadIdx.y</a:t>
            </a:r>
            <a:r>
              <a:rPr lang="en-US" dirty="0">
                <a:solidFill>
                  <a:schemeClr val="bg1"/>
                </a:solidFill>
              </a:rPr>
              <a:t>][</a:t>
            </a:r>
            <a:r>
              <a:rPr lang="en-US" dirty="0" err="1">
                <a:solidFill>
                  <a:schemeClr val="bg1"/>
                </a:solidFill>
              </a:rPr>
              <a:t>threadIdx.x</a:t>
            </a:r>
            <a:r>
              <a:rPr lang="en-US" dirty="0">
                <a:solidFill>
                  <a:schemeClr val="bg1"/>
                </a:solidFill>
              </a:rPr>
              <a:t>] = …;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6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for(k=0; k &lt; TILE_WIDTH; k++)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tmp</a:t>
            </a:r>
            <a:r>
              <a:rPr lang="en-US" dirty="0">
                <a:solidFill>
                  <a:schemeClr val="bg1"/>
                </a:solidFill>
              </a:rPr>
              <a:t> += 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</p:spTree>
    <p:extLst>
      <p:ext uri="{BB962C8B-B14F-4D97-AF65-F5344CB8AC3E}">
        <p14:creationId xmlns:p14="http://schemas.microsoft.com/office/powerpoint/2010/main" val="106002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B1A-C44D-F84B-834B-88C3B60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94"/>
            <a:ext cx="4977889" cy="1325563"/>
          </a:xfrm>
        </p:spPr>
        <p:txBody>
          <a:bodyPr/>
          <a:lstStyle/>
          <a:p>
            <a:r>
              <a:rPr lang="en-US" dirty="0"/>
              <a:t>Step 3: Main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6A9-36F1-F449-BB0F-DCFEBE01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66" y="1422669"/>
            <a:ext cx="7112431" cy="5086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tmp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if(/* in bounds */)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Nds</a:t>
            </a:r>
            <a:r>
              <a:rPr lang="en-US" dirty="0"/>
              <a:t>[</a:t>
            </a:r>
            <a:r>
              <a:rPr lang="en-US" dirty="0" err="1"/>
              <a:t>threadIdx.y</a:t>
            </a:r>
            <a:r>
              <a:rPr lang="en-US" dirty="0"/>
              <a:t>][</a:t>
            </a:r>
            <a:r>
              <a:rPr lang="en-US" dirty="0" err="1"/>
              <a:t>threadIdx.x</a:t>
            </a:r>
            <a:r>
              <a:rPr lang="en-US" dirty="0"/>
              <a:t>] = …;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for(k=0; k &lt; TILE_WIDTH; k++)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 += …</a:t>
            </a:r>
          </a:p>
          <a:p>
            <a:pPr marL="0" indent="0">
              <a:buNone/>
            </a:pPr>
            <a:r>
              <a:rPr lang="en-US" dirty="0"/>
              <a:t>	 __</a:t>
            </a:r>
            <a:r>
              <a:rPr lang="en-US" dirty="0" err="1"/>
              <a:t>syncthreads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E27C86-EBA4-BE4C-82D1-E1CBF25920F6}"/>
              </a:ext>
            </a:extLst>
          </p:cNvPr>
          <p:cNvGrpSpPr/>
          <p:nvPr/>
        </p:nvGrpSpPr>
        <p:grpSpPr>
          <a:xfrm>
            <a:off x="6440497" y="452305"/>
            <a:ext cx="4822372" cy="1362168"/>
            <a:chOff x="6531428" y="4603204"/>
            <a:chExt cx="4822372" cy="13621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B1BFFC-9EBF-A84D-B504-CB303CA098DA}"/>
                </a:ext>
              </a:extLst>
            </p:cNvPr>
            <p:cNvSpPr txBox="1"/>
            <p:nvPr/>
          </p:nvSpPr>
          <p:spPr>
            <a:xfrm>
              <a:off x="7856464" y="5096127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✕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7EBC3D-ED12-9C49-BAC1-F16B94E1306B}"/>
                </a:ext>
              </a:extLst>
            </p:cNvPr>
            <p:cNvSpPr txBox="1"/>
            <p:nvPr/>
          </p:nvSpPr>
          <p:spPr>
            <a:xfrm>
              <a:off x="9662503" y="499211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D340F2-47CE-A64C-8F6A-5B490DDABF4F}"/>
                </a:ext>
              </a:extLst>
            </p:cNvPr>
            <p:cNvGrpSpPr/>
            <p:nvPr/>
          </p:nvGrpSpPr>
          <p:grpSpPr>
            <a:xfrm>
              <a:off x="6531428" y="4603204"/>
              <a:ext cx="4822372" cy="1362168"/>
              <a:chOff x="6531428" y="4603204"/>
              <a:chExt cx="4822372" cy="136216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6E0C03-A06A-7248-9605-DB4DE5EF0088}"/>
                  </a:ext>
                </a:extLst>
              </p:cNvPr>
              <p:cNvGrpSpPr/>
              <p:nvPr/>
            </p:nvGrpSpPr>
            <p:grpSpPr>
              <a:xfrm>
                <a:off x="6531428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1A66B11-A0D8-1349-9D83-6C314C2C8EB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6425976-A75C-9742-AAA3-7D4BC1375DD1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97FE742-14FC-9641-8B00-3B7C0FF1C87C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E07ECB1-65A4-0E44-B413-FF58222C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BCFCF3-8BB0-8646-BC7F-746FAC3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7111EE-0AC0-CC4E-BEE3-17937FAB1038}"/>
                  </a:ext>
                </a:extLst>
              </p:cNvPr>
              <p:cNvGrpSpPr/>
              <p:nvPr/>
            </p:nvGrpSpPr>
            <p:grpSpPr>
              <a:xfrm>
                <a:off x="8317515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B6CD090-3FD0-7648-A996-4CF5D98DB374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91E3219-CE2E-8A4B-8034-0F4886758EB5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6ACBB42-9B80-8E47-BB88-6CAA2717F91D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CF321A3-1882-BA41-BAF6-A57670EC0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A11805E0-3913-FB4A-92BD-AA1ECC458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6B2F860-6BB9-584E-AD00-3D6F2D48EB61}"/>
                  </a:ext>
                </a:extLst>
              </p:cNvPr>
              <p:cNvGrpSpPr/>
              <p:nvPr/>
            </p:nvGrpSpPr>
            <p:grpSpPr>
              <a:xfrm>
                <a:off x="10103603" y="4603204"/>
                <a:ext cx="1250197" cy="1362168"/>
                <a:chOff x="7521198" y="1903547"/>
                <a:chExt cx="1828800" cy="1838233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59E8348-602E-EA40-8D58-799636D3D67D}"/>
                    </a:ext>
                  </a:extLst>
                </p:cNvPr>
                <p:cNvSpPr/>
                <p:nvPr/>
              </p:nvSpPr>
              <p:spPr>
                <a:xfrm>
                  <a:off x="7521198" y="1903547"/>
                  <a:ext cx="1828800" cy="1828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7A637BD-4CEF-114E-B6A7-E060BD354D49}"/>
                    </a:ext>
                  </a:extLst>
                </p:cNvPr>
                <p:cNvCxnSpPr/>
                <p:nvPr/>
              </p:nvCxnSpPr>
              <p:spPr>
                <a:xfrm>
                  <a:off x="7521198" y="3100975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152CC9-A2E7-5C4C-B0F5-B2097BAAD8F1}"/>
                    </a:ext>
                  </a:extLst>
                </p:cNvPr>
                <p:cNvCxnSpPr/>
                <p:nvPr/>
              </p:nvCxnSpPr>
              <p:spPr>
                <a:xfrm>
                  <a:off x="7521198" y="2513146"/>
                  <a:ext cx="1828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8AF4F58-DB6C-AF49-97CE-BABF44E4D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40397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7E359F0-5F93-6A42-81CE-1E798AB1C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7256" y="1903547"/>
                  <a:ext cx="0" cy="18382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516F2C47-6174-7D4A-AE97-F0E13BB10C3A}"/>
                  </a:ext>
                </a:extLst>
              </p:cNvPr>
              <p:cNvSpPr/>
              <p:nvPr/>
            </p:nvSpPr>
            <p:spPr>
              <a:xfrm>
                <a:off x="10103602" y="5001309"/>
                <a:ext cx="207017" cy="245439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0B0E05-B2FB-3941-BA07-3A7CB2599C80}"/>
                </a:ext>
              </a:extLst>
            </p:cNvPr>
            <p:cNvSpPr/>
            <p:nvPr/>
          </p:nvSpPr>
          <p:spPr>
            <a:xfrm>
              <a:off x="8340675" y="4619337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5E903-815C-AF40-846C-C3C60B6154CE}"/>
                </a:ext>
              </a:extLst>
            </p:cNvPr>
            <p:cNvSpPr/>
            <p:nvPr/>
          </p:nvSpPr>
          <p:spPr>
            <a:xfrm>
              <a:off x="6547354" y="5054929"/>
              <a:ext cx="375558" cy="39188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9E941F-AB00-6941-9F27-58417EE7295A}"/>
                </a:ext>
              </a:extLst>
            </p:cNvPr>
            <p:cNvSpPr/>
            <p:nvPr/>
          </p:nvSpPr>
          <p:spPr>
            <a:xfrm>
              <a:off x="8340675" y="5071015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680FE5-67C8-B84E-BE3D-28255306923E}"/>
                </a:ext>
              </a:extLst>
            </p:cNvPr>
            <p:cNvSpPr/>
            <p:nvPr/>
          </p:nvSpPr>
          <p:spPr>
            <a:xfrm>
              <a:off x="6969645" y="5073573"/>
              <a:ext cx="375558" cy="39188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0625EC-3609-7848-A72A-BA652C162F4C}"/>
                </a:ext>
              </a:extLst>
            </p:cNvPr>
            <p:cNvSpPr/>
            <p:nvPr/>
          </p:nvSpPr>
          <p:spPr>
            <a:xfrm>
              <a:off x="8330953" y="5534229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C818DB-B97C-A34D-BC1B-5F017514AA1C}"/>
                </a:ext>
              </a:extLst>
            </p:cNvPr>
            <p:cNvSpPr/>
            <p:nvPr/>
          </p:nvSpPr>
          <p:spPr>
            <a:xfrm>
              <a:off x="7400362" y="5077611"/>
              <a:ext cx="375558" cy="39188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644E72A-322C-8B4C-A1EB-EAB4069F4551}"/>
              </a:ext>
            </a:extLst>
          </p:cNvPr>
          <p:cNvSpPr txBox="1"/>
          <p:nvPr/>
        </p:nvSpPr>
        <p:spPr>
          <a:xfrm>
            <a:off x="6665393" y="1517094"/>
            <a:ext cx="77575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/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46BD2B-EC99-0F41-B2EA-2D87703D1BB1}"/>
              </a:ext>
            </a:extLst>
          </p:cNvPr>
          <p:cNvSpPr txBox="1"/>
          <p:nvPr/>
        </p:nvSpPr>
        <p:spPr>
          <a:xfrm>
            <a:off x="7588141" y="2452360"/>
            <a:ext cx="36408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3a: Load cell of</a:t>
            </a:r>
          </a:p>
          <a:p>
            <a:r>
              <a:rPr lang="en-US" sz="2800" dirty="0"/>
              <a:t>       cached submatrices</a:t>
            </a:r>
          </a:p>
          <a:p>
            <a:r>
              <a:rPr lang="en-US" sz="2800" dirty="0"/>
              <a:t>       (then wait)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C71751-C969-024A-8431-3539A5C5F710}"/>
              </a:ext>
            </a:extLst>
          </p:cNvPr>
          <p:cNvSpPr txBox="1"/>
          <p:nvPr/>
        </p:nvSpPr>
        <p:spPr>
          <a:xfrm>
            <a:off x="5040337" y="4193004"/>
            <a:ext cx="7757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88AC3B-CD5F-7545-A85F-EA0072528FC9}"/>
              </a:ext>
            </a:extLst>
          </p:cNvPr>
          <p:cNvSpPr txBox="1"/>
          <p:nvPr/>
        </p:nvSpPr>
        <p:spPr>
          <a:xfrm>
            <a:off x="5763257" y="4636076"/>
            <a:ext cx="43333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3b: Calculate submatrix</a:t>
            </a:r>
          </a:p>
          <a:p>
            <a:r>
              <a:rPr lang="en-US" sz="2800" dirty="0"/>
              <a:t>       contribution (then wait)</a:t>
            </a:r>
          </a:p>
        </p:txBody>
      </p:sp>
    </p:spTree>
    <p:extLst>
      <p:ext uri="{BB962C8B-B14F-4D97-AF65-F5344CB8AC3E}">
        <p14:creationId xmlns:p14="http://schemas.microsoft.com/office/powerpoint/2010/main" val="35703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6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 for (</a:t>
            </a:r>
            <a:r>
              <a:rPr lang="en-US" dirty="0" err="1"/>
              <a:t>int</a:t>
            </a:r>
            <a:r>
              <a:rPr lang="en-US" dirty="0"/>
              <a:t> m=0; m &lt; </a:t>
            </a:r>
            <a:r>
              <a:rPr lang="en-US" dirty="0" err="1"/>
              <a:t>num_tiles</a:t>
            </a:r>
            <a:r>
              <a:rPr lang="en-US" dirty="0"/>
              <a:t>; m++) {</a:t>
            </a:r>
          </a:p>
          <a:p>
            <a:pPr marL="0" indent="0">
              <a:buNone/>
            </a:pPr>
            <a:r>
              <a:rPr lang="en-US" dirty="0"/>
              <a:t>		…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(row &lt; width &amp;&amp; col &lt; width)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Pd</a:t>
            </a:r>
            <a:r>
              <a:rPr lang="en-US" dirty="0"/>
              <a:t>[row*</a:t>
            </a:r>
            <a:r>
              <a:rPr lang="en-US" dirty="0" err="1"/>
              <a:t>width+col</a:t>
            </a:r>
            <a:r>
              <a:rPr lang="en-US" dirty="0"/>
              <a:t>]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791822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4: Write the value into the appropriate cell  </a:t>
            </a:r>
          </a:p>
        </p:txBody>
      </p:sp>
    </p:spTree>
    <p:extLst>
      <p:ext uri="{BB962C8B-B14F-4D97-AF65-F5344CB8AC3E}">
        <p14:creationId xmlns:p14="http://schemas.microsoft.com/office/powerpoint/2010/main" val="257912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1D21-93D1-1240-8976-FF4A2FD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73541-5F95-CA49-B4A2-A93C606E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18636"/>
            <a:ext cx="8229600" cy="4949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7CA96-6926-3E46-847C-8584005CBFA1}"/>
              </a:ext>
            </a:extLst>
          </p:cNvPr>
          <p:cNvSpPr txBox="1"/>
          <p:nvPr/>
        </p:nvSpPr>
        <p:spPr>
          <a:xfrm>
            <a:off x="3440624" y="6206119"/>
            <a:ext cx="568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Speed-up = Time for untiled version / time for tiled version</a:t>
            </a:r>
          </a:p>
        </p:txBody>
      </p:sp>
    </p:spTree>
    <p:extLst>
      <p:ext uri="{BB962C8B-B14F-4D97-AF65-F5344CB8AC3E}">
        <p14:creationId xmlns:p14="http://schemas.microsoft.com/office/powerpoint/2010/main" val="89656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1C82-39B0-534F-A5C5-45DCD75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Recall: Matrix multiplication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00EE8-DE4C-D044-9FC6-A7F154547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246992"/>
              </p:ext>
            </p:extLst>
          </p:nvPr>
        </p:nvGraphicFramePr>
        <p:xfrm>
          <a:off x="838200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5" name="Left Bracket 4">
            <a:extLst>
              <a:ext uri="{FF2B5EF4-FFF2-40B4-BE49-F238E27FC236}">
                <a16:creationId xmlns:a16="http://schemas.microsoft.com/office/drawing/2014/main" id="{EEF61CE7-F7AA-5641-BE6D-BADBC5ECF8C5}"/>
              </a:ext>
            </a:extLst>
          </p:cNvPr>
          <p:cNvSpPr/>
          <p:nvPr/>
        </p:nvSpPr>
        <p:spPr>
          <a:xfrm>
            <a:off x="88469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789FC90D-8119-8043-A1D2-1C5536218372}"/>
              </a:ext>
            </a:extLst>
          </p:cNvPr>
          <p:cNvSpPr/>
          <p:nvPr/>
        </p:nvSpPr>
        <p:spPr>
          <a:xfrm>
            <a:off x="3347634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E9ED3F6-BBF7-304E-928D-03A82E3030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232554"/>
              </p:ext>
            </p:extLst>
          </p:nvPr>
        </p:nvGraphicFramePr>
        <p:xfrm>
          <a:off x="4307237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B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2B778D0-5D7B-834A-AC79-BF1EF1324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843416"/>
              </p:ext>
            </p:extLst>
          </p:nvPr>
        </p:nvGraphicFramePr>
        <p:xfrm>
          <a:off x="8073325" y="1825624"/>
          <a:ext cx="2664416" cy="1645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104">
                  <a:extLst>
                    <a:ext uri="{9D8B030D-6E8A-4147-A177-3AD203B41FA5}">
                      <a16:colId xmlns:a16="http://schemas.microsoft.com/office/drawing/2014/main" val="865105707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3931281783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666215628"/>
                    </a:ext>
                  </a:extLst>
                </a:gridCol>
                <a:gridCol w="666104">
                  <a:extLst>
                    <a:ext uri="{9D8B030D-6E8A-4147-A177-3AD203B41FA5}">
                      <a16:colId xmlns:a16="http://schemas.microsoft.com/office/drawing/2014/main" val="4202846712"/>
                    </a:ext>
                  </a:extLst>
                </a:gridCol>
              </a:tblGrid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67117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829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84192"/>
                  </a:ext>
                </a:extLst>
              </a:tr>
              <a:tr h="411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4,4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107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310C6B6C-8F64-7849-8941-8CD4D50F5107}"/>
              </a:ext>
            </a:extLst>
          </p:cNvPr>
          <p:cNvSpPr/>
          <p:nvPr/>
        </p:nvSpPr>
        <p:spPr>
          <a:xfrm>
            <a:off x="8073325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C408586-B7AF-B549-81DE-A984D60EB1C4}"/>
              </a:ext>
            </a:extLst>
          </p:cNvPr>
          <p:cNvSpPr/>
          <p:nvPr/>
        </p:nvSpPr>
        <p:spPr>
          <a:xfrm>
            <a:off x="4298840" y="1825624"/>
            <a:ext cx="153692" cy="164599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61F84F94-F066-C942-BB9A-1FE0C3F19B0A}"/>
              </a:ext>
            </a:extLst>
          </p:cNvPr>
          <p:cNvSpPr/>
          <p:nvPr/>
        </p:nvSpPr>
        <p:spPr>
          <a:xfrm>
            <a:off x="10549179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6D3E985A-26E7-C149-B85F-A964C78877E1}"/>
              </a:ext>
            </a:extLst>
          </p:cNvPr>
          <p:cNvSpPr/>
          <p:nvPr/>
        </p:nvSpPr>
        <p:spPr>
          <a:xfrm>
            <a:off x="6811827" y="1825624"/>
            <a:ext cx="154982" cy="164599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FC90E-288E-2841-8AAD-FC2B8E1C5690}"/>
              </a:ext>
            </a:extLst>
          </p:cNvPr>
          <p:cNvSpPr txBox="1"/>
          <p:nvPr/>
        </p:nvSpPr>
        <p:spPr>
          <a:xfrm>
            <a:off x="3713818" y="2463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F52DC-811F-D942-8784-AB51DFE4913E}"/>
              </a:ext>
            </a:extLst>
          </p:cNvPr>
          <p:cNvSpPr txBox="1"/>
          <p:nvPr/>
        </p:nvSpPr>
        <p:spPr>
          <a:xfrm>
            <a:off x="7327564" y="23562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FE574-5366-1548-99CC-A8B25937E460}"/>
              </a:ext>
            </a:extLst>
          </p:cNvPr>
          <p:cNvSpPr txBox="1"/>
          <p:nvPr/>
        </p:nvSpPr>
        <p:spPr>
          <a:xfrm>
            <a:off x="2551410" y="4479010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element of the product is </a:t>
            </a:r>
          </a:p>
        </p:txBody>
      </p:sp>
    </p:spTree>
    <p:extLst>
      <p:ext uri="{BB962C8B-B14F-4D97-AF65-F5344CB8AC3E}">
        <p14:creationId xmlns:p14="http://schemas.microsoft.com/office/powerpoint/2010/main" val="23226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A6C0-FAA3-A04B-BF06-1974222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6A8D-A7F5-E941-BDB3-7C8B7527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828"/>
            <a:ext cx="10515600" cy="4912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__global__ void kernel(float* Md, float* Nd, float* </a:t>
            </a:r>
            <a:r>
              <a:rPr lang="en-US" sz="2200" dirty="0" err="1"/>
              <a:t>Pd</a:t>
            </a:r>
            <a:r>
              <a:rPr lang="en-US" sz="2200" dirty="0"/>
              <a:t>, </a:t>
            </a:r>
            <a:r>
              <a:rPr lang="en-US" sz="2200" dirty="0" err="1"/>
              <a:t>int</a:t>
            </a:r>
            <a:r>
              <a:rPr lang="en-US" sz="2200" dirty="0"/>
              <a:t> width) 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row = </a:t>
            </a:r>
            <a:r>
              <a:rPr lang="en-US" sz="2200" dirty="0" err="1"/>
              <a:t>blockIdx.y</a:t>
            </a:r>
            <a:r>
              <a:rPr lang="en-US" sz="2200" dirty="0"/>
              <a:t>*TILE_WIDTH + </a:t>
            </a:r>
            <a:r>
              <a:rPr lang="en-US" sz="2200" dirty="0" err="1"/>
              <a:t>threadIdx.y</a:t>
            </a:r>
            <a:r>
              <a:rPr lang="en-US" sz="2200" dirty="0"/>
              <a:t>;	//calculate indices of element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int</a:t>
            </a:r>
            <a:r>
              <a:rPr lang="en-US" sz="2200" dirty="0"/>
              <a:t> col = </a:t>
            </a:r>
            <a:r>
              <a:rPr lang="en-US" sz="2200" dirty="0" err="1"/>
              <a:t>blockIdx.x</a:t>
            </a:r>
            <a:r>
              <a:rPr lang="en-US" sz="2200" dirty="0"/>
              <a:t>*TILE_WIDTH + </a:t>
            </a:r>
            <a:r>
              <a:rPr lang="en-US" sz="2200" dirty="0" err="1"/>
              <a:t>threadIdx.x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if(row &gt;= width || col &gt;= width)		//check that indices are in bounds</a:t>
            </a:r>
          </a:p>
          <a:p>
            <a:pPr marL="0" indent="0">
              <a:buNone/>
            </a:pPr>
            <a:r>
              <a:rPr lang="en-US" sz="2200" dirty="0"/>
              <a:t>		return;</a:t>
            </a:r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	float </a:t>
            </a:r>
            <a:r>
              <a:rPr lang="en-US" sz="2200" dirty="0" err="1"/>
              <a:t>tmp</a:t>
            </a:r>
            <a:r>
              <a:rPr lang="en-US" sz="2200" dirty="0"/>
              <a:t> = 0;  //local variable in which to accumulate the answer</a:t>
            </a:r>
          </a:p>
          <a:p>
            <a:pPr marL="0" indent="0">
              <a:buNone/>
            </a:pPr>
            <a:r>
              <a:rPr lang="en-US" sz="2200" dirty="0"/>
              <a:t>	for(</a:t>
            </a:r>
            <a:r>
              <a:rPr lang="en-US" sz="2200" dirty="0" err="1"/>
              <a:t>int</a:t>
            </a:r>
            <a:r>
              <a:rPr lang="en-US" sz="2200" dirty="0"/>
              <a:t> k=0; k &lt; width; ++k)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tmp</a:t>
            </a:r>
            <a:r>
              <a:rPr lang="en-US" sz="2200" dirty="0"/>
              <a:t> += Md[row*width + k] * Nd[k*</a:t>
            </a:r>
            <a:r>
              <a:rPr lang="en-US" sz="2200" dirty="0" err="1"/>
              <a:t>width+col</a:t>
            </a:r>
            <a:r>
              <a:rPr lang="en-US" sz="2200" dirty="0"/>
              <a:t>];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Pd</a:t>
            </a:r>
            <a:r>
              <a:rPr lang="en-US" sz="2200" dirty="0"/>
              <a:t>[row*</a:t>
            </a:r>
            <a:r>
              <a:rPr lang="en-US" sz="2200" dirty="0" err="1"/>
              <a:t>width+col</a:t>
            </a:r>
            <a:r>
              <a:rPr lang="en-US" sz="2200" dirty="0"/>
              <a:t>] =  </a:t>
            </a:r>
            <a:r>
              <a:rPr lang="en-US" sz="2200" dirty="0" err="1"/>
              <a:t>tmp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193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984B7A1-DB00-4541-ACFE-5E4D6AC256DE}"/>
              </a:ext>
            </a:extLst>
          </p:cNvPr>
          <p:cNvSpPr/>
          <p:nvPr/>
        </p:nvSpPr>
        <p:spPr>
          <a:xfrm>
            <a:off x="8800021" y="2932033"/>
            <a:ext cx="386966" cy="1355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FF3C0-6297-1C43-A64F-2A767DECE33D}"/>
              </a:ext>
            </a:extLst>
          </p:cNvPr>
          <p:cNvSpPr/>
          <p:nvPr/>
        </p:nvSpPr>
        <p:spPr>
          <a:xfrm>
            <a:off x="7013934" y="2932033"/>
            <a:ext cx="1250196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522D6-9AB5-524E-A8AA-E3D466BF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2DFE-88C7-7B4D-BC10-8C886EA3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9205" cy="4351338"/>
          </a:xfrm>
        </p:spPr>
        <p:txBody>
          <a:bodyPr>
            <a:normAutofit/>
          </a:bodyPr>
          <a:lstStyle/>
          <a:p>
            <a:r>
              <a:rPr lang="en-US" dirty="0"/>
              <a:t>Divide matrix into “tiles” (submatrices) </a:t>
            </a:r>
          </a:p>
          <a:p>
            <a:endParaRPr lang="en-US" dirty="0"/>
          </a:p>
          <a:p>
            <a:r>
              <a:rPr lang="en-US" dirty="0"/>
              <a:t>A tile of the output matrix depends on a row and a column of tiles respectively from the input matrices</a:t>
            </a:r>
          </a:p>
          <a:p>
            <a:endParaRPr lang="en-US" dirty="0"/>
          </a:p>
          <a:p>
            <a:r>
              <a:rPr lang="en-US" dirty="0"/>
              <a:t>Reduce memory demand by computing the elements of an output tile together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FF67A-D0E7-4645-992E-91750D6CCF01}"/>
              </a:ext>
            </a:extLst>
          </p:cNvPr>
          <p:cNvSpPr txBox="1"/>
          <p:nvPr/>
        </p:nvSpPr>
        <p:spPr>
          <a:xfrm>
            <a:off x="8338970" y="34249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BD5C0-4369-A64E-840B-2865400E1AB4}"/>
              </a:ext>
            </a:extLst>
          </p:cNvPr>
          <p:cNvSpPr txBox="1"/>
          <p:nvPr/>
        </p:nvSpPr>
        <p:spPr>
          <a:xfrm>
            <a:off x="10145009" y="332094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66374-B2CB-624E-8057-4B2BDEAEA479}"/>
              </a:ext>
            </a:extLst>
          </p:cNvPr>
          <p:cNvSpPr/>
          <p:nvPr/>
        </p:nvSpPr>
        <p:spPr>
          <a:xfrm>
            <a:off x="7013934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A24574-7E53-2D41-83D4-D44FCE6530C0}"/>
              </a:ext>
            </a:extLst>
          </p:cNvPr>
          <p:cNvCxnSpPr/>
          <p:nvPr/>
        </p:nvCxnSpPr>
        <p:spPr>
          <a:xfrm>
            <a:off x="7013934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F71029-5EC1-E54B-B0F3-7B42206AA79F}"/>
              </a:ext>
            </a:extLst>
          </p:cNvPr>
          <p:cNvCxnSpPr/>
          <p:nvPr/>
        </p:nvCxnSpPr>
        <p:spPr>
          <a:xfrm>
            <a:off x="7013934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B4F531-ECE3-3C40-9FBE-6D65488FC70E}"/>
              </a:ext>
            </a:extLst>
          </p:cNvPr>
          <p:cNvCxnSpPr>
            <a:cxnSpLocks/>
          </p:cNvCxnSpPr>
          <p:nvPr/>
        </p:nvCxnSpPr>
        <p:spPr>
          <a:xfrm flipV="1">
            <a:off x="7847398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CE443-7FD2-214E-8F9B-3F4EF4C557A8}"/>
              </a:ext>
            </a:extLst>
          </p:cNvPr>
          <p:cNvCxnSpPr>
            <a:cxnSpLocks/>
          </p:cNvCxnSpPr>
          <p:nvPr/>
        </p:nvCxnSpPr>
        <p:spPr>
          <a:xfrm flipV="1">
            <a:off x="7400900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64C18-B706-9547-A791-37FBBC7BBD7A}"/>
              </a:ext>
            </a:extLst>
          </p:cNvPr>
          <p:cNvSpPr/>
          <p:nvPr/>
        </p:nvSpPr>
        <p:spPr>
          <a:xfrm>
            <a:off x="8800021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8861D-C6C1-4D4E-9303-3D3934E52942}"/>
              </a:ext>
            </a:extLst>
          </p:cNvPr>
          <p:cNvCxnSpPr/>
          <p:nvPr/>
        </p:nvCxnSpPr>
        <p:spPr>
          <a:xfrm>
            <a:off x="8800021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248030-F4A8-C747-8DDE-A90674243297}"/>
              </a:ext>
            </a:extLst>
          </p:cNvPr>
          <p:cNvCxnSpPr/>
          <p:nvPr/>
        </p:nvCxnSpPr>
        <p:spPr>
          <a:xfrm>
            <a:off x="8800021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32648-B92D-B24C-8401-E373E184A2B8}"/>
              </a:ext>
            </a:extLst>
          </p:cNvPr>
          <p:cNvCxnSpPr>
            <a:cxnSpLocks/>
          </p:cNvCxnSpPr>
          <p:nvPr/>
        </p:nvCxnSpPr>
        <p:spPr>
          <a:xfrm flipV="1">
            <a:off x="963348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9ADD0-E2F9-9E4A-9D82-62A5B4AF1A32}"/>
              </a:ext>
            </a:extLst>
          </p:cNvPr>
          <p:cNvCxnSpPr>
            <a:cxnSpLocks/>
          </p:cNvCxnSpPr>
          <p:nvPr/>
        </p:nvCxnSpPr>
        <p:spPr>
          <a:xfrm flipV="1">
            <a:off x="9186987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1209F-DF56-364C-B726-5C7EA445E3D3}"/>
              </a:ext>
            </a:extLst>
          </p:cNvPr>
          <p:cNvSpPr/>
          <p:nvPr/>
        </p:nvSpPr>
        <p:spPr>
          <a:xfrm>
            <a:off x="10586109" y="2932033"/>
            <a:ext cx="1250197" cy="135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48FC7E-4DCA-2B48-871E-EA3BFBB5EC13}"/>
              </a:ext>
            </a:extLst>
          </p:cNvPr>
          <p:cNvCxnSpPr/>
          <p:nvPr/>
        </p:nvCxnSpPr>
        <p:spPr>
          <a:xfrm>
            <a:off x="10586109" y="3819351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355E0-48FB-BF40-A5A0-E3BBEBB72A13}"/>
              </a:ext>
            </a:extLst>
          </p:cNvPr>
          <p:cNvCxnSpPr/>
          <p:nvPr/>
        </p:nvCxnSpPr>
        <p:spPr>
          <a:xfrm>
            <a:off x="10586109" y="3383758"/>
            <a:ext cx="125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51C901-3177-E841-8D42-9A459AABC9A1}"/>
              </a:ext>
            </a:extLst>
          </p:cNvPr>
          <p:cNvCxnSpPr>
            <a:cxnSpLocks/>
          </p:cNvCxnSpPr>
          <p:nvPr/>
        </p:nvCxnSpPr>
        <p:spPr>
          <a:xfrm flipV="1">
            <a:off x="11419573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C927D-A392-A746-80EC-E2BEF48AE8BD}"/>
              </a:ext>
            </a:extLst>
          </p:cNvPr>
          <p:cNvCxnSpPr>
            <a:cxnSpLocks/>
          </p:cNvCxnSpPr>
          <p:nvPr/>
        </p:nvCxnSpPr>
        <p:spPr>
          <a:xfrm flipV="1">
            <a:off x="10973075" y="2932033"/>
            <a:ext cx="0" cy="136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1CFF640-6B36-4D4C-BDEA-90B612896DF2}"/>
              </a:ext>
            </a:extLst>
          </p:cNvPr>
          <p:cNvSpPr/>
          <p:nvPr/>
        </p:nvSpPr>
        <p:spPr>
          <a:xfrm>
            <a:off x="10586109" y="2932033"/>
            <a:ext cx="386965" cy="45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10F2-4C4D-8D42-B921-308AA1A4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in CUDA so far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7566-5B03-794B-81F5-70CACD6D5863}"/>
              </a:ext>
            </a:extLst>
          </p:cNvPr>
          <p:cNvSpPr/>
          <p:nvPr/>
        </p:nvSpPr>
        <p:spPr>
          <a:xfrm>
            <a:off x="2380298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19C56-F292-3048-88E6-6B6EE18887C1}"/>
              </a:ext>
            </a:extLst>
          </p:cNvPr>
          <p:cNvSpPr/>
          <p:nvPr/>
        </p:nvSpPr>
        <p:spPr>
          <a:xfrm>
            <a:off x="411352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090B5-BF5B-D043-AEE6-B440C49C7AD7}"/>
              </a:ext>
            </a:extLst>
          </p:cNvPr>
          <p:cNvSpPr/>
          <p:nvPr/>
        </p:nvSpPr>
        <p:spPr>
          <a:xfrm>
            <a:off x="5846752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0D834-3468-434F-BDF0-DED9624EDCCC}"/>
              </a:ext>
            </a:extLst>
          </p:cNvPr>
          <p:cNvSpPr/>
          <p:nvPr/>
        </p:nvSpPr>
        <p:spPr>
          <a:xfrm>
            <a:off x="8592535" y="2669929"/>
            <a:ext cx="1540773" cy="938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(w/ registers)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F4C9B-DCCA-0949-A5C5-D1EDEB73F2AB}"/>
              </a:ext>
            </a:extLst>
          </p:cNvPr>
          <p:cNvSpPr txBox="1"/>
          <p:nvPr/>
        </p:nvSpPr>
        <p:spPr>
          <a:xfrm>
            <a:off x="2793585" y="4202889"/>
            <a:ext cx="6954849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182880" bIns="182880" rtlCol="0" anchor="ctr" anchorCtr="1">
            <a:spAutoFit/>
          </a:bodyPr>
          <a:lstStyle/>
          <a:p>
            <a:r>
              <a:rPr lang="en-US" sz="2800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C956E-118A-6648-99CA-C40246E6D154}"/>
              </a:ext>
            </a:extLst>
          </p:cNvPr>
          <p:cNvSpPr txBox="1"/>
          <p:nvPr/>
        </p:nvSpPr>
        <p:spPr>
          <a:xfrm>
            <a:off x="7587515" y="2689648"/>
            <a:ext cx="805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. . 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E5FF9B-0B44-794C-B66A-BA609E4FF9E3}"/>
              </a:ext>
            </a:extLst>
          </p:cNvPr>
          <p:cNvCxnSpPr>
            <a:stCxn id="4" idx="2"/>
          </p:cNvCxnSpPr>
          <p:nvPr/>
        </p:nvCxnSpPr>
        <p:spPr>
          <a:xfrm flipH="1">
            <a:off x="3150684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5BB2F-3971-9243-926A-098E41399C8C}"/>
              </a:ext>
            </a:extLst>
          </p:cNvPr>
          <p:cNvCxnSpPr/>
          <p:nvPr/>
        </p:nvCxnSpPr>
        <p:spPr>
          <a:xfrm flipH="1">
            <a:off x="4883910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4F2309-33D7-9149-8384-860A4F9B5105}"/>
              </a:ext>
            </a:extLst>
          </p:cNvPr>
          <p:cNvCxnSpPr/>
          <p:nvPr/>
        </p:nvCxnSpPr>
        <p:spPr>
          <a:xfrm flipH="1">
            <a:off x="6617135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9078C-E2F0-1745-84AE-8A82C492B606}"/>
              </a:ext>
            </a:extLst>
          </p:cNvPr>
          <p:cNvCxnSpPr/>
          <p:nvPr/>
        </p:nvCxnSpPr>
        <p:spPr>
          <a:xfrm flipH="1">
            <a:off x="9362921" y="3608683"/>
            <a:ext cx="1" cy="5942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1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550-3840-F844-981E-C0BEB05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CUDA memory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786A9-05E4-B04D-896A-99A7A2ABD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170" y="1402952"/>
            <a:ext cx="5079372" cy="5114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31EDA-AB55-B74E-9B9D-2ADA1B709800}"/>
              </a:ext>
            </a:extLst>
          </p:cNvPr>
          <p:cNvSpPr txBox="1"/>
          <p:nvPr/>
        </p:nvSpPr>
        <p:spPr>
          <a:xfrm>
            <a:off x="387458" y="1690688"/>
            <a:ext cx="610633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Processors split between multiprocessors (each runs 1 block)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Multiple types of memory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Registers are per processor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Shared memory is per multiprocessor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Multiprocessors also have caches for constant and texture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77A71-5769-8B44-B8AE-BFC48E066909}"/>
              </a:ext>
            </a:extLst>
          </p:cNvPr>
          <p:cNvSpPr txBox="1"/>
          <p:nvPr/>
        </p:nvSpPr>
        <p:spPr>
          <a:xfrm>
            <a:off x="6973283" y="6210150"/>
            <a:ext cx="4831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https://docs.nvidia.com/cuda/parallel-thread-execution</a:t>
            </a:r>
          </a:p>
        </p:txBody>
      </p:sp>
    </p:spTree>
    <p:extLst>
      <p:ext uri="{BB962C8B-B14F-4D97-AF65-F5344CB8AC3E}">
        <p14:creationId xmlns:p14="http://schemas.microsoft.com/office/powerpoint/2010/main" val="5180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3B70-ADD5-9147-AB5B-7727B182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Idea of shared memory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C003-9FB2-E94B-BF47-BCD810E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34" y="1825625"/>
            <a:ext cx="11141990" cy="4351338"/>
          </a:xfrm>
        </p:spPr>
        <p:txBody>
          <a:bodyPr/>
          <a:lstStyle/>
          <a:p>
            <a:r>
              <a:rPr lang="en-US" dirty="0"/>
              <a:t>Use shared memory as programmer managed cache</a:t>
            </a:r>
          </a:p>
          <a:p>
            <a:pPr lvl="1"/>
            <a:r>
              <a:rPr lang="en-US" dirty="0"/>
              <a:t>Each block computes a tile of the output matrix</a:t>
            </a:r>
          </a:p>
          <a:p>
            <a:pPr lvl="1"/>
            <a:r>
              <a:rPr lang="en-US" dirty="0"/>
              <a:t>Each thread of the block is responsible for one element of the tile</a:t>
            </a:r>
          </a:p>
          <a:p>
            <a:pPr lvl="1"/>
            <a:r>
              <a:rPr lang="en-US" dirty="0"/>
              <a:t>Load one tile of each input matrix (1 element per thread), each thread computes their contribution to the output, and then move on to next tiles </a:t>
            </a:r>
          </a:p>
          <a:p>
            <a:pPr lvl="1"/>
            <a:endParaRPr lang="en-US" dirty="0"/>
          </a:p>
          <a:p>
            <a:r>
              <a:rPr lang="en-US" dirty="0"/>
              <a:t>Between steps, need</a:t>
            </a:r>
          </a:p>
          <a:p>
            <a:pPr marL="0" indent="0">
              <a:buNone/>
            </a:pPr>
            <a:r>
              <a:rPr lang="en-US" dirty="0"/>
              <a:t>     __</a:t>
            </a:r>
            <a:r>
              <a:rPr lang="en-US" dirty="0" err="1"/>
              <a:t>syncthreads</a:t>
            </a:r>
            <a:r>
              <a:rPr lang="en-US" dirty="0"/>
              <a:t>();  //blocks until all threads in the block reach the call</a:t>
            </a:r>
          </a:p>
        </p:txBody>
      </p:sp>
    </p:spTree>
    <p:extLst>
      <p:ext uri="{BB962C8B-B14F-4D97-AF65-F5344CB8AC3E}">
        <p14:creationId xmlns:p14="http://schemas.microsoft.com/office/powerpoint/2010/main" val="131208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53-D43F-0548-9D80-3FC9AA3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Writing the tiled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2203-C3AE-B24F-9E96-F0A4533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3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__global__ void </a:t>
            </a:r>
            <a:r>
              <a:rPr lang="en-US" dirty="0" err="1"/>
              <a:t>tiledkernel</a:t>
            </a:r>
            <a:r>
              <a:rPr lang="en-US" dirty="0"/>
              <a:t>(float* Md, float* Nd, float* </a:t>
            </a:r>
            <a:r>
              <a:rPr lang="en-US" dirty="0" err="1"/>
              <a:t>Pd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width) {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Mds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__shared__ float </a:t>
            </a:r>
            <a:r>
              <a:rPr lang="en-US" dirty="0" err="1"/>
              <a:t>Nds</a:t>
            </a:r>
            <a:r>
              <a:rPr lang="en-US" dirty="0"/>
              <a:t>[TILE_WIDTH][TILE_WIDTH];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AAF2-D420-8A4D-BE45-10458CEE63CF}"/>
              </a:ext>
            </a:extLst>
          </p:cNvPr>
          <p:cNvSpPr txBox="1"/>
          <p:nvPr/>
        </p:nvSpPr>
        <p:spPr>
          <a:xfrm>
            <a:off x="838200" y="5373364"/>
            <a:ext cx="819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1: Allocate the cache to store a tile of each matrix </a:t>
            </a:r>
          </a:p>
        </p:txBody>
      </p:sp>
    </p:spTree>
    <p:extLst>
      <p:ext uri="{BB962C8B-B14F-4D97-AF65-F5344CB8AC3E}">
        <p14:creationId xmlns:p14="http://schemas.microsoft.com/office/powerpoint/2010/main" val="21665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1117</Words>
  <Application>Microsoft Macintosh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Improved performance through GPU shared memory</vt:lpstr>
      <vt:lpstr>Recall: Matrix multiplication</vt:lpstr>
      <vt:lpstr>Basic CUDA implementation</vt:lpstr>
      <vt:lpstr>Tiling</vt:lpstr>
      <vt:lpstr>Memory in CUDA so far</vt:lpstr>
      <vt:lpstr>CUDA memory types</vt:lpstr>
      <vt:lpstr>Idea of shared memory implementation</vt:lpstr>
      <vt:lpstr>Idea of shared memory implementation</vt:lpstr>
      <vt:lpstr>Writing the tiled kernel</vt:lpstr>
      <vt:lpstr>Writing the tiled kernel</vt:lpstr>
      <vt:lpstr>Step 3: Main loop</vt:lpstr>
      <vt:lpstr>Step 3: Main loop</vt:lpstr>
      <vt:lpstr>Step 3: Main loop</vt:lpstr>
      <vt:lpstr>Writing the tiled kernel</vt:lpstr>
      <vt:lpstr>Performance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2020-08-09T05:11:11Z</dcterms:created>
  <dcterms:modified xsi:type="dcterms:W3CDTF">2020-08-11T04:32:42Z</dcterms:modified>
</cp:coreProperties>
</file>