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44" r:id="rId3"/>
    <p:sldId id="352" r:id="rId4"/>
    <p:sldId id="353" r:id="rId5"/>
    <p:sldId id="345" r:id="rId6"/>
    <p:sldId id="346" r:id="rId7"/>
    <p:sldId id="354" r:id="rId8"/>
    <p:sldId id="349" r:id="rId9"/>
    <p:sldId id="350" r:id="rId10"/>
    <p:sldId id="3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 userDrawn="1"/>
        </p:nvSpPr>
        <p:spPr>
          <a:xfrm>
            <a:off x="7493021" y="5729130"/>
            <a:ext cx="469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Philip Schielke, </a:t>
            </a:r>
            <a:r>
              <a:rPr lang="en-US" sz="1400" dirty="0" err="1"/>
              <a:t>philip.Schielke@concordia.edu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documentation/ddi0344/k/neon-and-vfp-programmers-model/about-the-neon-and-vfp-programmers-model/neon-media-coprocessor" TargetMode="External"/><Relationship Id="rId2" Type="http://schemas.openxmlformats.org/officeDocument/2006/relationships/hyperlink" Target="https://developer.arm.com/architectures/instruction-sets/simd-isas/ne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EBE225-A9DB-0841-9B4A-B6FAAB4E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C1: Intro to ARM NEON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7EDC628-3E0B-D445-9DD7-D7D30FD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7"/>
          </a:xfrm>
        </p:spPr>
        <p:txBody>
          <a:bodyPr>
            <a:noAutofit/>
          </a:bodyPr>
          <a:lstStyle/>
          <a:p>
            <a:endParaRPr lang="en-US" alt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02CC8-E8EB-3B44-A013-EB7B0B2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5" y="2900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2BE-0FFC-0F45-83AD-0A3C3D7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B91B-88B5-A547-9373-8C746F3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3781"/>
            <a:ext cx="10532828" cy="4326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Study how a single chip can offer features that trade-off code-size and performance</a:t>
            </a:r>
          </a:p>
          <a:p>
            <a:pPr lvl="1"/>
            <a:r>
              <a:rPr lang="en-US" dirty="0"/>
              <a:t>Gain experience using command line tools</a:t>
            </a:r>
          </a:p>
          <a:p>
            <a:pPr lvl="1"/>
            <a:r>
              <a:rPr lang="en-US" dirty="0"/>
              <a:t>“The ARM ISA inherently possesses heterogeneity in its design”</a:t>
            </a:r>
            <a:r>
              <a:rPr lang="en-US" baseline="30000" dirty="0"/>
              <a:t>1 </a:t>
            </a:r>
            <a:r>
              <a:rPr lang="en-US" dirty="0"/>
              <a:t>and we want to explore that.</a:t>
            </a:r>
            <a:endParaRPr lang="en-US" baseline="30000" dirty="0"/>
          </a:p>
          <a:p>
            <a:r>
              <a:rPr lang="en-US" dirty="0"/>
              <a:t>In this lab you are given some C code and will build it for ARM, Thumb-1, and Thumb-2.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provided for you.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Measure the size of the relevant function for the three different ISA’s</a:t>
            </a:r>
          </a:p>
          <a:p>
            <a:pPr lvl="1"/>
            <a:r>
              <a:rPr lang="en-US" dirty="0"/>
              <a:t>Measure the performance of the code as compiled for the three different ISA’s</a:t>
            </a:r>
          </a:p>
          <a:p>
            <a:pPr lvl="1"/>
            <a:r>
              <a:rPr lang="en-US" dirty="0"/>
              <a:t>See the 32-bit, 16-bit, and mixed-bit instructions by disassembling the code.</a:t>
            </a:r>
          </a:p>
          <a:p>
            <a:pPr lvl="1"/>
            <a:r>
              <a:rPr lang="en-US" dirty="0"/>
              <a:t>Summarize your results and answer some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48A6-C3A8-B14C-A1F0-6E2554A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74D6-FD08-6541-83A0-899F2F7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05BEF-F38B-0942-85B1-349EAFB633CB}"/>
              </a:ext>
            </a:extLst>
          </p:cNvPr>
          <p:cNvSpPr txBox="1"/>
          <p:nvPr/>
        </p:nvSpPr>
        <p:spPr>
          <a:xfrm>
            <a:off x="185530" y="5844207"/>
            <a:ext cx="1190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Wooseok</a:t>
            </a:r>
            <a:r>
              <a:rPr lang="en-US" sz="1600" dirty="0"/>
              <a:t> Lee, Dam </a:t>
            </a:r>
            <a:r>
              <a:rPr lang="en-US" sz="1600" dirty="0" err="1"/>
              <a:t>Sunwoo</a:t>
            </a:r>
            <a:r>
              <a:rPr lang="en-US" sz="1600" dirty="0"/>
              <a:t>, Christopher D. Emmons, Andreas </a:t>
            </a:r>
            <a:r>
              <a:rPr lang="en-US" sz="1600" dirty="0" err="1"/>
              <a:t>Gerstlauer</a:t>
            </a:r>
            <a:r>
              <a:rPr lang="en-US" sz="1600" dirty="0"/>
              <a:t>, and </a:t>
            </a:r>
            <a:r>
              <a:rPr lang="en-US" sz="1600" dirty="0" err="1"/>
              <a:t>Lizy</a:t>
            </a:r>
            <a:r>
              <a:rPr lang="en-US" sz="1600" dirty="0"/>
              <a:t> John </a:t>
            </a:r>
            <a:r>
              <a:rPr lang="en-US" sz="1600" i="1" dirty="0"/>
              <a:t>Exploring Opportunities for Heterogeneous-ISA Core Architectures in High-Performance Mobile SoCs, </a:t>
            </a:r>
            <a:r>
              <a:rPr lang="en-US" sz="1600" dirty="0"/>
              <a:t>University of Texas, Technical report, UT-CERC-17-01 March 10, 2017</a:t>
            </a:r>
          </a:p>
        </p:txBody>
      </p:sp>
    </p:spTree>
    <p:extLst>
      <p:ext uri="{BB962C8B-B14F-4D97-AF65-F5344CB8AC3E}">
        <p14:creationId xmlns:p14="http://schemas.microsoft.com/office/powerpoint/2010/main" val="15329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coprocessor is an auxiliary processing element operating under the direction of the primary CPU.</a:t>
            </a:r>
          </a:p>
          <a:p>
            <a:r>
              <a:rPr lang="en-US" dirty="0"/>
              <a:t>Certain processor-intensive tasks can be offloaded to the coprocessor to improve overall system performance.</a:t>
            </a:r>
          </a:p>
          <a:p>
            <a:r>
              <a:rPr lang="en-US" dirty="0"/>
              <a:t>A coprocessor may be used for tasks such as:</a:t>
            </a:r>
          </a:p>
          <a:p>
            <a:pPr lvl="1"/>
            <a:r>
              <a:rPr lang="en-US" dirty="0"/>
              <a:t>Floating-point operations</a:t>
            </a:r>
          </a:p>
          <a:p>
            <a:pPr lvl="1"/>
            <a:r>
              <a:rPr lang="en-US" dirty="0"/>
              <a:t>Graphics processing</a:t>
            </a:r>
          </a:p>
          <a:p>
            <a:pPr lvl="1"/>
            <a:r>
              <a:rPr lang="en-US" dirty="0"/>
              <a:t>Cryptographic processing</a:t>
            </a:r>
          </a:p>
          <a:p>
            <a:pPr lvl="1"/>
            <a:r>
              <a:rPr lang="en-US" dirty="0"/>
              <a:t>I/O processing</a:t>
            </a:r>
          </a:p>
          <a:p>
            <a:r>
              <a:rPr lang="en-US" dirty="0"/>
              <a:t>A coprocessor may operate synchronously with the primary CPU or may be independent processors operating asynchronously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SIMD stands for Single Instruction Multiple Data Stream</a:t>
            </a:r>
          </a:p>
          <a:p>
            <a:r>
              <a:rPr lang="en-US" dirty="0"/>
              <a:t>The idea is that a single CPU instruction will be executed but multiple instances of that operation will be executed on different pieces of data.</a:t>
            </a:r>
          </a:p>
          <a:p>
            <a:r>
              <a:rPr lang="en-US" dirty="0"/>
              <a:t>For example, say you wanted to add all the elements in one array to all the elements of another array and store them in a third array.</a:t>
            </a:r>
          </a:p>
          <a:p>
            <a:pPr marL="13716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137160" indent="0">
              <a:buNone/>
            </a:pPr>
            <a:r>
              <a:rPr lang="en-US" dirty="0"/>
              <a:t>  c[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Since each of these additions occur independently from on another we may be able to execute them in parallel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 to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are able to load multiple array values from memory at the same time and have an architecture that supports SIMD operations we could potentially speed up the entire computation.</a:t>
            </a:r>
          </a:p>
          <a:p>
            <a:r>
              <a:rPr lang="en-US" dirty="0"/>
              <a:t>For example, consider that the arrays a, b, c all contain single bytes, arranged in memory like this</a:t>
            </a:r>
          </a:p>
          <a:p>
            <a:r>
              <a:rPr lang="en-US" dirty="0"/>
              <a:t>a[0], a[1] …</a:t>
            </a:r>
          </a:p>
          <a:p>
            <a:r>
              <a:rPr lang="en-US" dirty="0"/>
              <a:t>Assume we have thirty-two bit registers:</a:t>
            </a:r>
          </a:p>
          <a:p>
            <a:pPr lvl="1"/>
            <a:r>
              <a:rPr lang="en-US" dirty="0"/>
              <a:t>Load 4 values from array into register R0</a:t>
            </a:r>
          </a:p>
          <a:p>
            <a:pPr lvl="1"/>
            <a:r>
              <a:rPr lang="en-US" dirty="0"/>
              <a:t>Load 4 values from array B into register R1</a:t>
            </a:r>
          </a:p>
          <a:p>
            <a:pPr lvl="1"/>
            <a:r>
              <a:rPr lang="en-US" dirty="0"/>
              <a:t>Add each of the four elements from R0 to the four elements in R1 and store the result in array c.</a:t>
            </a:r>
          </a:p>
          <a:p>
            <a:pPr lvl="1"/>
            <a:r>
              <a:rPr lang="en-US" dirty="0"/>
              <a:t>This idea is illustrated in figure ??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ARM’s NEON coprocessor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1DB-5FF0-A941-A0C3-BD3B1321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NEON coprocessor implements the Advanced SIMD media processing architecture. Advanced SIMD is an optional part of the ARMv7-A architecture. The components of the NEON coprocessor are:</a:t>
            </a:r>
          </a:p>
          <a:p>
            <a:pPr lvl="1"/>
            <a:r>
              <a:rPr lang="en-US" dirty="0"/>
              <a:t>NEON register file with 32x64-bit general-purpose registers</a:t>
            </a:r>
          </a:p>
          <a:p>
            <a:pPr lvl="1"/>
            <a:r>
              <a:rPr lang="en-US" dirty="0"/>
              <a:t>NEON integer execute pipeline (ALU, Shift, MAC)</a:t>
            </a:r>
          </a:p>
          <a:p>
            <a:pPr lvl="1"/>
            <a:r>
              <a:rPr lang="en-US" dirty="0"/>
              <a:t>NEON dual, single-precision floating-point execute pipeline (FADD, FMUL)</a:t>
            </a:r>
          </a:p>
          <a:p>
            <a:pPr lvl="1"/>
            <a:r>
              <a:rPr lang="en-US" dirty="0"/>
              <a:t>NEON load/store and permute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code for NEON, or any SIMD architecture, typically involves an additional layer of complexity.</a:t>
            </a:r>
          </a:p>
          <a:p>
            <a:r>
              <a:rPr lang="en-US" dirty="0"/>
              <a:t>As a programmer, there are several ways you can use Neon technology:</a:t>
            </a:r>
          </a:p>
          <a:p>
            <a:pPr lvl="1"/>
            <a:r>
              <a:rPr lang="en-US" dirty="0"/>
              <a:t>Neon </a:t>
            </a:r>
            <a:r>
              <a:rPr lang="en-US" dirty="0" err="1"/>
              <a:t>intrinsics</a:t>
            </a:r>
            <a:r>
              <a:rPr lang="en-US" dirty="0"/>
              <a:t> (these look like function calls in C/C++ but turn into specific Neon assembly instructions upon compilation)</a:t>
            </a:r>
          </a:p>
          <a:p>
            <a:pPr lvl="1"/>
            <a:r>
              <a:rPr lang="en-US" dirty="0"/>
              <a:t>Neon-enabled libraries (a set of functions implemented in Neon assembly)</a:t>
            </a:r>
          </a:p>
          <a:p>
            <a:pPr lvl="1"/>
            <a:r>
              <a:rPr lang="en-US" dirty="0"/>
              <a:t>Auto-vectorization by your compiler (the most “automatic” way to use Neon)</a:t>
            </a:r>
          </a:p>
          <a:p>
            <a:pPr lvl="1"/>
            <a:r>
              <a:rPr lang="en-US" dirty="0"/>
              <a:t>Hand-coded Neon assembler (leads to good performance but is labor intensive.)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NEON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some NEON instructions and their SISD equivalents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DEB-97F8-0543-A855-DC18A03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3F37-B24F-D849-956D-2F08000E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://developer.arm.com/architectures/instruction-sets/simd-isas/neon</a:t>
            </a:r>
            <a:endParaRPr lang="en-US" dirty="0"/>
          </a:p>
          <a:p>
            <a:r>
              <a:rPr lang="en-US" dirty="0">
                <a:hlinkClick r:id="rId3"/>
              </a:rPr>
              <a:t>https://developer.arm.com/documentation/ddi0344/k/neon-and-vfp-programmers-model/about-the-neon-and-vfp-programmers-model/neon-media-coprocessor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97A4-D28B-5149-92E4-B01C3AF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8D4-7EB7-AC46-8AE6-3C79A58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668-132F-2849-A658-3A55E8C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C6A4-7558-DC42-893B-804322E4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SIMD, and how does it </a:t>
            </a:r>
            <a:r>
              <a:rPr lang="en-US"/>
              <a:t>improve performance?</a:t>
            </a:r>
          </a:p>
          <a:p>
            <a:r>
              <a:rPr lang="en-US" dirty="0"/>
              <a:t>What is the “cost” of developing code for NEON?</a:t>
            </a:r>
          </a:p>
          <a:p>
            <a:pPr lvl="1"/>
            <a:r>
              <a:rPr lang="en-US" dirty="0"/>
              <a:t>Increased code complexity may lead to code that is more difficult to maintain</a:t>
            </a:r>
          </a:p>
          <a:p>
            <a:pPr lvl="1"/>
            <a:r>
              <a:rPr lang="en-US" dirty="0"/>
              <a:t>Development time is increased.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076B-591C-8B46-BD93-F372F26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7C33-E1B6-E242-8CB4-107013D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conftalk_wide</Template>
  <TotalTime>18868</TotalTime>
  <Words>754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conftalk_wide</vt:lpstr>
      <vt:lpstr>C1: Intro to ARM NEON</vt:lpstr>
      <vt:lpstr>Coprocessors</vt:lpstr>
      <vt:lpstr>Quick introduction to SIMD</vt:lpstr>
      <vt:lpstr>Quick introduction to SIMD</vt:lpstr>
      <vt:lpstr>ARM’s NEON coprocessor</vt:lpstr>
      <vt:lpstr>ARM NEON code development</vt:lpstr>
      <vt:lpstr>ARM NEON code examples</vt:lpstr>
      <vt:lpstr>References</vt:lpstr>
      <vt:lpstr>Questions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 Intro to ARM Thumb</dc:title>
  <dc:creator>Philip Schielke</dc:creator>
  <cp:lastModifiedBy>Philip Schielke</cp:lastModifiedBy>
  <cp:revision>18</cp:revision>
  <dcterms:created xsi:type="dcterms:W3CDTF">2020-08-13T14:28:46Z</dcterms:created>
  <dcterms:modified xsi:type="dcterms:W3CDTF">2021-03-13T23:58:06Z</dcterms:modified>
</cp:coreProperties>
</file>