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98" r:id="rId3"/>
    <p:sldId id="308" r:id="rId4"/>
    <p:sldId id="423" r:id="rId5"/>
    <p:sldId id="425" r:id="rId6"/>
    <p:sldId id="426" r:id="rId7"/>
    <p:sldId id="427" r:id="rId8"/>
    <p:sldId id="428" r:id="rId9"/>
    <p:sldId id="25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313" r:id="rId18"/>
    <p:sldId id="416" r:id="rId19"/>
    <p:sldId id="417" r:id="rId20"/>
    <p:sldId id="42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53"/>
    <p:restoredTop sz="81800"/>
  </p:normalViewPr>
  <p:slideViewPr>
    <p:cSldViewPr snapToGrid="0" snapToObjects="1">
      <p:cViewPr varScale="1">
        <p:scale>
          <a:sx n="75" d="100"/>
          <a:sy n="75" d="100"/>
        </p:scale>
        <p:origin x="16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4FCFA-E93D-CF48-93E6-ACBC22003D34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7C50-4256-7E40-9CAB-5C4F6BFD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 CUDA slides have some more questions if this was presented in reading first (in F18, it was all lecture since the book didn’t cover CUDA…)</a:t>
            </a:r>
          </a:p>
          <a:p>
            <a:endParaRPr lang="en-US" dirty="0"/>
          </a:p>
          <a:p>
            <a:r>
              <a:rPr lang="en-US" dirty="0"/>
              <a:t>Last question (</a:t>
            </a:r>
            <a:r>
              <a:rPr lang="en-US" dirty="0" err="1"/>
              <a:t>syncthreads</a:t>
            </a:r>
            <a:r>
              <a:rPr lang="en-US" dirty="0"/>
              <a:t>) not really fair without reading; need to know that each </a:t>
            </a:r>
            <a:r>
              <a:rPr lang="en-US" dirty="0" err="1"/>
              <a:t>syncthreads</a:t>
            </a:r>
            <a:r>
              <a:rPr lang="en-US" dirty="0"/>
              <a:t> line is a </a:t>
            </a:r>
            <a:r>
              <a:rPr lang="en-US"/>
              <a:t>separate barrier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7C50-4256-7E40-9CAB-5C4F6BFDB9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0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94E7-A7FD-F94F-98E3-21E3E9064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E3A38-A0FD-374E-8943-14482F3E3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AFE47-8144-1A43-9659-B95756A6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B1-B891-D24C-A7D4-CC3C91F2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5301-DF50-144D-9946-6A7FCDC3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8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6735-5EC3-F64C-9AF8-2E32B6C5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B6012-D153-B94F-A64D-603F951AD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D392F-7AEA-7C49-BCCF-1AB61A15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D63C1-7790-1D48-B6A7-A6B5CB95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3973-2B1E-CB4D-B385-8BC40F9A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C5FA8-F57E-124A-96CC-72806C6AC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D12B3-40F6-BC48-BBE6-971ACEE95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B47D-E543-984A-93D3-6872B49C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6D3C6-722B-BD49-BCB3-62AC802D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DC2E-CDED-6F41-A95A-57515E50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7B69-5198-DA41-B139-CD64DCD3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0606-AA88-FD42-9E46-243C4584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75336-1C2B-8C46-8817-03CAE340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95CA4-D3B5-BA49-9EF5-2055B50B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6A1F-E00E-6743-9585-9F674C49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38B6-6EC5-B440-9BCA-92D9C6A8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8AD0C-29FC-FC4D-9283-261042545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7758A-515F-3D42-8AF6-F142D29D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3B4C7-43FF-0343-BA9B-51609949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18FAE-894E-C642-BD95-A389838F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5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6611-92BD-C149-9C7C-8A79517F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162D5-C931-0141-B3A1-314846373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26C7B-5AB8-9641-BBD8-A0E465905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F424E-67D4-0C48-958D-174765B3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5C5C4-67AC-DD43-B2E4-91A70FFE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FED9D-2DDA-C247-93F3-8BD22ABB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0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BE08-E27A-E240-90EC-E4715470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31491-3D5D-9D42-9798-38C6FA67C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10132-3B86-E541-8AE4-2FA9DE4E9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D05FB-75C3-DD41-A2A4-1AA9BA0A5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04059-4069-914A-AB58-4D3785E2F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33B26-2DE2-6C45-8242-355F76F1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834E4-651F-D342-A282-11154FE1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DD7B5-6214-DD44-8FB3-55403266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0D15-58F4-9A4A-B0F7-B967B0F2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5159D-F1A0-0B48-A060-02D49A24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BA199-2220-814B-A0D0-07DEC69D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73053-F111-EC4D-ADA5-F984F563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3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71B29-B8B9-3D41-B833-39A55042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3F154-E3AE-FF4B-9323-08D949AE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46AB3-EF8A-F34B-9CC3-26427426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2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062B-C929-7948-A26F-D5879D03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CFF4-E3FD-C749-A1DE-32532F6B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3DCA4-5CA8-634E-BA04-B8E10A84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B5755-7548-F14D-86F6-F02FA396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56EE6-0899-F047-88F3-E7E0FBB5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4A673-F264-464B-9175-AFEB2061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4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3589-5A3F-4C42-9124-9F0F7D02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0A5C5-C158-1E45-8D13-4B4048B8D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15F90-A381-654E-B559-8114DCDC5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40E6-D7E1-6A41-8F63-F9FD8B85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E96C3-0BC4-E045-967C-5A09E91A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97DAB-8170-4C47-955D-732769FD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1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F7B01-9AFE-274E-AD6B-FB894618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F5097-6443-8E46-BB88-4E056BB7F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74B5F-56E8-2448-9196-2B848983A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18ED-39C4-C145-B7AA-80A387336EF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101B3-7F78-DE43-A650-101E56441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BA0B1-37CA-8840-8832-8529E54D6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3E4E-6129-2548-BC45-6950AD721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220-827A-F442-9F78-B0F7BB710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3926"/>
            <a:ext cx="9144000" cy="14938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Adding vectors using CUDA</a:t>
            </a:r>
            <a:br>
              <a:rPr lang="en-US" dirty="0"/>
            </a:br>
            <a:r>
              <a:rPr lang="en-US" sz="2000" dirty="0"/>
              <a:t>(Not actually fast</a:t>
            </a:r>
            <a:r>
              <a:rPr lang="mr-IN" sz="2000" dirty="0"/>
              <a:t>…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8025"/>
          </a:xfrm>
        </p:spPr>
        <p:txBody>
          <a:bodyPr/>
          <a:lstStyle/>
          <a:p>
            <a:r>
              <a:rPr lang="en-US" dirty="0"/>
              <a:t>Take 2 input arrays and add index-wise to produce output array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73B50E-6F25-8A4E-B242-00757DE3544E}"/>
              </a:ext>
            </a:extLst>
          </p:cNvPr>
          <p:cNvGraphicFramePr>
            <a:graphicFrameLocks noGrp="1"/>
          </p:cNvGraphicFramePr>
          <p:nvPr/>
        </p:nvGraphicFramePr>
        <p:xfrm>
          <a:off x="4405312" y="2948516"/>
          <a:ext cx="425451" cy="2743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5451">
                  <a:extLst>
                    <a:ext uri="{9D8B030D-6E8A-4147-A177-3AD203B41FA5}">
                      <a16:colId xmlns:a16="http://schemas.microsoft.com/office/drawing/2014/main" val="238180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14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4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5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4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9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2661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76FD91-E04D-BB46-B587-2F37EB895834}"/>
              </a:ext>
            </a:extLst>
          </p:cNvPr>
          <p:cNvGraphicFramePr>
            <a:graphicFrameLocks noGrp="1"/>
          </p:cNvGraphicFramePr>
          <p:nvPr/>
        </p:nvGraphicFramePr>
        <p:xfrm>
          <a:off x="5876924" y="2948516"/>
          <a:ext cx="425452" cy="2743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5452">
                  <a:extLst>
                    <a:ext uri="{9D8B030D-6E8A-4147-A177-3AD203B41FA5}">
                      <a16:colId xmlns:a16="http://schemas.microsoft.com/office/drawing/2014/main" val="238180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14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4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5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4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9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2661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BFF692-0865-5149-99AB-58DBD7F425D4}"/>
              </a:ext>
            </a:extLst>
          </p:cNvPr>
          <p:cNvGraphicFramePr>
            <a:graphicFrameLocks noGrp="1"/>
          </p:cNvGraphicFramePr>
          <p:nvPr/>
        </p:nvGraphicFramePr>
        <p:xfrm>
          <a:off x="7345143" y="2948516"/>
          <a:ext cx="427258" cy="2743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7258">
                  <a:extLst>
                    <a:ext uri="{9D8B030D-6E8A-4147-A177-3AD203B41FA5}">
                      <a16:colId xmlns:a16="http://schemas.microsoft.com/office/drawing/2014/main" val="238180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14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4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5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4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9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266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D344E0-5247-6E4F-8DBA-1DE3E61702BC}"/>
              </a:ext>
            </a:extLst>
          </p:cNvPr>
          <p:cNvSpPr txBox="1"/>
          <p:nvPr/>
        </p:nvSpPr>
        <p:spPr>
          <a:xfrm>
            <a:off x="5146896" y="399695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856CC-2C07-EB4F-B20A-58C84379B022}"/>
              </a:ext>
            </a:extLst>
          </p:cNvPr>
          <p:cNvSpPr txBox="1"/>
          <p:nvPr/>
        </p:nvSpPr>
        <p:spPr>
          <a:xfrm>
            <a:off x="6616811" y="399694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7466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Adding vectors using CUDA</a:t>
            </a:r>
            <a:br>
              <a:rPr lang="en-US" dirty="0"/>
            </a:br>
            <a:r>
              <a:rPr lang="en-US" sz="2000" dirty="0"/>
              <a:t>(Not actually fast</a:t>
            </a:r>
            <a:r>
              <a:rPr lang="mr-IN" sz="2000" dirty="0"/>
              <a:t>…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19150" y="1844675"/>
            <a:ext cx="6896100" cy="45942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int main() {</a:t>
            </a:r>
          </a:p>
          <a:p>
            <a:pPr marL="0" indent="0">
              <a:buNone/>
            </a:pPr>
            <a:r>
              <a:rPr lang="en-US" sz="2400" dirty="0"/>
              <a:t>	int* a;  		//first input array (on host)</a:t>
            </a:r>
          </a:p>
          <a:p>
            <a:pPr marL="0" indent="0">
              <a:buNone/>
            </a:pPr>
            <a:r>
              <a:rPr lang="en-US" sz="2400" dirty="0"/>
              <a:t>	int* </a:t>
            </a:r>
            <a:r>
              <a:rPr lang="en-US" sz="2400" dirty="0" err="1"/>
              <a:t>a_dev</a:t>
            </a:r>
            <a:r>
              <a:rPr lang="en-US" sz="2400" dirty="0"/>
              <a:t>;	//first input array (on device)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a = (int*) malloc(N*</a:t>
            </a:r>
            <a:r>
              <a:rPr lang="en-US" sz="2400" dirty="0" err="1"/>
              <a:t>sizeof</a:t>
            </a:r>
            <a:r>
              <a:rPr lang="en-US" sz="2400" dirty="0"/>
              <a:t>(int));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cudaMalloc</a:t>
            </a:r>
            <a:r>
              <a:rPr lang="en-US" sz="2400" dirty="0"/>
              <a:t>((void**) &amp;</a:t>
            </a:r>
            <a:r>
              <a:rPr lang="en-US" sz="2400" dirty="0" err="1"/>
              <a:t>a_dev</a:t>
            </a:r>
            <a:r>
              <a:rPr lang="en-US" sz="2400" dirty="0"/>
              <a:t>, N*</a:t>
            </a:r>
            <a:r>
              <a:rPr lang="en-US" sz="2400" dirty="0" err="1"/>
              <a:t>sizeof</a:t>
            </a:r>
            <a:r>
              <a:rPr lang="en-US" sz="2400" dirty="0"/>
              <a:t>(int));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…		//same for b and res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free(a);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cudaFree</a:t>
            </a:r>
            <a:r>
              <a:rPr lang="en-US" sz="2400" dirty="0"/>
              <a:t>(</a:t>
            </a:r>
            <a:r>
              <a:rPr lang="en-US" sz="2400" dirty="0" err="1"/>
              <a:t>a_dev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09BAD7-B49D-C440-89E9-8685E83BD3D2}"/>
              </a:ext>
            </a:extLst>
          </p:cNvPr>
          <p:cNvSpPr txBox="1">
            <a:spLocks/>
          </p:cNvSpPr>
          <p:nvPr/>
        </p:nvSpPr>
        <p:spPr>
          <a:xfrm>
            <a:off x="7772400" y="1844675"/>
            <a:ext cx="4591050" cy="457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host code:</a:t>
            </a:r>
          </a:p>
          <a:p>
            <a:pPr lvl="1"/>
            <a:r>
              <a:rPr lang="en-US" b="1" u="sng" dirty="0"/>
              <a:t>Allocate memory on device</a:t>
            </a:r>
          </a:p>
          <a:p>
            <a:pPr lvl="1"/>
            <a:r>
              <a:rPr lang="en-US" dirty="0"/>
              <a:t>Copy data to device</a:t>
            </a:r>
          </a:p>
          <a:p>
            <a:pPr lvl="1"/>
            <a:r>
              <a:rPr lang="en-US" dirty="0"/>
              <a:t>Kernel call</a:t>
            </a:r>
          </a:p>
          <a:p>
            <a:pPr lvl="1"/>
            <a:r>
              <a:rPr lang="en-US" dirty="0"/>
              <a:t>Copy results to host</a:t>
            </a:r>
          </a:p>
          <a:p>
            <a:pPr lvl="1"/>
            <a:r>
              <a:rPr lang="en-US" b="1" u="sng" dirty="0"/>
              <a:t>Free device memory</a:t>
            </a:r>
          </a:p>
          <a:p>
            <a:r>
              <a:rPr lang="en-US" dirty="0"/>
              <a:t>In device code:</a:t>
            </a:r>
          </a:p>
          <a:p>
            <a:pPr lvl="1"/>
            <a:r>
              <a:rPr lang="en-US" dirty="0"/>
              <a:t>__global__</a:t>
            </a:r>
          </a:p>
          <a:p>
            <a:pPr lvl="1"/>
            <a:r>
              <a:rPr lang="en-US" dirty="0"/>
              <a:t>determine thread ID</a:t>
            </a:r>
          </a:p>
          <a:p>
            <a:pPr lvl="1"/>
            <a:r>
              <a:rPr lang="en-US" dirty="0"/>
              <a:t>bounds check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D928ED3-78EA-834E-A2F9-6A840FE9D344}"/>
              </a:ext>
            </a:extLst>
          </p:cNvPr>
          <p:cNvSpPr/>
          <p:nvPr/>
        </p:nvSpPr>
        <p:spPr>
          <a:xfrm>
            <a:off x="1616574" y="3626492"/>
            <a:ext cx="5954233" cy="415156"/>
          </a:xfrm>
          <a:prstGeom prst="roundRect">
            <a:avLst/>
          </a:prstGeom>
          <a:solidFill>
            <a:schemeClr val="accent1">
              <a:alpha val="246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7DBA5B3-B6EC-F84D-9FC3-B09C908A6DFB}"/>
              </a:ext>
            </a:extLst>
          </p:cNvPr>
          <p:cNvSpPr/>
          <p:nvPr/>
        </p:nvSpPr>
        <p:spPr>
          <a:xfrm>
            <a:off x="1616574" y="5408309"/>
            <a:ext cx="5954233" cy="415156"/>
          </a:xfrm>
          <a:prstGeom prst="roundRect">
            <a:avLst/>
          </a:prstGeom>
          <a:solidFill>
            <a:schemeClr val="accent1">
              <a:alpha val="246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B09DA6-0E63-0640-AAB9-6EEE46D31A63}"/>
              </a:ext>
            </a:extLst>
          </p:cNvPr>
          <p:cNvCxnSpPr>
            <a:cxnSpLocks/>
          </p:cNvCxnSpPr>
          <p:nvPr/>
        </p:nvCxnSpPr>
        <p:spPr>
          <a:xfrm flipH="1">
            <a:off x="7570807" y="2487168"/>
            <a:ext cx="786810" cy="113932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A1F17D-9CAD-D64D-BCC1-0A2ABB1540C8}"/>
              </a:ext>
            </a:extLst>
          </p:cNvPr>
          <p:cNvCxnSpPr>
            <a:cxnSpLocks/>
          </p:cNvCxnSpPr>
          <p:nvPr/>
        </p:nvCxnSpPr>
        <p:spPr>
          <a:xfrm flipH="1">
            <a:off x="7570807" y="4041649"/>
            <a:ext cx="786811" cy="136666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7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Adding vectors using CUDA</a:t>
            </a:r>
            <a:br>
              <a:rPr lang="en-US" dirty="0"/>
            </a:br>
            <a:r>
              <a:rPr lang="en-US" sz="2000" dirty="0"/>
              <a:t>(Not actually fast</a:t>
            </a:r>
            <a:r>
              <a:rPr lang="mr-IN" sz="2000" dirty="0"/>
              <a:t>…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19150" y="1844675"/>
            <a:ext cx="6896100" cy="45942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int main() {</a:t>
            </a:r>
          </a:p>
          <a:p>
            <a:pPr marL="0" indent="0">
              <a:buNone/>
            </a:pPr>
            <a:r>
              <a:rPr lang="en-US" sz="2400" dirty="0"/>
              <a:t>	…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cudaMemcpy(</a:t>
            </a:r>
            <a:r>
              <a:rPr lang="en-US" dirty="0" err="1"/>
              <a:t>a_dev</a:t>
            </a:r>
            <a:r>
              <a:rPr lang="en-US" dirty="0"/>
              <a:t>, a, N*</a:t>
            </a:r>
            <a:r>
              <a:rPr lang="en-US" dirty="0" err="1"/>
              <a:t>sizeof</a:t>
            </a:r>
            <a:r>
              <a:rPr lang="en-US" dirty="0"/>
              <a:t>(int), 			</a:t>
            </a:r>
            <a:r>
              <a:rPr lang="en-US" dirty="0" err="1"/>
              <a:t>cudaMemcpyHostToDevice</a:t>
            </a:r>
            <a:r>
              <a:rPr lang="en-US" dirty="0"/>
              <a:t>));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cudaMemcpy(res, </a:t>
            </a:r>
            <a:r>
              <a:rPr lang="en-US" dirty="0" err="1"/>
              <a:t>res_dev</a:t>
            </a:r>
            <a:r>
              <a:rPr lang="en-US" dirty="0"/>
              <a:t>, N*</a:t>
            </a:r>
            <a:r>
              <a:rPr lang="en-US" dirty="0" err="1"/>
              <a:t>sizeof</a:t>
            </a:r>
            <a:r>
              <a:rPr lang="en-US" dirty="0"/>
              <a:t>(int</a:t>
            </a:r>
            <a:r>
              <a:rPr lang="en-US"/>
              <a:t>), 		cudaMemcpyDeviceToHost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09BAD7-B49D-C440-89E9-8685E83BD3D2}"/>
              </a:ext>
            </a:extLst>
          </p:cNvPr>
          <p:cNvSpPr txBox="1">
            <a:spLocks/>
          </p:cNvSpPr>
          <p:nvPr/>
        </p:nvSpPr>
        <p:spPr>
          <a:xfrm>
            <a:off x="7772400" y="1844675"/>
            <a:ext cx="4591050" cy="457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host code:</a:t>
            </a:r>
          </a:p>
          <a:p>
            <a:pPr lvl="1"/>
            <a:r>
              <a:rPr lang="en-US" dirty="0"/>
              <a:t>Allocate memory on device</a:t>
            </a:r>
          </a:p>
          <a:p>
            <a:pPr lvl="1"/>
            <a:r>
              <a:rPr lang="en-US" b="1" u="sng" dirty="0"/>
              <a:t>Copy data to device</a:t>
            </a:r>
          </a:p>
          <a:p>
            <a:pPr lvl="1"/>
            <a:r>
              <a:rPr lang="en-US" dirty="0"/>
              <a:t>Kernel call</a:t>
            </a:r>
          </a:p>
          <a:p>
            <a:pPr lvl="1"/>
            <a:r>
              <a:rPr lang="en-US" b="1" u="sng" dirty="0"/>
              <a:t>Copy results to host</a:t>
            </a:r>
          </a:p>
          <a:p>
            <a:pPr lvl="1"/>
            <a:r>
              <a:rPr lang="en-US" dirty="0"/>
              <a:t>Free device memory</a:t>
            </a:r>
          </a:p>
          <a:p>
            <a:r>
              <a:rPr lang="en-US" dirty="0"/>
              <a:t>In device code:</a:t>
            </a:r>
          </a:p>
          <a:p>
            <a:pPr lvl="1"/>
            <a:r>
              <a:rPr lang="en-US" dirty="0"/>
              <a:t>__global__</a:t>
            </a:r>
          </a:p>
          <a:p>
            <a:pPr lvl="1"/>
            <a:r>
              <a:rPr lang="en-US" dirty="0"/>
              <a:t>determine thread ID</a:t>
            </a:r>
          </a:p>
          <a:p>
            <a:pPr lvl="1"/>
            <a:r>
              <a:rPr lang="en-US" dirty="0"/>
              <a:t>bounds check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F8F02DA-3A2A-E643-AE35-1931D38EED96}"/>
              </a:ext>
            </a:extLst>
          </p:cNvPr>
          <p:cNvSpPr/>
          <p:nvPr/>
        </p:nvSpPr>
        <p:spPr>
          <a:xfrm>
            <a:off x="1451982" y="2630495"/>
            <a:ext cx="5954233" cy="798505"/>
          </a:xfrm>
          <a:prstGeom prst="roundRect">
            <a:avLst/>
          </a:prstGeom>
          <a:solidFill>
            <a:schemeClr val="accent1">
              <a:alpha val="246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9889EE6-F005-034C-93B7-E6D92361F476}"/>
              </a:ext>
            </a:extLst>
          </p:cNvPr>
          <p:cNvSpPr/>
          <p:nvPr/>
        </p:nvSpPr>
        <p:spPr>
          <a:xfrm>
            <a:off x="1451982" y="4721423"/>
            <a:ext cx="5954233" cy="798505"/>
          </a:xfrm>
          <a:prstGeom prst="roundRect">
            <a:avLst/>
          </a:prstGeom>
          <a:solidFill>
            <a:schemeClr val="accent1">
              <a:alpha val="246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6FE88D-C3EB-844F-85C9-CA1C1EEBF1A0}"/>
              </a:ext>
            </a:extLst>
          </p:cNvPr>
          <p:cNvCxnSpPr/>
          <p:nvPr/>
        </p:nvCxnSpPr>
        <p:spPr>
          <a:xfrm flipH="1">
            <a:off x="7281672" y="2880749"/>
            <a:ext cx="981456" cy="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503E96-F4C9-CD47-9611-793573319CB4}"/>
              </a:ext>
            </a:extLst>
          </p:cNvPr>
          <p:cNvCxnSpPr>
            <a:cxnSpLocks/>
          </p:cNvCxnSpPr>
          <p:nvPr/>
        </p:nvCxnSpPr>
        <p:spPr>
          <a:xfrm flipH="1">
            <a:off x="7281672" y="3654941"/>
            <a:ext cx="1005840" cy="120966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1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Adding vectors using CUDA</a:t>
            </a:r>
            <a:br>
              <a:rPr lang="en-US" dirty="0"/>
            </a:br>
            <a:r>
              <a:rPr lang="en-US" sz="2000" dirty="0"/>
              <a:t>(Not actually fast</a:t>
            </a:r>
            <a:r>
              <a:rPr lang="mr-IN" sz="2000" dirty="0"/>
              <a:t>…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19150" y="1844675"/>
            <a:ext cx="6896100" cy="4594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 main() {</a:t>
            </a:r>
          </a:p>
          <a:p>
            <a:pPr marL="0" indent="0">
              <a:buNone/>
            </a:pPr>
            <a:r>
              <a:rPr lang="en-US" sz="2400" dirty="0"/>
              <a:t>	…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int threads = 512;                   //# threads per block</a:t>
            </a:r>
          </a:p>
          <a:p>
            <a:pPr marL="0" indent="0">
              <a:buNone/>
            </a:pPr>
            <a:r>
              <a:rPr lang="en-US" sz="2000" dirty="0"/>
              <a:t>	int blocks  = (N+threads-1)/threads; </a:t>
            </a:r>
          </a:p>
          <a:p>
            <a:pPr marL="0" indent="0">
              <a:buNone/>
            </a:pPr>
            <a:r>
              <a:rPr lang="en-US" sz="2000" dirty="0"/>
              <a:t>			//# blocks (N/threads rounded up)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kernel&lt;&lt;&lt;</a:t>
            </a:r>
            <a:r>
              <a:rPr lang="en-US" sz="2000" dirty="0" err="1"/>
              <a:t>blocks,threads</a:t>
            </a:r>
            <a:r>
              <a:rPr lang="en-US" sz="2000" dirty="0"/>
              <a:t>&gt;&gt;&gt;(</a:t>
            </a:r>
            <a:r>
              <a:rPr lang="en-US" sz="2000" dirty="0" err="1"/>
              <a:t>res_dev</a:t>
            </a:r>
            <a:r>
              <a:rPr lang="en-US" sz="2000" dirty="0"/>
              <a:t>, </a:t>
            </a:r>
            <a:r>
              <a:rPr lang="en-US" sz="2000" dirty="0" err="1"/>
              <a:t>a_dev</a:t>
            </a:r>
            <a:r>
              <a:rPr lang="en-US" sz="2000" dirty="0"/>
              <a:t>, </a:t>
            </a:r>
            <a:r>
              <a:rPr lang="en-US" sz="2000" dirty="0" err="1"/>
              <a:t>b_dev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09BAD7-B49D-C440-89E9-8685E83BD3D2}"/>
              </a:ext>
            </a:extLst>
          </p:cNvPr>
          <p:cNvSpPr txBox="1">
            <a:spLocks/>
          </p:cNvSpPr>
          <p:nvPr/>
        </p:nvSpPr>
        <p:spPr>
          <a:xfrm>
            <a:off x="7772400" y="1844675"/>
            <a:ext cx="4591050" cy="457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host code:</a:t>
            </a:r>
          </a:p>
          <a:p>
            <a:pPr lvl="1"/>
            <a:r>
              <a:rPr lang="en-US" dirty="0"/>
              <a:t>Allocate memory on device</a:t>
            </a:r>
          </a:p>
          <a:p>
            <a:pPr lvl="1"/>
            <a:r>
              <a:rPr lang="en-US" dirty="0"/>
              <a:t>Copy data to device</a:t>
            </a:r>
          </a:p>
          <a:p>
            <a:pPr lvl="1"/>
            <a:r>
              <a:rPr lang="en-US" b="1" u="sng" dirty="0"/>
              <a:t>Kernel call</a:t>
            </a:r>
          </a:p>
          <a:p>
            <a:pPr lvl="1"/>
            <a:r>
              <a:rPr lang="en-US" dirty="0"/>
              <a:t>Copy results to host</a:t>
            </a:r>
          </a:p>
          <a:p>
            <a:pPr lvl="1"/>
            <a:r>
              <a:rPr lang="en-US" dirty="0"/>
              <a:t>Free device memory</a:t>
            </a:r>
          </a:p>
          <a:p>
            <a:r>
              <a:rPr lang="en-US" dirty="0"/>
              <a:t>In device code:</a:t>
            </a:r>
          </a:p>
          <a:p>
            <a:pPr lvl="1"/>
            <a:r>
              <a:rPr lang="en-US" dirty="0"/>
              <a:t>__global__</a:t>
            </a:r>
          </a:p>
          <a:p>
            <a:pPr lvl="1"/>
            <a:r>
              <a:rPr lang="en-US" dirty="0"/>
              <a:t>determine thread ID</a:t>
            </a:r>
          </a:p>
          <a:p>
            <a:pPr lvl="1"/>
            <a:r>
              <a:rPr lang="en-US" dirty="0"/>
              <a:t>bounds check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8C0168C-E815-4E4F-9D91-32CAB3E7E434}"/>
              </a:ext>
            </a:extLst>
          </p:cNvPr>
          <p:cNvSpPr/>
          <p:nvPr/>
        </p:nvSpPr>
        <p:spPr>
          <a:xfrm>
            <a:off x="1561710" y="2874335"/>
            <a:ext cx="5954233" cy="2136577"/>
          </a:xfrm>
          <a:prstGeom prst="roundRect">
            <a:avLst/>
          </a:prstGeom>
          <a:solidFill>
            <a:schemeClr val="accent1">
              <a:alpha val="246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1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Adding vectors using CUDA</a:t>
            </a:r>
            <a:br>
              <a:rPr lang="en-US" dirty="0"/>
            </a:br>
            <a:r>
              <a:rPr lang="en-US" sz="2000" dirty="0"/>
              <a:t>(Not actually fast</a:t>
            </a:r>
            <a:r>
              <a:rPr lang="mr-IN" sz="2000" dirty="0"/>
              <a:t>…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819150" y="1844675"/>
            <a:ext cx="6896100" cy="4594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__global__ void kernel(int* res, int* a, int* b) {</a:t>
            </a:r>
          </a:p>
          <a:p>
            <a:pPr marL="0" indent="0">
              <a:buNone/>
            </a:pPr>
            <a:r>
              <a:rPr lang="en-US" sz="2400" dirty="0"/>
              <a:t>     //sets res[</a:t>
            </a:r>
            <a:r>
              <a:rPr lang="en-US" sz="2400" dirty="0" err="1"/>
              <a:t>i</a:t>
            </a:r>
            <a:r>
              <a:rPr lang="en-US" sz="2400" dirty="0"/>
              <a:t>] = a[</a:t>
            </a:r>
            <a:r>
              <a:rPr lang="en-US" sz="2400" dirty="0" err="1"/>
              <a:t>i</a:t>
            </a:r>
            <a:r>
              <a:rPr lang="en-US" sz="2400" dirty="0"/>
              <a:t>] + b[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     //each thread is responsible for one value of </a:t>
            </a:r>
            <a:r>
              <a:rPr lang="en-US" sz="2400" dirty="0" err="1"/>
              <a:t>i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int </a:t>
            </a:r>
            <a:r>
              <a:rPr lang="en-US" sz="2400" dirty="0" err="1"/>
              <a:t>thread_id</a:t>
            </a:r>
            <a:r>
              <a:rPr lang="en-US" sz="2400" dirty="0"/>
              <a:t> = </a:t>
            </a:r>
            <a:r>
              <a:rPr lang="en-US" sz="2400" dirty="0" err="1"/>
              <a:t>threadIdx.x</a:t>
            </a:r>
            <a:r>
              <a:rPr lang="en-US" sz="2400" dirty="0"/>
              <a:t> + </a:t>
            </a:r>
            <a:r>
              <a:rPr lang="en-US" sz="2400" dirty="0" err="1"/>
              <a:t>blockIdx.x</a:t>
            </a:r>
            <a:r>
              <a:rPr lang="en-US" sz="2400" dirty="0"/>
              <a:t>*</a:t>
            </a:r>
            <a:r>
              <a:rPr lang="en-US" sz="2400" dirty="0" err="1"/>
              <a:t>blockDim.x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if(</a:t>
            </a:r>
            <a:r>
              <a:rPr lang="en-US" sz="2400" dirty="0" err="1"/>
              <a:t>thread_id</a:t>
            </a:r>
            <a:r>
              <a:rPr lang="en-US" sz="2400" dirty="0"/>
              <a:t> &lt; N) {</a:t>
            </a:r>
          </a:p>
          <a:p>
            <a:pPr marL="0" indent="0">
              <a:buNone/>
            </a:pPr>
            <a:r>
              <a:rPr lang="en-US" sz="2400" dirty="0"/>
              <a:t>         res[</a:t>
            </a:r>
            <a:r>
              <a:rPr lang="en-US" sz="2400" dirty="0" err="1"/>
              <a:t>thread_id</a:t>
            </a:r>
            <a:r>
              <a:rPr lang="en-US" sz="2400" dirty="0"/>
              <a:t>] = a[</a:t>
            </a:r>
            <a:r>
              <a:rPr lang="en-US" sz="2400" dirty="0" err="1"/>
              <a:t>thread_id</a:t>
            </a:r>
            <a:r>
              <a:rPr lang="en-US" sz="2400" dirty="0"/>
              <a:t>] + b[</a:t>
            </a:r>
            <a:r>
              <a:rPr lang="en-US" sz="2400" dirty="0" err="1"/>
              <a:t>thread_id</a:t>
            </a:r>
            <a:r>
              <a:rPr lang="en-US" sz="2400" dirty="0"/>
              <a:t>];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09BAD7-B49D-C440-89E9-8685E83BD3D2}"/>
              </a:ext>
            </a:extLst>
          </p:cNvPr>
          <p:cNvSpPr txBox="1">
            <a:spLocks/>
          </p:cNvSpPr>
          <p:nvPr/>
        </p:nvSpPr>
        <p:spPr>
          <a:xfrm>
            <a:off x="7772400" y="1844675"/>
            <a:ext cx="4591050" cy="457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host code:</a:t>
            </a:r>
          </a:p>
          <a:p>
            <a:pPr lvl="1"/>
            <a:r>
              <a:rPr lang="en-US" dirty="0"/>
              <a:t>Allocate memory on device</a:t>
            </a:r>
          </a:p>
          <a:p>
            <a:pPr lvl="1"/>
            <a:r>
              <a:rPr lang="en-US" dirty="0"/>
              <a:t>Copy data to device</a:t>
            </a:r>
          </a:p>
          <a:p>
            <a:pPr lvl="1"/>
            <a:r>
              <a:rPr lang="en-US" dirty="0"/>
              <a:t>Kernel call</a:t>
            </a:r>
          </a:p>
          <a:p>
            <a:pPr lvl="1"/>
            <a:r>
              <a:rPr lang="en-US" dirty="0"/>
              <a:t>Copy results to host</a:t>
            </a:r>
          </a:p>
          <a:p>
            <a:pPr lvl="1"/>
            <a:r>
              <a:rPr lang="en-US" dirty="0"/>
              <a:t>Free device memory</a:t>
            </a:r>
          </a:p>
          <a:p>
            <a:r>
              <a:rPr lang="en-US" dirty="0"/>
              <a:t>In device code:</a:t>
            </a:r>
          </a:p>
          <a:p>
            <a:pPr lvl="1"/>
            <a:r>
              <a:rPr lang="en-US" b="1" dirty="0"/>
              <a:t>__global__</a:t>
            </a:r>
          </a:p>
          <a:p>
            <a:pPr lvl="1"/>
            <a:r>
              <a:rPr lang="en-US" b="1" dirty="0"/>
              <a:t>determine thread ID</a:t>
            </a:r>
          </a:p>
          <a:p>
            <a:pPr lvl="1"/>
            <a:r>
              <a:rPr lang="en-US" b="1" dirty="0"/>
              <a:t>bounds check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A2E282-DD07-6E44-A15D-DC3FA01A6B53}"/>
              </a:ext>
            </a:extLst>
          </p:cNvPr>
          <p:cNvSpPr/>
          <p:nvPr/>
        </p:nvSpPr>
        <p:spPr>
          <a:xfrm>
            <a:off x="1104510" y="3429000"/>
            <a:ext cx="6610740" cy="566928"/>
          </a:xfrm>
          <a:prstGeom prst="roundRect">
            <a:avLst/>
          </a:prstGeom>
          <a:solidFill>
            <a:schemeClr val="accent1">
              <a:alpha val="246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A288AD-1EB2-B64D-9D11-80654B544418}"/>
              </a:ext>
            </a:extLst>
          </p:cNvPr>
          <p:cNvSpPr/>
          <p:nvPr/>
        </p:nvSpPr>
        <p:spPr>
          <a:xfrm>
            <a:off x="1104510" y="4367022"/>
            <a:ext cx="2132466" cy="566928"/>
          </a:xfrm>
          <a:prstGeom prst="roundRect">
            <a:avLst/>
          </a:prstGeom>
          <a:solidFill>
            <a:schemeClr val="accent1">
              <a:alpha val="246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70981E-FC63-9E45-AE2D-2052CB4F33B8}"/>
              </a:ext>
            </a:extLst>
          </p:cNvPr>
          <p:cNvSpPr/>
          <p:nvPr/>
        </p:nvSpPr>
        <p:spPr>
          <a:xfrm>
            <a:off x="819150" y="1778318"/>
            <a:ext cx="1521714" cy="566928"/>
          </a:xfrm>
          <a:prstGeom prst="roundRect">
            <a:avLst/>
          </a:prstGeom>
          <a:solidFill>
            <a:schemeClr val="accent1">
              <a:alpha val="246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7C50EE-E12F-D54F-9C6A-6BAA13D48482}"/>
              </a:ext>
            </a:extLst>
          </p:cNvPr>
          <p:cNvCxnSpPr>
            <a:cxnSpLocks/>
          </p:cNvCxnSpPr>
          <p:nvPr/>
        </p:nvCxnSpPr>
        <p:spPr>
          <a:xfrm flipH="1" flipV="1">
            <a:off x="6711696" y="3995928"/>
            <a:ext cx="1697736" cy="135370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E6A54E-17A7-FB4B-8AF6-A10C7E16E888}"/>
              </a:ext>
            </a:extLst>
          </p:cNvPr>
          <p:cNvCxnSpPr>
            <a:cxnSpLocks/>
          </p:cNvCxnSpPr>
          <p:nvPr/>
        </p:nvCxnSpPr>
        <p:spPr>
          <a:xfrm flipH="1">
            <a:off x="3493008" y="4700016"/>
            <a:ext cx="3547872" cy="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9D02E4-C4C4-0D42-A58B-E9CB2CF54637}"/>
              </a:ext>
            </a:extLst>
          </p:cNvPr>
          <p:cNvCxnSpPr>
            <a:cxnSpLocks/>
          </p:cNvCxnSpPr>
          <p:nvPr/>
        </p:nvCxnSpPr>
        <p:spPr>
          <a:xfrm flipH="1" flipV="1">
            <a:off x="7040880" y="4700017"/>
            <a:ext cx="1368552" cy="1078991"/>
          </a:xfrm>
          <a:prstGeom prst="straightConnector1">
            <a:avLst/>
          </a:prstGeom>
          <a:ln w="38100"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0A4DCD-FCC6-B346-BAFA-26F26722747E}"/>
              </a:ext>
            </a:extLst>
          </p:cNvPr>
          <p:cNvCxnSpPr>
            <a:cxnSpLocks/>
          </p:cNvCxnSpPr>
          <p:nvPr/>
        </p:nvCxnSpPr>
        <p:spPr>
          <a:xfrm flipH="1">
            <a:off x="2456688" y="1775976"/>
            <a:ext cx="4682681" cy="3552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EF43AA-3801-554D-940A-C3A33A4706F2}"/>
              </a:ext>
            </a:extLst>
          </p:cNvPr>
          <p:cNvCxnSpPr>
            <a:cxnSpLocks/>
          </p:cNvCxnSpPr>
          <p:nvPr/>
        </p:nvCxnSpPr>
        <p:spPr>
          <a:xfrm flipH="1" flipV="1">
            <a:off x="7139369" y="1794907"/>
            <a:ext cx="1270064" cy="3139045"/>
          </a:xfrm>
          <a:prstGeom prst="straightConnector1">
            <a:avLst/>
          </a:prstGeom>
          <a:ln w="38100"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6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348BC1-F521-5F40-8C89-52E955BD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Threads and blocks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69A2C-86E8-E145-BFF9-9B014E93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2" y="1825625"/>
            <a:ext cx="109319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threads = 512;                   		//# threads per block</a:t>
            </a:r>
          </a:p>
          <a:p>
            <a:pPr marL="0" indent="0">
              <a:buNone/>
            </a:pPr>
            <a:r>
              <a:rPr lang="en-US" dirty="0"/>
              <a:t>int blocks = (N+threads-1)/threads;	//# blocks (N/threads, rounded up)</a:t>
            </a:r>
          </a:p>
          <a:p>
            <a:pPr marL="0" indent="0">
              <a:buNone/>
            </a:pPr>
            <a:r>
              <a:rPr lang="en-US" dirty="0"/>
              <a:t>kernel&lt;&lt;&lt;</a:t>
            </a:r>
            <a:r>
              <a:rPr lang="en-US" dirty="0" err="1"/>
              <a:t>blocks,threads</a:t>
            </a:r>
            <a:r>
              <a:rPr lang="en-US" dirty="0"/>
              <a:t>&gt;&gt;&gt;(</a:t>
            </a:r>
            <a:r>
              <a:rPr lang="en-US" dirty="0" err="1"/>
              <a:t>res_dev</a:t>
            </a:r>
            <a:r>
              <a:rPr lang="en-US" dirty="0"/>
              <a:t>, </a:t>
            </a:r>
            <a:r>
              <a:rPr lang="en-US" dirty="0" err="1"/>
              <a:t>a_dev</a:t>
            </a:r>
            <a:r>
              <a:rPr lang="en-US" dirty="0"/>
              <a:t>, </a:t>
            </a:r>
            <a:r>
              <a:rPr lang="en-US" dirty="0" err="1"/>
              <a:t>b_dev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use more than a single block?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Limited number of threads per block (depends on card being used)</a:t>
            </a:r>
          </a:p>
          <a:p>
            <a:r>
              <a:rPr lang="en-US" dirty="0"/>
              <a:t>Why not use N blocks?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Threads in block share variables (__shared__) and have barrier (__syncthreads())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Also, technically limited (w/ newer cards, the limit is 2</a:t>
            </a:r>
            <a:r>
              <a:rPr lang="en-US" baseline="30000" dirty="0">
                <a:solidFill>
                  <a:schemeClr val="bg1"/>
                </a:solidFill>
              </a:rPr>
              <a:t>31</a:t>
            </a:r>
            <a:r>
              <a:rPr lang="en-US" dirty="0">
                <a:solidFill>
                  <a:schemeClr val="bg1"/>
                </a:solidFill>
              </a:rPr>
              <a:t> –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5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348BC1-F521-5F40-8C89-52E955BD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Threads and blocks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69A2C-86E8-E145-BFF9-9B014E93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2" y="1825625"/>
            <a:ext cx="10931978" cy="4658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threads = 512;                   		//# threads per block</a:t>
            </a:r>
          </a:p>
          <a:p>
            <a:pPr marL="0" indent="0">
              <a:buNone/>
            </a:pPr>
            <a:r>
              <a:rPr lang="en-US" dirty="0"/>
              <a:t>int blocks = (N+threads-1)/threads;	//# blocks (N/threads, rounded up)</a:t>
            </a:r>
          </a:p>
          <a:p>
            <a:pPr marL="0" indent="0">
              <a:buNone/>
            </a:pPr>
            <a:r>
              <a:rPr lang="en-US" dirty="0"/>
              <a:t>kernel&lt;&lt;&lt;</a:t>
            </a:r>
            <a:r>
              <a:rPr lang="en-US" dirty="0" err="1"/>
              <a:t>blocks,threads</a:t>
            </a:r>
            <a:r>
              <a:rPr lang="en-US" dirty="0"/>
              <a:t>&gt;&gt;&gt;(</a:t>
            </a:r>
            <a:r>
              <a:rPr lang="en-US" dirty="0" err="1"/>
              <a:t>res_dev</a:t>
            </a:r>
            <a:r>
              <a:rPr lang="en-US" dirty="0"/>
              <a:t>, </a:t>
            </a:r>
            <a:r>
              <a:rPr lang="en-US" dirty="0" err="1"/>
              <a:t>a_dev</a:t>
            </a:r>
            <a:r>
              <a:rPr lang="en-US" dirty="0"/>
              <a:t>, </a:t>
            </a:r>
            <a:r>
              <a:rPr lang="en-US" dirty="0" err="1"/>
              <a:t>b_dev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use more than a single block?</a:t>
            </a:r>
          </a:p>
          <a:p>
            <a:pPr lvl="1"/>
            <a:r>
              <a:rPr lang="en-US" dirty="0"/>
              <a:t>Limited number of threads per block (depends on card being used)</a:t>
            </a:r>
          </a:p>
          <a:p>
            <a:r>
              <a:rPr lang="en-US" dirty="0"/>
              <a:t>Why not use N blocks?</a:t>
            </a:r>
          </a:p>
          <a:p>
            <a:pPr lvl="1"/>
            <a:r>
              <a:rPr lang="en-US" dirty="0"/>
              <a:t>Not as fast: blocks are split into warps, which run simultaneously</a:t>
            </a:r>
          </a:p>
          <a:p>
            <a:pPr lvl="1"/>
            <a:r>
              <a:rPr lang="en-US" dirty="0"/>
              <a:t>Threads in block share variables (__shared__) and have barrier (__syncthreads())</a:t>
            </a:r>
          </a:p>
          <a:p>
            <a:pPr lvl="1"/>
            <a:r>
              <a:rPr lang="en-US" dirty="0"/>
              <a:t>Also, technically limited (w/ newer cards, the limit is 2</a:t>
            </a:r>
            <a:r>
              <a:rPr lang="en-US" baseline="30000" dirty="0"/>
              <a:t>31</a:t>
            </a:r>
            <a:r>
              <a:rPr lang="en-US" dirty="0"/>
              <a:t> –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3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Linearizing</a:t>
            </a:r>
            <a:r>
              <a:rPr lang="en-US" dirty="0"/>
              <a:t>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cudaMemcpy</a:t>
            </a:r>
            <a:r>
              <a:rPr lang="en-US" dirty="0"/>
              <a:t> only transfers 1D arrays</a:t>
            </a:r>
          </a:p>
          <a:p>
            <a:r>
              <a:rPr lang="en-US" dirty="0"/>
              <a:t>need to represent 2D array: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47931"/>
              </p:ext>
            </p:extLst>
          </p:nvPr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05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Linearizing</a:t>
            </a:r>
            <a:r>
              <a:rPr lang="en-US" dirty="0"/>
              <a:t>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947"/>
          </a:xfrm>
        </p:spPr>
        <p:txBody>
          <a:bodyPr>
            <a:normAutofit/>
          </a:bodyPr>
          <a:lstStyle/>
          <a:p>
            <a:r>
              <a:rPr lang="en-US" dirty="0" err="1"/>
              <a:t>cudaMemcpy</a:t>
            </a:r>
            <a:r>
              <a:rPr lang="en-US" dirty="0"/>
              <a:t> only transfers 1D arrays</a:t>
            </a:r>
          </a:p>
          <a:p>
            <a:r>
              <a:rPr lang="en-US" dirty="0"/>
              <a:t>need to represent 2D array: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3269" y="3289236"/>
          <a:ext cx="682547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655782" y="3474656"/>
            <a:ext cx="1766690" cy="5246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6804" y="3938004"/>
            <a:ext cx="146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(</a:t>
            </a:r>
            <a:r>
              <a:rPr lang="en-US" sz="28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y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1076" y="3932050"/>
            <a:ext cx="3264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</a:t>
            </a:r>
            <a:r>
              <a:rPr lang="en-US" sz="2800" dirty="0" err="1"/>
              <a:t>y</a:t>
            </a:r>
            <a:r>
              <a:rPr lang="en-US" sz="2800" dirty="0"/>
              <a:t>*</a:t>
            </a:r>
            <a:r>
              <a:rPr lang="en-US" sz="2800" dirty="0" err="1"/>
              <a:t>row_length</a:t>
            </a:r>
            <a:r>
              <a:rPr lang="en-US" sz="2800" dirty="0"/>
              <a:t> + </a:t>
            </a:r>
            <a:r>
              <a:rPr lang="en-US" sz="2800" dirty="0" err="1"/>
              <a:t>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06361" y="3454668"/>
            <a:ext cx="549830" cy="51784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67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Linearizing</a:t>
            </a:r>
            <a:r>
              <a:rPr lang="en-US" dirty="0"/>
              <a:t>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947"/>
          </a:xfrm>
        </p:spPr>
        <p:txBody>
          <a:bodyPr>
            <a:normAutofit/>
          </a:bodyPr>
          <a:lstStyle/>
          <a:p>
            <a:r>
              <a:rPr lang="en-US" dirty="0" err="1"/>
              <a:t>cudaMemcpy</a:t>
            </a:r>
            <a:r>
              <a:rPr lang="en-US" dirty="0"/>
              <a:t> only transfers 1D arrays</a:t>
            </a:r>
          </a:p>
          <a:p>
            <a:r>
              <a:rPr lang="en-US" dirty="0"/>
              <a:t>need to represent 2D array: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3269" y="3289236"/>
          <a:ext cx="682547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655782" y="3474656"/>
            <a:ext cx="1766690" cy="5246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6804" y="3938004"/>
            <a:ext cx="146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(</a:t>
            </a:r>
            <a:r>
              <a:rPr lang="en-US" sz="28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y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1076" y="3932050"/>
            <a:ext cx="3264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</a:t>
            </a:r>
            <a:r>
              <a:rPr lang="en-US" sz="2800" dirty="0" err="1"/>
              <a:t>y</a:t>
            </a:r>
            <a:r>
              <a:rPr lang="en-US" sz="2800" dirty="0"/>
              <a:t>*</a:t>
            </a:r>
            <a:r>
              <a:rPr lang="en-US" sz="2800" dirty="0" err="1"/>
              <a:t>row_length</a:t>
            </a:r>
            <a:r>
              <a:rPr lang="en-US" sz="2800" dirty="0"/>
              <a:t> + </a:t>
            </a:r>
            <a:r>
              <a:rPr lang="en-US" sz="2800" dirty="0" err="1"/>
              <a:t>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06361" y="3454668"/>
            <a:ext cx="549830" cy="51784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A45FF9D-DA98-014D-848C-D951BB80B6CB}"/>
              </a:ext>
            </a:extLst>
          </p:cNvPr>
          <p:cNvSpPr txBox="1">
            <a:spLocks/>
          </p:cNvSpPr>
          <p:nvPr/>
        </p:nvSpPr>
        <p:spPr>
          <a:xfrm>
            <a:off x="98801" y="4918618"/>
            <a:ext cx="11994397" cy="1621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/>
              <a:t>Consider cell with 1D coordinate </a:t>
            </a:r>
            <a:r>
              <a:rPr lang="en-US" sz="2600" dirty="0" err="1"/>
              <a:t>i</a:t>
            </a:r>
            <a:r>
              <a:rPr lang="en-US" sz="2600" dirty="0"/>
              <a:t>:</a:t>
            </a:r>
          </a:p>
          <a:p>
            <a:r>
              <a:rPr lang="en-US" sz="2600" dirty="0"/>
              <a:t>  What is the coordinate of the cell below it? 			</a:t>
            </a:r>
          </a:p>
          <a:p>
            <a:r>
              <a:rPr lang="en-US" sz="2600" dirty="0"/>
              <a:t>  What expression tests if it is on the right edge?  	</a:t>
            </a:r>
          </a:p>
        </p:txBody>
      </p:sp>
    </p:spTree>
    <p:extLst>
      <p:ext uri="{BB962C8B-B14F-4D97-AF65-F5344CB8AC3E}">
        <p14:creationId xmlns:p14="http://schemas.microsoft.com/office/powerpoint/2010/main" val="276200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GPGPU programming</a:t>
            </a:r>
            <a:br>
              <a:rPr lang="en-US" dirty="0"/>
            </a:br>
            <a:r>
              <a:rPr lang="en-US" sz="2800" dirty="0"/>
              <a:t>(General-Purpose Graphics Processing Unit)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953" y="1825625"/>
            <a:ext cx="11251769" cy="4351338"/>
          </a:xfrm>
        </p:spPr>
        <p:txBody>
          <a:bodyPr/>
          <a:lstStyle/>
          <a:p>
            <a:r>
              <a:rPr lang="en-US" dirty="0"/>
              <a:t>Graphics processing requires many similar operations in “graphics pipeline”</a:t>
            </a:r>
          </a:p>
          <a:p>
            <a:pPr lvl="1"/>
            <a:r>
              <a:rPr lang="en-US" dirty="0"/>
              <a:t>Triangles going through rotation and scaling, shading, and texturing</a:t>
            </a:r>
          </a:p>
          <a:p>
            <a:pPr lvl="1"/>
            <a:endParaRPr lang="en-US" dirty="0"/>
          </a:p>
          <a:p>
            <a:r>
              <a:rPr lang="en-US" dirty="0"/>
              <a:t>Graphics Processing Units (GPUs) develop to meet this need and then get converted for general purpose programs</a:t>
            </a:r>
          </a:p>
          <a:p>
            <a:endParaRPr lang="en-US" dirty="0"/>
          </a:p>
          <a:p>
            <a:r>
              <a:rPr lang="en-US" dirty="0"/>
              <a:t>CUDA (Compute Unified Device Architecture) is a GPU design and  extension of C (et al) to support GPGPU programming developed by Nvidia</a:t>
            </a:r>
          </a:p>
          <a:p>
            <a:pPr lvl="1"/>
            <a:r>
              <a:rPr lang="en-US" dirty="0"/>
              <a:t>Market share leader; leading open alternative is OpenCL</a:t>
            </a:r>
          </a:p>
        </p:txBody>
      </p:sp>
    </p:spTree>
    <p:extLst>
      <p:ext uri="{BB962C8B-B14F-4D97-AF65-F5344CB8AC3E}">
        <p14:creationId xmlns:p14="http://schemas.microsoft.com/office/powerpoint/2010/main" val="3525350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Linearizing</a:t>
            </a:r>
            <a:r>
              <a:rPr lang="en-US" dirty="0"/>
              <a:t>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947"/>
          </a:xfrm>
        </p:spPr>
        <p:txBody>
          <a:bodyPr>
            <a:normAutofit/>
          </a:bodyPr>
          <a:lstStyle/>
          <a:p>
            <a:r>
              <a:rPr lang="en-US" dirty="0" err="1"/>
              <a:t>cudaMemcpy</a:t>
            </a:r>
            <a:r>
              <a:rPr lang="en-US" dirty="0"/>
              <a:t> only transfers 1D arrays</a:t>
            </a:r>
          </a:p>
          <a:p>
            <a:r>
              <a:rPr lang="en-US" dirty="0"/>
              <a:t>need to represent 2D array: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3269" y="3289236"/>
          <a:ext cx="682547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655782" y="3474656"/>
            <a:ext cx="1766690" cy="5246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6804" y="3938004"/>
            <a:ext cx="146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(</a:t>
            </a:r>
            <a:r>
              <a:rPr lang="en-US" sz="28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y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1076" y="3932050"/>
            <a:ext cx="3264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</a:t>
            </a:r>
            <a:r>
              <a:rPr lang="en-US" sz="2800" dirty="0" err="1"/>
              <a:t>y</a:t>
            </a:r>
            <a:r>
              <a:rPr lang="en-US" sz="2800" dirty="0"/>
              <a:t>*</a:t>
            </a:r>
            <a:r>
              <a:rPr lang="en-US" sz="2800" dirty="0" err="1"/>
              <a:t>row_length</a:t>
            </a:r>
            <a:r>
              <a:rPr lang="en-US" sz="2800" dirty="0"/>
              <a:t> + </a:t>
            </a:r>
            <a:r>
              <a:rPr lang="en-US" sz="2800" dirty="0" err="1"/>
              <a:t>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06361" y="3454668"/>
            <a:ext cx="549830" cy="51784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A45FF9D-DA98-014D-848C-D951BB80B6CB}"/>
              </a:ext>
            </a:extLst>
          </p:cNvPr>
          <p:cNvSpPr txBox="1">
            <a:spLocks/>
          </p:cNvSpPr>
          <p:nvPr/>
        </p:nvSpPr>
        <p:spPr>
          <a:xfrm>
            <a:off x="98801" y="4918618"/>
            <a:ext cx="11994397" cy="1621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/>
              <a:t>Consider cell with 1D coordinate </a:t>
            </a:r>
            <a:r>
              <a:rPr lang="en-US" sz="2600" dirty="0" err="1"/>
              <a:t>i</a:t>
            </a:r>
            <a:r>
              <a:rPr lang="en-US" sz="2600" dirty="0"/>
              <a:t>:</a:t>
            </a:r>
          </a:p>
          <a:p>
            <a:r>
              <a:rPr lang="en-US" sz="2600" dirty="0"/>
              <a:t>  What is the coordinate of the cell below it? 			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row_length</a:t>
            </a:r>
            <a:endParaRPr lang="en-US" sz="2600" dirty="0"/>
          </a:p>
          <a:p>
            <a:r>
              <a:rPr lang="en-US" sz="2600" dirty="0"/>
              <a:t>  What expression tests if it is on the right edge?  	</a:t>
            </a:r>
            <a:r>
              <a:rPr lang="en-US" sz="2600" dirty="0" err="1"/>
              <a:t>i</a:t>
            </a:r>
            <a:r>
              <a:rPr lang="en-US" sz="2600" dirty="0"/>
              <a:t> % </a:t>
            </a:r>
            <a:r>
              <a:rPr lang="en-US" sz="2600" dirty="0" err="1"/>
              <a:t>row_length</a:t>
            </a:r>
            <a:r>
              <a:rPr lang="en-US" sz="2600" dirty="0"/>
              <a:t> == </a:t>
            </a:r>
            <a:r>
              <a:rPr lang="en-US" sz="2600" dirty="0" err="1"/>
              <a:t>row_length</a:t>
            </a:r>
            <a:r>
              <a:rPr lang="en-US" sz="2600" dirty="0"/>
              <a:t> – 1</a:t>
            </a:r>
          </a:p>
        </p:txBody>
      </p:sp>
    </p:spTree>
    <p:extLst>
      <p:ext uri="{BB962C8B-B14F-4D97-AF65-F5344CB8AC3E}">
        <p14:creationId xmlns:p14="http://schemas.microsoft.com/office/powerpoint/2010/main" val="234240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model: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mainly runs on “Host” (= CPU), but can call functions on “Device” (= GPU)</a:t>
            </a:r>
          </a:p>
          <a:p>
            <a:endParaRPr lang="en-US" dirty="0"/>
          </a:p>
          <a:p>
            <a:r>
              <a:rPr lang="en-US" dirty="0"/>
              <a:t>Host and Device have separate address spaces (at least historically)</a:t>
            </a:r>
          </a:p>
          <a:p>
            <a:pPr lvl="1"/>
            <a:r>
              <a:rPr lang="en-US" dirty="0"/>
              <a:t>Memory must be explicitly transferred</a:t>
            </a:r>
          </a:p>
          <a:p>
            <a:pPr lvl="1"/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A93ECA1-01C2-A54A-81D1-CE2D53CBE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54" y="4341957"/>
            <a:ext cx="4504410" cy="166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6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44E6-AF51-274E-A00B-500F1DE1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model: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3439-4339-524C-A274-BB032994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GPU can run many threads simultaneously, but not independently</a:t>
            </a:r>
          </a:p>
          <a:p>
            <a:pPr lvl="1"/>
            <a:r>
              <a:rPr lang="en-US" dirty="0"/>
              <a:t>Device threads connected in groups called warps</a:t>
            </a:r>
          </a:p>
          <a:p>
            <a:pPr lvl="1"/>
            <a:r>
              <a:rPr lang="en-US" dirty="0"/>
              <a:t>All members of a warp perform the same operation</a:t>
            </a:r>
          </a:p>
          <a:p>
            <a:pPr lvl="2"/>
            <a:r>
              <a:rPr lang="en-US" dirty="0"/>
              <a:t>SIMD = Single Instruction, Multiple Data</a:t>
            </a:r>
          </a:p>
          <a:p>
            <a:pPr lvl="2"/>
            <a:endParaRPr lang="en-US" dirty="0"/>
          </a:p>
          <a:p>
            <a:r>
              <a:rPr lang="en-US" dirty="0"/>
              <a:t>Programmer writes function to run on device (kernel)</a:t>
            </a:r>
          </a:p>
          <a:p>
            <a:r>
              <a:rPr lang="en-US" dirty="0"/>
              <a:t>Invokes it with a number of blocks and threads (per block)</a:t>
            </a:r>
          </a:p>
          <a:p>
            <a:r>
              <a:rPr lang="en-US" dirty="0"/>
              <a:t>All these threads run the function</a:t>
            </a:r>
          </a:p>
          <a:p>
            <a:pPr lvl="1"/>
            <a:r>
              <a:rPr lang="en-US" dirty="0"/>
              <a:t>Use implicit arguments </a:t>
            </a:r>
            <a:r>
              <a:rPr lang="en-US" dirty="0" err="1"/>
              <a:t>blockIdx</a:t>
            </a:r>
            <a:r>
              <a:rPr lang="en-US" dirty="0"/>
              <a:t> and </a:t>
            </a:r>
            <a:r>
              <a:rPr lang="en-US" dirty="0" err="1"/>
              <a:t>threadIdx</a:t>
            </a:r>
            <a:r>
              <a:rPr lang="en-US" dirty="0"/>
              <a:t> to identify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5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D47E-E6B8-EB40-8053-98DC55EF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96862"/>
            <a:ext cx="11163300" cy="1325563"/>
          </a:xfrm>
        </p:spPr>
        <p:txBody>
          <a:bodyPr/>
          <a:lstStyle/>
          <a:p>
            <a:pPr algn="ctr"/>
            <a:r>
              <a:rPr lang="en-US" dirty="0"/>
              <a:t>Logistics: Compiling and running CUDA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8182-C829-0C4C-AC27-197F9F3E6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Compiling:</a:t>
            </a:r>
          </a:p>
          <a:p>
            <a:pPr marL="0" indent="0">
              <a:buNone/>
            </a:pPr>
            <a:r>
              <a:rPr lang="en-US" dirty="0"/>
              <a:t>	nvcc  -o hello hello.cu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Running:</a:t>
            </a:r>
          </a:p>
          <a:p>
            <a:pPr marL="0" indent="0">
              <a:buNone/>
            </a:pPr>
            <a:r>
              <a:rPr lang="en-US" dirty="0"/>
              <a:t>	./hello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8B5177A-EE97-A847-A154-C0EFC2EFDC3D}"/>
              </a:ext>
            </a:extLst>
          </p:cNvPr>
          <p:cNvSpPr/>
          <p:nvPr/>
        </p:nvSpPr>
        <p:spPr>
          <a:xfrm>
            <a:off x="323850" y="3848100"/>
            <a:ext cx="2590800" cy="914400"/>
          </a:xfrm>
          <a:prstGeom prst="wedgeRoundRectCallout">
            <a:avLst>
              <a:gd name="adj1" fmla="val 21011"/>
              <a:gd name="adj2" fmla="val -1066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Compiler; really a wrapper for </a:t>
            </a:r>
            <a:r>
              <a:rPr lang="en-US" dirty="0" err="1"/>
              <a:t>gcc</a:t>
            </a:r>
            <a:r>
              <a:rPr lang="en-US" dirty="0"/>
              <a:t> or another C compiler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F678023-4C9F-9B46-84C9-93609DF0E0A4}"/>
              </a:ext>
            </a:extLst>
          </p:cNvPr>
          <p:cNvSpPr/>
          <p:nvPr/>
        </p:nvSpPr>
        <p:spPr>
          <a:xfrm>
            <a:off x="4848225" y="1958975"/>
            <a:ext cx="3295650" cy="762000"/>
          </a:xfrm>
          <a:prstGeom prst="wedgeRoundRectCallout">
            <a:avLst>
              <a:gd name="adj1" fmla="val -65342"/>
              <a:gd name="adj2" fmla="val 65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the source code.  CUDA files use the extension .cu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23C61AAD-7881-D647-A33E-BF02F7680460}"/>
              </a:ext>
            </a:extLst>
          </p:cNvPr>
          <p:cNvSpPr/>
          <p:nvPr/>
        </p:nvSpPr>
        <p:spPr>
          <a:xfrm>
            <a:off x="3581400" y="3848100"/>
            <a:ext cx="2800350" cy="666750"/>
          </a:xfrm>
          <a:prstGeom prst="wedgeRoundRectCallout">
            <a:avLst>
              <a:gd name="adj1" fmla="val -60289"/>
              <a:gd name="adj2" fmla="val -1317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-o flag: Used to specify the executable to create</a:t>
            </a:r>
          </a:p>
        </p:txBody>
      </p:sp>
    </p:spTree>
    <p:extLst>
      <p:ext uri="{BB962C8B-B14F-4D97-AF65-F5344CB8AC3E}">
        <p14:creationId xmlns:p14="http://schemas.microsoft.com/office/powerpoint/2010/main" val="126992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E61193-5476-3847-8553-B3B25081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“Hello World” for CUDA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48637E-9D0F-8042-B51B-4B2302AAE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&lt;stdio.h&gt;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__global__ void hello() {</a:t>
            </a:r>
          </a:p>
          <a:p>
            <a:pPr marL="0" indent="0">
              <a:buNone/>
            </a:pPr>
            <a:r>
              <a:rPr lang="en-US" dirty="0"/>
              <a:t>	int id = threadIdx.x + blockIdx.x * blockDim.x;</a:t>
            </a:r>
          </a:p>
          <a:p>
            <a:pPr marL="0" indent="0">
              <a:buNone/>
            </a:pPr>
            <a:r>
              <a:rPr lang="en-US" dirty="0"/>
              <a:t>	printf("Hello from thread %d (%d of block %d)\n", id, threadIdx.x, blockIdx.x);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	hello&lt;&lt;&lt;3,4&gt;&gt;&gt;();		//launch 3 blocks of 4 threads each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cudaDeviceSynchronize();	//make sure kernel completes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E61193-5476-3847-8553-B3B25081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“Hello World” for CUDA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48637E-9D0F-8042-B51B-4B2302AAE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&lt;stdio.h&gt;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__global__ void hello() {</a:t>
            </a:r>
          </a:p>
          <a:p>
            <a:pPr marL="0" indent="0">
              <a:buNone/>
            </a:pPr>
            <a:r>
              <a:rPr lang="en-US" dirty="0"/>
              <a:t>	int id = threadIdx.x + blockIdx.x * blockDim.x;</a:t>
            </a:r>
          </a:p>
          <a:p>
            <a:pPr marL="0" indent="0">
              <a:buNone/>
            </a:pPr>
            <a:r>
              <a:rPr lang="en-US" dirty="0"/>
              <a:t>	printf("Hello from thread %d (%d of block %d)\n", id, threadIdx.x, blockIdx.x);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	hello&lt;&lt;&lt;3,4&gt;&gt;&gt;();		//launch 3 blocks of 4 threads each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cudaDeviceSynchronize();	//make sure kernel completes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0F83D02-DCF0-2243-A4FC-E8A18285CB93}"/>
              </a:ext>
            </a:extLst>
          </p:cNvPr>
          <p:cNvSpPr/>
          <p:nvPr/>
        </p:nvSpPr>
        <p:spPr>
          <a:xfrm>
            <a:off x="685800" y="2246243"/>
            <a:ext cx="10153650" cy="180892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342790-68BE-EE42-A23C-81CD9FD3967E}"/>
              </a:ext>
            </a:extLst>
          </p:cNvPr>
          <p:cNvSpPr/>
          <p:nvPr/>
        </p:nvSpPr>
        <p:spPr>
          <a:xfrm>
            <a:off x="6152203" y="2169794"/>
            <a:ext cx="46276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Device code (runs on GPU)</a:t>
            </a:r>
          </a:p>
        </p:txBody>
      </p:sp>
    </p:spTree>
    <p:extLst>
      <p:ext uri="{BB962C8B-B14F-4D97-AF65-F5344CB8AC3E}">
        <p14:creationId xmlns:p14="http://schemas.microsoft.com/office/powerpoint/2010/main" val="210003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19A6-3558-3440-8DC5-73135E82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Possible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4CC6-A7ED-AE43-8E2E-B1EB8364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Hello from thread 0 (0 of block 0)</a:t>
            </a:r>
          </a:p>
          <a:p>
            <a:pPr marL="0" indent="0">
              <a:buNone/>
            </a:pPr>
            <a:r>
              <a:rPr lang="en-US" dirty="0"/>
              <a:t>Hello from thread 1 (1 of block 0)</a:t>
            </a:r>
          </a:p>
          <a:p>
            <a:pPr marL="0" indent="0">
              <a:buNone/>
            </a:pPr>
            <a:r>
              <a:rPr lang="en-US" dirty="0"/>
              <a:t>Hello from thread 2 (2 of block 0)</a:t>
            </a:r>
          </a:p>
          <a:p>
            <a:pPr marL="0" indent="0">
              <a:buNone/>
            </a:pPr>
            <a:r>
              <a:rPr lang="en-US" dirty="0"/>
              <a:t>Hello from thread 3 (3 of block 0)</a:t>
            </a:r>
          </a:p>
          <a:p>
            <a:pPr marL="0" indent="0">
              <a:buNone/>
            </a:pPr>
            <a:r>
              <a:rPr lang="en-US" dirty="0"/>
              <a:t>Hello from thread 8 (0 of block 2)</a:t>
            </a:r>
          </a:p>
          <a:p>
            <a:pPr marL="0" indent="0">
              <a:buNone/>
            </a:pPr>
            <a:r>
              <a:rPr lang="en-US" dirty="0"/>
              <a:t>Hello from thread 9 (1 of block 2)</a:t>
            </a:r>
          </a:p>
          <a:p>
            <a:pPr marL="0" indent="0">
              <a:buNone/>
            </a:pPr>
            <a:r>
              <a:rPr lang="en-US" dirty="0"/>
              <a:t>Hello from thread 10 (2 of block 2)</a:t>
            </a:r>
          </a:p>
          <a:p>
            <a:pPr marL="0" indent="0">
              <a:buNone/>
            </a:pPr>
            <a:r>
              <a:rPr lang="en-US" dirty="0"/>
              <a:t>Hello from thread 11 (3 of block 2)</a:t>
            </a:r>
          </a:p>
          <a:p>
            <a:pPr marL="0" indent="0">
              <a:buNone/>
            </a:pPr>
            <a:r>
              <a:rPr lang="en-US" dirty="0"/>
              <a:t>Hello from thread 4 (0 of block 1)</a:t>
            </a:r>
          </a:p>
          <a:p>
            <a:pPr marL="0" indent="0">
              <a:buNone/>
            </a:pPr>
            <a:r>
              <a:rPr lang="en-US" dirty="0"/>
              <a:t>Hello from thread 5 (1 of block 1)</a:t>
            </a:r>
          </a:p>
          <a:p>
            <a:pPr marL="0" indent="0">
              <a:buNone/>
            </a:pPr>
            <a:r>
              <a:rPr lang="en-US" dirty="0"/>
              <a:t>Hello from thread 6 (2 of block 1)</a:t>
            </a:r>
          </a:p>
          <a:p>
            <a:pPr marL="0" indent="0">
              <a:buNone/>
            </a:pPr>
            <a:r>
              <a:rPr lang="en-US" dirty="0"/>
              <a:t>Hello from thread 7 (3 of block 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1218487-D3E1-EB49-AEC7-8886645A3C0B}"/>
              </a:ext>
            </a:extLst>
          </p:cNvPr>
          <p:cNvSpPr/>
          <p:nvPr/>
        </p:nvSpPr>
        <p:spPr>
          <a:xfrm>
            <a:off x="5010150" y="3286919"/>
            <a:ext cx="400050" cy="13906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1E89C-2EA1-204C-885A-848BB3420A06}"/>
              </a:ext>
            </a:extLst>
          </p:cNvPr>
          <p:cNvSpPr txBox="1"/>
          <p:nvPr/>
        </p:nvSpPr>
        <p:spPr>
          <a:xfrm>
            <a:off x="5410200" y="3782189"/>
            <a:ext cx="6557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 of order; blocks are executed separately and in any order</a:t>
            </a:r>
          </a:p>
        </p:txBody>
      </p:sp>
    </p:spTree>
    <p:extLst>
      <p:ext uri="{BB962C8B-B14F-4D97-AF65-F5344CB8AC3E}">
        <p14:creationId xmlns:p14="http://schemas.microsoft.com/office/powerpoint/2010/main" val="197057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 CUDA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host code:</a:t>
            </a:r>
          </a:p>
          <a:p>
            <a:pPr lvl="1"/>
            <a:r>
              <a:rPr lang="en-US" dirty="0"/>
              <a:t>Allocate memory on device</a:t>
            </a:r>
          </a:p>
          <a:p>
            <a:pPr lvl="1"/>
            <a:r>
              <a:rPr lang="en-US" dirty="0"/>
              <a:t>Copy data to device</a:t>
            </a:r>
          </a:p>
          <a:p>
            <a:pPr lvl="1"/>
            <a:r>
              <a:rPr lang="en-US" dirty="0"/>
              <a:t>Kernel call</a:t>
            </a:r>
          </a:p>
          <a:p>
            <a:pPr lvl="1"/>
            <a:r>
              <a:rPr lang="en-US" dirty="0"/>
              <a:t>Copy results to host</a:t>
            </a:r>
          </a:p>
          <a:p>
            <a:pPr lvl="1"/>
            <a:r>
              <a:rPr lang="en-US" dirty="0"/>
              <a:t>Free device memory</a:t>
            </a:r>
          </a:p>
          <a:p>
            <a:r>
              <a:rPr lang="en-US" dirty="0"/>
              <a:t>In device code:</a:t>
            </a:r>
          </a:p>
          <a:p>
            <a:pPr lvl="1"/>
            <a:r>
              <a:rPr lang="en-US" dirty="0"/>
              <a:t>__global__</a:t>
            </a:r>
          </a:p>
          <a:p>
            <a:pPr lvl="1"/>
            <a:r>
              <a:rPr lang="en-US" dirty="0"/>
              <a:t>determine thread ID</a:t>
            </a:r>
          </a:p>
          <a:p>
            <a:pPr lvl="1"/>
            <a:r>
              <a:rPr lang="en-US" dirty="0"/>
              <a:t>bounds check</a:t>
            </a:r>
          </a:p>
        </p:txBody>
      </p:sp>
    </p:spTree>
    <p:extLst>
      <p:ext uri="{BB962C8B-B14F-4D97-AF65-F5344CB8AC3E}">
        <p14:creationId xmlns:p14="http://schemas.microsoft.com/office/powerpoint/2010/main" val="273646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23513</TotalTime>
  <Words>1616</Words>
  <Application>Microsoft Macintosh PowerPoint</Application>
  <PresentationFormat>Widescreen</PresentationFormat>
  <Paragraphs>242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CUDA</vt:lpstr>
      <vt:lpstr>GPGPU programming (General-Purpose Graphics Processing Unit)</vt:lpstr>
      <vt:lpstr>Programming model: Memory</vt:lpstr>
      <vt:lpstr>Programming model: Processing</vt:lpstr>
      <vt:lpstr>Logistics: Compiling and running CUDA programs</vt:lpstr>
      <vt:lpstr>“Hello World” for CUDA</vt:lpstr>
      <vt:lpstr>“Hello World” for CUDA</vt:lpstr>
      <vt:lpstr>Possible output</vt:lpstr>
      <vt:lpstr>Overview of a CUDA program</vt:lpstr>
      <vt:lpstr>Adding vectors using CUDA (Not actually fast…)</vt:lpstr>
      <vt:lpstr>Adding vectors using CUDA (Not actually fast…)</vt:lpstr>
      <vt:lpstr>Adding vectors using CUDA (Not actually fast…)</vt:lpstr>
      <vt:lpstr>Adding vectors using CUDA (Not actually fast…)</vt:lpstr>
      <vt:lpstr>Adding vectors using CUDA (Not actually fast…)</vt:lpstr>
      <vt:lpstr>Threads and blocks</vt:lpstr>
      <vt:lpstr>Threads and blocks</vt:lpstr>
      <vt:lpstr>Linearizing multi-dimensional arrays</vt:lpstr>
      <vt:lpstr>Linearizing multi-dimensional arrays</vt:lpstr>
      <vt:lpstr>Linearizing multi-dimensional arrays</vt:lpstr>
      <vt:lpstr>Linearizing multi-dimensional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</dc:title>
  <dc:creator>Microsoft Office User</dc:creator>
  <cp:lastModifiedBy>Microsoft Office User</cp:lastModifiedBy>
  <cp:revision>39</cp:revision>
  <cp:lastPrinted>2021-10-01T20:41:16Z</cp:lastPrinted>
  <dcterms:created xsi:type="dcterms:W3CDTF">2018-10-26T06:15:01Z</dcterms:created>
  <dcterms:modified xsi:type="dcterms:W3CDTF">2021-10-01T20:42:15Z</dcterms:modified>
</cp:coreProperties>
</file>