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77" r:id="rId4"/>
    <p:sldId id="276" r:id="rId5"/>
    <p:sldId id="279" r:id="rId6"/>
    <p:sldId id="278" r:id="rId7"/>
    <p:sldId id="283" r:id="rId8"/>
    <p:sldId id="280" r:id="rId9"/>
    <p:sldId id="258" r:id="rId10"/>
    <p:sldId id="275" r:id="rId11"/>
    <p:sldId id="282" r:id="rId12"/>
  </p:sldIdLst>
  <p:sldSz cx="9144000" cy="5143500" type="screen16x9"/>
  <p:notesSz cx="6858000" cy="9144000"/>
  <p:embeddedFontLst>
    <p:embeddedFont>
      <p:font typeface="Fira Code" panose="020B0809050000020004" pitchFamily="49" charset="0"/>
      <p:regular r:id="rId14"/>
      <p:bold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73E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E579C6-B19A-4C06-87AF-D8BDB9D5BCA6}">
  <a:tblStyle styleId="{14E579C6-B19A-4C06-87AF-D8BDB9D5BC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0775" autoAdjust="0"/>
  </p:normalViewPr>
  <p:slideViewPr>
    <p:cSldViewPr snapToGrid="0" snapToObjects="1">
      <p:cViewPr varScale="1">
        <p:scale>
          <a:sx n="89" d="100"/>
          <a:sy n="89" d="100"/>
        </p:scale>
        <p:origin x="22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Just introduce 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I’ll include notes on what to say here so you can get an idea.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Saif</a:t>
            </a:r>
            <a:endParaRPr lang="en-US" dirty="0"/>
          </a:p>
        </p:txBody>
      </p:sp>
    </p:spTree>
    <p:extLst>
      <p:ext uri="{BB962C8B-B14F-4D97-AF65-F5344CB8AC3E}">
        <p14:creationId xmlns:p14="http://schemas.microsoft.com/office/powerpoint/2010/main" val="322882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Saif</a:t>
            </a:r>
            <a:endParaRPr lang="en-US" dirty="0"/>
          </a:p>
        </p:txBody>
      </p:sp>
    </p:spTree>
    <p:extLst>
      <p:ext uri="{BB962C8B-B14F-4D97-AF65-F5344CB8AC3E}">
        <p14:creationId xmlns:p14="http://schemas.microsoft.com/office/powerpoint/2010/main" val="310965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AE" dirty="0" err="1"/>
              <a:t>Saif</a:t>
            </a:r>
            <a:r>
              <a:rPr lang="en-AE" dirty="0"/>
              <a:t>; {Read the bullet points and explain what it means,}</a:t>
            </a:r>
          </a:p>
          <a:p>
            <a:pPr marL="158750" indent="0">
              <a:buNone/>
            </a:pPr>
            <a:endParaRPr lang="en-AE" dirty="0"/>
          </a:p>
          <a:p>
            <a:pPr marL="158750" indent="0">
              <a:buNone/>
            </a:pPr>
            <a:r>
              <a:rPr lang="en-AE" dirty="0"/>
              <a:t>High level = No control over registers or memory or garbage collection.</a:t>
            </a:r>
          </a:p>
          <a:p>
            <a:pPr marL="158750" indent="0">
              <a:buNone/>
            </a:pPr>
            <a:r>
              <a:rPr lang="en-AE" dirty="0"/>
              <a:t>Dynamically type = No ned to de</a:t>
            </a:r>
            <a:r>
              <a:rPr lang="en-US" dirty="0"/>
              <a:t>cl</a:t>
            </a:r>
            <a:r>
              <a:rPr lang="en-AE" dirty="0"/>
              <a:t>are types of variables</a:t>
            </a:r>
          </a:p>
          <a:p>
            <a:pPr marL="158750" indent="0">
              <a:buNone/>
            </a:pPr>
            <a:r>
              <a:rPr lang="en-AE" dirty="0"/>
              <a:t>Strongly typed =Operations with only same data types.</a:t>
            </a:r>
          </a:p>
          <a:p>
            <a:pPr marL="158750" indent="0">
              <a:buNone/>
            </a:pPr>
            <a:r>
              <a:rPr lang="en-AE" dirty="0"/>
              <a:t>Functional = Has functions </a:t>
            </a:r>
          </a:p>
          <a:p>
            <a:pPr marL="158750" indent="0">
              <a:buNone/>
            </a:pPr>
            <a:r>
              <a:rPr lang="en-AE" dirty="0"/>
              <a:t>Object oriented = Has classes and methods, everything in python is an object</a:t>
            </a:r>
          </a:p>
          <a:p>
            <a:pPr marL="158750" indent="0">
              <a:buNone/>
            </a:pPr>
            <a:r>
              <a:rPr lang="en-AE" dirty="0"/>
              <a:t>Interpreted = Code is run by an interpreter, it is not compiled, this has advantages and disadvantages</a:t>
            </a:r>
          </a:p>
          <a:p>
            <a:pPr marL="158750" indent="0">
              <a:buNone/>
            </a:pPr>
            <a:endParaRPr lang="en-AE" dirty="0"/>
          </a:p>
          <a:p>
            <a:pPr marL="158750" indent="0">
              <a:buNone/>
            </a:pPr>
            <a:endParaRPr lang="en-AE" dirty="0"/>
          </a:p>
        </p:txBody>
      </p:sp>
    </p:spTree>
    <p:extLst>
      <p:ext uri="{BB962C8B-B14F-4D97-AF65-F5344CB8AC3E}">
        <p14:creationId xmlns:p14="http://schemas.microsoft.com/office/powerpoint/2010/main" val="359293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E" dirty="0" err="1"/>
              <a:t>Saif</a:t>
            </a:r>
            <a:r>
              <a:rPr lang="en-AE" dirty="0"/>
              <a:t>- Just explain the points, you can read almost word for word</a:t>
            </a:r>
          </a:p>
        </p:txBody>
      </p:sp>
    </p:spTree>
    <p:extLst>
      <p:ext uri="{BB962C8B-B14F-4D97-AF65-F5344CB8AC3E}">
        <p14:creationId xmlns:p14="http://schemas.microsoft.com/office/powerpoint/2010/main" val="313893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E" dirty="0" err="1"/>
              <a:t>Saif</a:t>
            </a:r>
            <a:r>
              <a:rPr lang="en-AE" dirty="0"/>
              <a:t>- Just explain the points, you can read almost word for word</a:t>
            </a:r>
          </a:p>
          <a:p>
            <a:endParaRPr lang="en-AE" dirty="0"/>
          </a:p>
        </p:txBody>
      </p:sp>
    </p:spTree>
    <p:extLst>
      <p:ext uri="{BB962C8B-B14F-4D97-AF65-F5344CB8AC3E}">
        <p14:creationId xmlns:p14="http://schemas.microsoft.com/office/powerpoint/2010/main" val="62603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Fardin</a:t>
            </a:r>
          </a:p>
        </p:txBody>
      </p:sp>
    </p:spTree>
    <p:extLst>
      <p:ext uri="{BB962C8B-B14F-4D97-AF65-F5344CB8AC3E}">
        <p14:creationId xmlns:p14="http://schemas.microsoft.com/office/powerpoint/2010/main" val="277829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E" dirty="0"/>
              <a:t>Fardin</a:t>
            </a:r>
          </a:p>
        </p:txBody>
      </p:sp>
    </p:spTree>
    <p:extLst>
      <p:ext uri="{BB962C8B-B14F-4D97-AF65-F5344CB8AC3E}">
        <p14:creationId xmlns:p14="http://schemas.microsoft.com/office/powerpoint/2010/main" val="226461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Fardin</a:t>
            </a:r>
          </a:p>
        </p:txBody>
      </p:sp>
    </p:spTree>
    <p:extLst>
      <p:ext uri="{BB962C8B-B14F-4D97-AF65-F5344CB8AC3E}">
        <p14:creationId xmlns:p14="http://schemas.microsoft.com/office/powerpoint/2010/main" val="13161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Fardin</a:t>
            </a:r>
          </a:p>
        </p:txBody>
      </p:sp>
    </p:spTree>
    <p:extLst>
      <p:ext uri="{BB962C8B-B14F-4D97-AF65-F5344CB8AC3E}">
        <p14:creationId xmlns:p14="http://schemas.microsoft.com/office/powerpoint/2010/main" val="3221318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Fardin</a:t>
            </a:r>
          </a:p>
        </p:txBody>
      </p:sp>
    </p:spTree>
    <p:extLst>
      <p:ext uri="{BB962C8B-B14F-4D97-AF65-F5344CB8AC3E}">
        <p14:creationId xmlns:p14="http://schemas.microsoft.com/office/powerpoint/2010/main" val="183831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realpython.com/best-python-books/#fluent-python" TargetMode="External"/><Relationship Id="rId3" Type="http://schemas.openxmlformats.org/officeDocument/2006/relationships/image" Target="../media/image1.jpeg"/><Relationship Id="rId7" Type="http://schemas.openxmlformats.org/officeDocument/2006/relationships/hyperlink" Target="https://realpython.com/best-python-books/#think-pyth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rfscVS0vtbw&amp;ab_channel=freeCodeCamp.org" TargetMode="External"/><Relationship Id="rId5" Type="http://schemas.openxmlformats.org/officeDocument/2006/relationships/hyperlink" Target="https://www.youtube.com/watch?v=_uQrJ0TkZlc&amp;ab_channel=ProgrammingwithMosh" TargetMode="External"/><Relationship Id="rId10" Type="http://schemas.openxmlformats.org/officeDocument/2006/relationships/hyperlink" Target="https://realpython.com/best-python-books/#python-cookbook" TargetMode="External"/><Relationship Id="rId4" Type="http://schemas.openxmlformats.org/officeDocument/2006/relationships/hyperlink" Target="https://docs.python.org/3/tutorial/" TargetMode="External"/><Relationship Id="rId9" Type="http://schemas.openxmlformats.org/officeDocument/2006/relationships/hyperlink" Target="https://realpython.com/best-python-books/#effective-python-59-ways-to-write-better-pyth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epli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hyperlink" Target="https://notepad-plus-plus.org/downloads/" TargetMode="External"/><Relationship Id="rId3" Type="http://schemas.openxmlformats.org/officeDocument/2006/relationships/image" Target="../media/image1.jpeg"/><Relationship Id="rId7" Type="http://schemas.openxmlformats.org/officeDocument/2006/relationships/hyperlink" Target="https://code.visualstudio.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jetbrains.com/pycharm/" TargetMode="External"/><Relationship Id="rId5" Type="http://schemas.openxmlformats.org/officeDocument/2006/relationships/hyperlink" Target="http://www.python.org/" TargetMode="External"/><Relationship Id="rId4" Type="http://schemas.openxmlformats.org/officeDocument/2006/relationships/hyperlink" Target="https://replit.com/languages/pyth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Python </a:t>
            </a:r>
            <a:r>
              <a:rPr lang="en" dirty="0">
                <a:solidFill>
                  <a:schemeClr val="accent2"/>
                </a:solidFill>
              </a:rPr>
              <a:t>Basics </a:t>
            </a:r>
            <a:endParaRPr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For Engineers</a:t>
            </a:r>
            <a:r>
              <a:rPr lang="en" dirty="0">
                <a:solidFill>
                  <a:schemeClr val="lt1"/>
                </a:solidFill>
              </a:rPr>
              <a:t> </a:t>
            </a:r>
            <a:r>
              <a:rPr lang="en" dirty="0">
                <a:solidFill>
                  <a:schemeClr val="lt2"/>
                </a:solidFill>
              </a:rPr>
              <a:t>Workshop</a:t>
            </a:r>
            <a:r>
              <a:rPr lang="en" dirty="0">
                <a:solidFill>
                  <a:schemeClr val="accent6"/>
                </a:solidFill>
              </a:rPr>
              <a:t> </a:t>
            </a:r>
            <a:endParaRPr dirty="0">
              <a:solidFill>
                <a:schemeClr val="accent6"/>
              </a:solidFill>
            </a:endParaRPr>
          </a:p>
        </p:txBody>
      </p:sp>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 name="Google Shape;461;p27">
            <a:extLst>
              <a:ext uri="{FF2B5EF4-FFF2-40B4-BE49-F238E27FC236}">
                <a16:creationId xmlns:a16="http://schemas.microsoft.com/office/drawing/2014/main" id="{614A57FB-29B4-46B4-A2F6-B5727D1A1925}"/>
              </a:ext>
            </a:extLst>
          </p:cNvPr>
          <p:cNvSpPr txBox="1">
            <a:spLocks/>
          </p:cNvSpPr>
          <p:nvPr/>
        </p:nvSpPr>
        <p:spPr>
          <a:xfrm>
            <a:off x="1788725" y="2387800"/>
            <a:ext cx="5788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2000" dirty="0">
                <a:solidFill>
                  <a:schemeClr val="accent6"/>
                </a:solidFill>
              </a:rPr>
              <a:t>By Saifeldin and Fardin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ibes Tech srl Employees, Location, Careers | LinkedIn">
            <a:extLst>
              <a:ext uri="{FF2B5EF4-FFF2-40B4-BE49-F238E27FC236}">
                <a16:creationId xmlns:a16="http://schemas.microsoft.com/office/drawing/2014/main" id="{31274AB0-A683-CE4B-AFDE-EB7AAC8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0B0219-63D3-4042-960F-91D2081757B2}"/>
              </a:ext>
            </a:extLst>
          </p:cNvPr>
          <p:cNvSpPr txBox="1">
            <a:spLocks/>
          </p:cNvSpPr>
          <p:nvPr/>
        </p:nvSpPr>
        <p:spPr>
          <a:xfrm>
            <a:off x="1524000" y="80682"/>
            <a:ext cx="6096000" cy="1234265"/>
          </a:xfrm>
          <a:prstGeom prst="rect">
            <a:avLst/>
          </a:prstGeom>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rgbClr val="373E84"/>
                </a:solidFill>
                <a:latin typeface="Courier" pitchFamily="2" charset="0"/>
              </a:rPr>
              <a:t>Extra resources</a:t>
            </a:r>
          </a:p>
        </p:txBody>
      </p:sp>
      <p:sp>
        <p:nvSpPr>
          <p:cNvPr id="4" name="TextBox 3">
            <a:extLst>
              <a:ext uri="{FF2B5EF4-FFF2-40B4-BE49-F238E27FC236}">
                <a16:creationId xmlns:a16="http://schemas.microsoft.com/office/drawing/2014/main" id="{BC393768-0C7D-774E-8360-67DF30EECA16}"/>
              </a:ext>
            </a:extLst>
          </p:cNvPr>
          <p:cNvSpPr txBox="1"/>
          <p:nvPr/>
        </p:nvSpPr>
        <p:spPr>
          <a:xfrm>
            <a:off x="1090413" y="1395629"/>
            <a:ext cx="7327445" cy="3323987"/>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Python Documentation: </a:t>
            </a:r>
            <a:r>
              <a:rPr lang="en-US" dirty="0">
                <a:hlinkClick r:id="rId4"/>
              </a:rPr>
              <a:t>The Python Tutorial — Python 3.9.7 documentation</a:t>
            </a:r>
            <a:endParaRPr lang="en-US" dirty="0"/>
          </a:p>
          <a:p>
            <a:r>
              <a:rPr lang="en-US" dirty="0">
                <a:latin typeface="Helvetica Neue" panose="02000503000000020004" pitchFamily="2" charset="0"/>
                <a:ea typeface="Helvetica Neue" panose="02000503000000020004" pitchFamily="2" charset="0"/>
              </a:rPr>
              <a:t>(To be honest this is THE BEST source, it’s hard but nothing else comes close!)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Useful videos: </a:t>
            </a:r>
            <a:r>
              <a:rPr lang="en-US" dirty="0">
                <a:hlinkClick r:id="rId5"/>
              </a:rPr>
              <a:t>(1) Python Tutorial - Python for Beginners [Full Course] – YouTube</a:t>
            </a:r>
            <a:endParaRPr lang="en-US" dirty="0">
              <a:latin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a:hlinkClick r:id="rId6"/>
              </a:rPr>
              <a:t>(1) Learn Python - Full Course for Beginners [Tutorial] – YouTube</a:t>
            </a:r>
            <a:endParaRPr lang="en-US" dirty="0"/>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Books: </a:t>
            </a:r>
            <a:r>
              <a:rPr lang="en-US" b="0" i="1" u="none" strike="noStrike" dirty="0">
                <a:solidFill>
                  <a:srgbClr val="619CCD"/>
                </a:solidFill>
                <a:effectLst/>
                <a:latin typeface="source sans pro" panose="020B0604020202020204" pitchFamily="34" charset="0"/>
                <a:hlinkClick r:id="rId7"/>
              </a:rPr>
              <a:t>Think Python</a:t>
            </a:r>
            <a:r>
              <a:rPr lang="en-US" b="0" i="0" dirty="0">
                <a:solidFill>
                  <a:srgbClr val="32516B"/>
                </a:solidFill>
                <a:effectLst/>
                <a:latin typeface="source sans pro" panose="020B0604020202020204" pitchFamily="34" charset="0"/>
              </a:rPr>
              <a:t>: The most basic of this list, </a:t>
            </a:r>
            <a:r>
              <a:rPr lang="en-US" b="0" i="1" dirty="0">
                <a:solidFill>
                  <a:srgbClr val="32516B"/>
                </a:solidFill>
                <a:effectLst/>
                <a:latin typeface="source sans pro" panose="020B0604020202020204" pitchFamily="34" charset="0"/>
              </a:rPr>
              <a:t>Think Python</a:t>
            </a:r>
            <a:r>
              <a:rPr lang="en-US" b="0" i="0" dirty="0">
                <a:solidFill>
                  <a:srgbClr val="32516B"/>
                </a:solidFill>
                <a:effectLst/>
                <a:latin typeface="source sans pro" panose="020B0604020202020204" pitchFamily="34" charset="0"/>
              </a:rPr>
              <a:t> provides a comprehensive Python reference.</a:t>
            </a:r>
          </a:p>
          <a:p>
            <a:pPr algn="l">
              <a:buFont typeface="Arial" panose="020B0604020202020204" pitchFamily="34" charset="0"/>
              <a:buChar char="•"/>
            </a:pPr>
            <a:r>
              <a:rPr lang="en-US" b="0" i="1" u="none" strike="noStrike" dirty="0">
                <a:solidFill>
                  <a:srgbClr val="619CCD"/>
                </a:solidFill>
                <a:effectLst/>
                <a:latin typeface="source sans pro" panose="020B0604020202020204" pitchFamily="34" charset="0"/>
                <a:hlinkClick r:id="rId8"/>
              </a:rPr>
              <a:t>Fluent Python</a:t>
            </a:r>
            <a:r>
              <a:rPr lang="en-US" b="0" i="0" dirty="0">
                <a:solidFill>
                  <a:srgbClr val="32516B"/>
                </a:solidFill>
                <a:effectLst/>
                <a:latin typeface="source sans pro" panose="020B0604020202020204" pitchFamily="34" charset="0"/>
              </a:rPr>
              <a:t>: While Python’s simplicity lets you quickly start coding, this book teaches you how to write idiomatic Python code, while going into several deep topics of the language.</a:t>
            </a:r>
          </a:p>
          <a:p>
            <a:pPr algn="l">
              <a:buFont typeface="Arial" panose="020B0604020202020204" pitchFamily="34" charset="0"/>
              <a:buChar char="•"/>
            </a:pPr>
            <a:r>
              <a:rPr lang="en-US" b="0" i="1" u="none" strike="noStrike" dirty="0">
                <a:solidFill>
                  <a:srgbClr val="619CCD"/>
                </a:solidFill>
                <a:effectLst/>
                <a:latin typeface="source sans pro" panose="020B0604020202020204" pitchFamily="34" charset="0"/>
                <a:hlinkClick r:id="rId9"/>
              </a:rPr>
              <a:t>Effective Python: 59 Ways to Write Better Python</a:t>
            </a:r>
            <a:r>
              <a:rPr lang="en-US" b="0" i="0" dirty="0">
                <a:solidFill>
                  <a:srgbClr val="32516B"/>
                </a:solidFill>
                <a:effectLst/>
                <a:latin typeface="source sans pro" panose="020B0604020202020204" pitchFamily="34" charset="0"/>
              </a:rPr>
              <a:t>: This relatively short book is a collection of 59 articles that, similarly to </a:t>
            </a:r>
            <a:r>
              <a:rPr lang="en-US" b="0" i="1" dirty="0">
                <a:solidFill>
                  <a:srgbClr val="32516B"/>
                </a:solidFill>
                <a:effectLst/>
                <a:latin typeface="source sans pro" panose="020B0604020202020204" pitchFamily="34" charset="0"/>
              </a:rPr>
              <a:t>Fluent Python</a:t>
            </a:r>
            <a:r>
              <a:rPr lang="en-US" b="0" i="0" dirty="0">
                <a:solidFill>
                  <a:srgbClr val="32516B"/>
                </a:solidFill>
                <a:effectLst/>
                <a:latin typeface="source sans pro" panose="020B0604020202020204" pitchFamily="34" charset="0"/>
              </a:rPr>
              <a:t>, focus on teaching you how to write truly Pythonic code.</a:t>
            </a:r>
          </a:p>
          <a:p>
            <a:pPr algn="l">
              <a:buFont typeface="Arial" panose="020B0604020202020204" pitchFamily="34" charset="0"/>
              <a:buChar char="•"/>
            </a:pPr>
            <a:r>
              <a:rPr lang="en-US" b="0" i="1" u="none" strike="noStrike" dirty="0">
                <a:solidFill>
                  <a:srgbClr val="619CCD"/>
                </a:solidFill>
                <a:effectLst/>
                <a:latin typeface="source sans pro" panose="020B0604020202020204" pitchFamily="34" charset="0"/>
                <a:hlinkClick r:id="rId10"/>
              </a:rPr>
              <a:t>Python Cookbook</a:t>
            </a:r>
            <a:r>
              <a:rPr lang="en-US" b="0" i="0" dirty="0">
                <a:solidFill>
                  <a:srgbClr val="32516B"/>
                </a:solidFill>
                <a:effectLst/>
                <a:latin typeface="source sans pro" panose="020B0604020202020204" pitchFamily="34" charset="0"/>
              </a:rPr>
              <a:t>: As a ‘cookbook’, this will be a good reference on how to use Python to complete tasks you have done in another language.</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800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ibes Tech srl Employees, Location, Careers | LinkedIn">
            <a:extLst>
              <a:ext uri="{FF2B5EF4-FFF2-40B4-BE49-F238E27FC236}">
                <a16:creationId xmlns:a16="http://schemas.microsoft.com/office/drawing/2014/main" id="{7FA49767-E597-CB4B-8850-B5AACC1D2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1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7A4932-D879-9B45-8A3C-F85FFAE4C299}"/>
              </a:ext>
            </a:extLst>
          </p:cNvPr>
          <p:cNvSpPr txBox="1"/>
          <p:nvPr/>
        </p:nvSpPr>
        <p:spPr>
          <a:xfrm>
            <a:off x="2370960" y="674536"/>
            <a:ext cx="4096871" cy="1077218"/>
          </a:xfrm>
          <a:prstGeom prst="rect">
            <a:avLst/>
          </a:prstGeom>
          <a:noFill/>
        </p:spPr>
        <p:txBody>
          <a:bodyPr wrap="square" rtlCol="0">
            <a:spAutoFit/>
          </a:bodyPr>
          <a:lstStyle/>
          <a:p>
            <a:pPr algn="ctr"/>
            <a:r>
              <a:rPr lang="en-US" sz="3200" b="1" dirty="0">
                <a:solidFill>
                  <a:srgbClr val="373E84"/>
                </a:solidFill>
                <a:latin typeface="Courier New" panose="02070309020205020404" pitchFamily="49" charset="0"/>
                <a:cs typeface="Courier New" panose="02070309020205020404" pitchFamily="49" charset="0"/>
              </a:rPr>
              <a:t>Let</a:t>
            </a:r>
            <a:r>
              <a:rPr lang="en-AE" sz="3200" b="1" dirty="0">
                <a:solidFill>
                  <a:srgbClr val="373E84"/>
                </a:solidFill>
                <a:latin typeface="Courier New" panose="02070309020205020404" pitchFamily="49" charset="0"/>
                <a:cs typeface="Courier New" panose="02070309020205020404" pitchFamily="49" charset="0"/>
              </a:rPr>
              <a:t>’s start Coding </a:t>
            </a:r>
            <a:r>
              <a:rPr lang="en-AE" sz="3200" b="1" dirty="0">
                <a:solidFill>
                  <a:srgbClr val="373E84"/>
                </a:solidFill>
                <a:latin typeface="Courier New" panose="02070309020205020404" pitchFamily="49" charset="0"/>
                <a:cs typeface="Courier New" panose="02070309020205020404" pitchFamily="49" charset="0"/>
                <a:sym typeface="Wingdings" panose="05000000000000000000" pitchFamily="2" charset="2"/>
              </a:rPr>
              <a:t></a:t>
            </a:r>
            <a:endParaRPr lang="en-US" sz="3200" b="1" dirty="0">
              <a:solidFill>
                <a:srgbClr val="373E84"/>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6645D33-BC4C-7E40-ABAB-DB8C75D969BE}"/>
              </a:ext>
            </a:extLst>
          </p:cNvPr>
          <p:cNvSpPr txBox="1">
            <a:spLocks/>
          </p:cNvSpPr>
          <p:nvPr/>
        </p:nvSpPr>
        <p:spPr>
          <a:xfrm>
            <a:off x="1783568" y="1077382"/>
            <a:ext cx="6104964" cy="5847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09EC3D19-97E6-1F48-8C01-EF7743E6DF33}"/>
              </a:ext>
            </a:extLst>
          </p:cNvPr>
          <p:cNvSpPr txBox="1"/>
          <p:nvPr/>
        </p:nvSpPr>
        <p:spPr>
          <a:xfrm>
            <a:off x="1783568" y="1662158"/>
            <a:ext cx="4527177" cy="523220"/>
          </a:xfrm>
          <a:prstGeom prst="rect">
            <a:avLst/>
          </a:prstGeom>
          <a:noFill/>
        </p:spPr>
        <p:txBody>
          <a:bodyPr wrap="square" rtlCol="0">
            <a:spAutoFit/>
          </a:bodyPr>
          <a:lstStyle/>
          <a:p>
            <a:pPr marL="285750" lvl="1" indent="-285750">
              <a:buFont typeface="Courier New" panose="02070309020205020404" pitchFamily="49" charset="0"/>
              <a:buChar char="o"/>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endParaRPr lang="en-AE" dirty="0"/>
          </a:p>
        </p:txBody>
      </p:sp>
      <p:sp>
        <p:nvSpPr>
          <p:cNvPr id="8" name="Content Placeholder 2">
            <a:extLst>
              <a:ext uri="{FF2B5EF4-FFF2-40B4-BE49-F238E27FC236}">
                <a16:creationId xmlns:a16="http://schemas.microsoft.com/office/drawing/2014/main" id="{02AC4993-0C61-4ACE-9290-32E89C800D27}"/>
              </a:ext>
            </a:extLst>
          </p:cNvPr>
          <p:cNvSpPr txBox="1">
            <a:spLocks/>
          </p:cNvSpPr>
          <p:nvPr/>
        </p:nvSpPr>
        <p:spPr>
          <a:xfrm>
            <a:off x="1783568" y="3637034"/>
            <a:ext cx="6104964" cy="5847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200" u="sng"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22307D62-5104-4E5C-B592-9D9C672F4F44}"/>
              </a:ext>
            </a:extLst>
          </p:cNvPr>
          <p:cNvSpPr txBox="1"/>
          <p:nvPr/>
        </p:nvSpPr>
        <p:spPr>
          <a:xfrm>
            <a:off x="2261755" y="2294903"/>
            <a:ext cx="4620490" cy="1969770"/>
          </a:xfrm>
          <a:prstGeom prst="rect">
            <a:avLst/>
          </a:prstGeom>
          <a:noFill/>
        </p:spPr>
        <p:txBody>
          <a:bodyPr wrap="square">
            <a:spAutoFit/>
          </a:bodyPr>
          <a:lstStyle/>
          <a:p>
            <a:pPr algn="ctr"/>
            <a:r>
              <a:rPr lang="en-US" sz="1400" b="1" dirty="0">
                <a:solidFill>
                  <a:schemeClr val="tx1"/>
                </a:solidFill>
                <a:latin typeface="Courier New" panose="02070309020205020404" pitchFamily="49" charset="0"/>
                <a:cs typeface="Courier New" panose="02070309020205020404" pitchFamily="49" charset="0"/>
              </a:rPr>
              <a:t>If you don’t have python installed on your pc open up the Replit online IDE if you want to code along.</a:t>
            </a:r>
          </a:p>
          <a:p>
            <a:pPr algn="ctr"/>
            <a:endParaRPr lang="en-US" sz="1400" b="1" dirty="0">
              <a:solidFill>
                <a:schemeClr val="tx1"/>
              </a:solidFill>
              <a:latin typeface="Courier New" panose="02070309020205020404" pitchFamily="49" charset="0"/>
              <a:cs typeface="Courier New" panose="02070309020205020404" pitchFamily="49" charset="0"/>
            </a:endParaRPr>
          </a:p>
          <a:p>
            <a:pPr algn="ctr"/>
            <a:r>
              <a:rPr lang="en-US" sz="1400" b="1" dirty="0">
                <a:solidFill>
                  <a:schemeClr val="tx1"/>
                </a:solidFill>
                <a:latin typeface="Courier New" panose="02070309020205020404" pitchFamily="49" charset="0"/>
                <a:cs typeface="Courier New" panose="02070309020205020404" pitchFamily="49" charset="0"/>
                <a:hlinkClick r:id="rId4"/>
              </a:rPr>
              <a:t>https://replit.com/</a:t>
            </a:r>
            <a:endParaRPr lang="en-US" sz="1400" b="1" dirty="0">
              <a:solidFill>
                <a:schemeClr val="tx1"/>
              </a:solidFill>
              <a:latin typeface="Courier New" panose="02070309020205020404" pitchFamily="49" charset="0"/>
              <a:cs typeface="Courier New" panose="02070309020205020404" pitchFamily="49" charset="0"/>
            </a:endParaRPr>
          </a:p>
          <a:p>
            <a:pPr algn="ctr"/>
            <a:endParaRPr lang="en-US" b="1" dirty="0">
              <a:solidFill>
                <a:schemeClr val="tx1"/>
              </a:solidFill>
              <a:latin typeface="Courier New" panose="02070309020205020404" pitchFamily="49" charset="0"/>
              <a:cs typeface="Courier New" panose="02070309020205020404" pitchFamily="49" charset="0"/>
            </a:endParaRPr>
          </a:p>
          <a:p>
            <a:pPr algn="ctr"/>
            <a:r>
              <a:rPr lang="en-US" sz="2400" b="1" dirty="0">
                <a:solidFill>
                  <a:schemeClr val="tx1"/>
                </a:solidFill>
                <a:latin typeface="Courier New" panose="02070309020205020404" pitchFamily="49" charset="0"/>
                <a:cs typeface="Courier New" panose="02070309020205020404" pitchFamily="49" charset="0"/>
              </a:rPr>
              <a:t>Any questions so far?</a:t>
            </a:r>
          </a:p>
          <a:p>
            <a:pPr algn="ctr"/>
            <a:endParaRPr lang="en-US" sz="14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519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ibes Tech srl Employees, Location, Careers | LinkedIn">
            <a:extLst>
              <a:ext uri="{FF2B5EF4-FFF2-40B4-BE49-F238E27FC236}">
                <a16:creationId xmlns:a16="http://schemas.microsoft.com/office/drawing/2014/main" id="{92384CB2-1961-AD41-A280-F45A3C6F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E67349-A077-3E45-872E-94A9DD2D8EFC}"/>
              </a:ext>
            </a:extLst>
          </p:cNvPr>
          <p:cNvSpPr txBox="1"/>
          <p:nvPr/>
        </p:nvSpPr>
        <p:spPr>
          <a:xfrm>
            <a:off x="2277035" y="152809"/>
            <a:ext cx="4123765" cy="584775"/>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What is Python?</a:t>
            </a:r>
          </a:p>
        </p:txBody>
      </p:sp>
      <p:sp>
        <p:nvSpPr>
          <p:cNvPr id="2" name="TextBox 1">
            <a:extLst>
              <a:ext uri="{FF2B5EF4-FFF2-40B4-BE49-F238E27FC236}">
                <a16:creationId xmlns:a16="http://schemas.microsoft.com/office/drawing/2014/main" id="{53E51C55-6FE4-4098-A986-72CF3E390FC2}"/>
              </a:ext>
            </a:extLst>
          </p:cNvPr>
          <p:cNvSpPr txBox="1"/>
          <p:nvPr/>
        </p:nvSpPr>
        <p:spPr>
          <a:xfrm>
            <a:off x="1173153" y="890155"/>
            <a:ext cx="6331528" cy="3416320"/>
          </a:xfrm>
          <a:prstGeom prst="rect">
            <a:avLst/>
          </a:prstGeom>
          <a:noFill/>
        </p:spPr>
        <p:txBody>
          <a:bodyPr wrap="square" rtlCol="0">
            <a:spAutoFit/>
          </a:bodyPr>
          <a:lstStyle/>
          <a:p>
            <a:pPr algn="ctr"/>
            <a:r>
              <a:rPr lang="en-US" sz="2400" b="1" dirty="0"/>
              <a:t>Python is a ;</a:t>
            </a:r>
          </a:p>
          <a:p>
            <a:pPr marL="285750" indent="-285750" algn="ctr">
              <a:buFont typeface="Arial" panose="020B0604020202020204" pitchFamily="34" charset="0"/>
              <a:buChar char="•"/>
            </a:pPr>
            <a:r>
              <a:rPr lang="en-US" sz="2400" dirty="0"/>
              <a:t>High level</a:t>
            </a:r>
          </a:p>
          <a:p>
            <a:pPr marL="285750" indent="-285750" algn="ctr">
              <a:buFont typeface="Arial" panose="020B0604020202020204" pitchFamily="34" charset="0"/>
              <a:buChar char="•"/>
            </a:pPr>
            <a:r>
              <a:rPr lang="en-US" sz="2400" dirty="0"/>
              <a:t>Dynamically typed</a:t>
            </a:r>
          </a:p>
          <a:p>
            <a:pPr marL="285750" indent="-285750" algn="ctr">
              <a:buFont typeface="Arial" panose="020B0604020202020204" pitchFamily="34" charset="0"/>
              <a:buChar char="•"/>
            </a:pPr>
            <a:r>
              <a:rPr lang="en-US" sz="2400" dirty="0"/>
              <a:t>Strongly typed</a:t>
            </a:r>
          </a:p>
          <a:p>
            <a:pPr marL="285750" indent="-285750" algn="ctr">
              <a:buFont typeface="Arial" panose="020B0604020202020204" pitchFamily="34" charset="0"/>
              <a:buChar char="•"/>
            </a:pPr>
            <a:r>
              <a:rPr lang="en-US" sz="2400" dirty="0"/>
              <a:t>Objected Oriented </a:t>
            </a:r>
          </a:p>
          <a:p>
            <a:pPr marL="285750" indent="-285750" algn="ctr">
              <a:buFont typeface="Arial" panose="020B0604020202020204" pitchFamily="34" charset="0"/>
              <a:buChar char="•"/>
            </a:pPr>
            <a:r>
              <a:rPr lang="en-US" sz="2400" dirty="0"/>
              <a:t>Functional</a:t>
            </a:r>
          </a:p>
          <a:p>
            <a:pPr marL="285750" indent="-285750" algn="ctr">
              <a:buFont typeface="Arial" panose="020B0604020202020204" pitchFamily="34" charset="0"/>
              <a:buChar char="•"/>
            </a:pPr>
            <a:r>
              <a:rPr lang="en-US" sz="2400" dirty="0"/>
              <a:t>Interpreted</a:t>
            </a:r>
          </a:p>
          <a:p>
            <a:pPr marL="285750" indent="-285750" algn="ctr">
              <a:buFont typeface="Arial" panose="020B0604020202020204" pitchFamily="34" charset="0"/>
              <a:buChar char="•"/>
            </a:pPr>
            <a:r>
              <a:rPr lang="en-US" sz="2400" dirty="0"/>
              <a:t>General purpose</a:t>
            </a:r>
          </a:p>
          <a:p>
            <a:pPr algn="ctr"/>
            <a:r>
              <a:rPr lang="en-US" sz="2400" b="1" dirty="0"/>
              <a:t>Programming language.</a:t>
            </a:r>
          </a:p>
        </p:txBody>
      </p:sp>
      <p:pic>
        <p:nvPicPr>
          <p:cNvPr id="7" name="Picture 6">
            <a:extLst>
              <a:ext uri="{FF2B5EF4-FFF2-40B4-BE49-F238E27FC236}">
                <a16:creationId xmlns:a16="http://schemas.microsoft.com/office/drawing/2014/main" id="{7CD75C98-071A-4665-B19A-6AF7DC17539F}"/>
              </a:ext>
            </a:extLst>
          </p:cNvPr>
          <p:cNvPicPr>
            <a:picLocks noChangeAspect="1"/>
          </p:cNvPicPr>
          <p:nvPr/>
        </p:nvPicPr>
        <p:blipFill>
          <a:blip r:embed="rId4"/>
          <a:stretch>
            <a:fillRect/>
          </a:stretch>
        </p:blipFill>
        <p:spPr>
          <a:xfrm>
            <a:off x="6322868" y="3938223"/>
            <a:ext cx="2705100" cy="971550"/>
          </a:xfrm>
          <a:prstGeom prst="rect">
            <a:avLst/>
          </a:prstGeom>
        </p:spPr>
      </p:pic>
    </p:spTree>
    <p:extLst>
      <p:ext uri="{BB962C8B-B14F-4D97-AF65-F5344CB8AC3E}">
        <p14:creationId xmlns:p14="http://schemas.microsoft.com/office/powerpoint/2010/main" val="331400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ibes Tech srl Employees, Location, Careers | LinkedIn">
            <a:extLst>
              <a:ext uri="{FF2B5EF4-FFF2-40B4-BE49-F238E27FC236}">
                <a16:creationId xmlns:a16="http://schemas.microsoft.com/office/drawing/2014/main" id="{92384CB2-1961-AD41-A280-F45A3C6F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E67349-A077-3E45-872E-94A9DD2D8EFC}"/>
              </a:ext>
            </a:extLst>
          </p:cNvPr>
          <p:cNvSpPr txBox="1"/>
          <p:nvPr/>
        </p:nvSpPr>
        <p:spPr>
          <a:xfrm>
            <a:off x="2277035" y="152809"/>
            <a:ext cx="4123765" cy="584775"/>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Why use Python?</a:t>
            </a:r>
          </a:p>
        </p:txBody>
      </p:sp>
      <p:pic>
        <p:nvPicPr>
          <p:cNvPr id="5" name="Graphic 4" descr="Sign Language">
            <a:extLst>
              <a:ext uri="{FF2B5EF4-FFF2-40B4-BE49-F238E27FC236}">
                <a16:creationId xmlns:a16="http://schemas.microsoft.com/office/drawing/2014/main" id="{1C0355B1-C50A-4FF8-8E8C-03D9BC3A5A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7780" y="1568942"/>
            <a:ext cx="914400" cy="914400"/>
          </a:xfrm>
          <a:prstGeom prst="rect">
            <a:avLst/>
          </a:prstGeom>
        </p:spPr>
      </p:pic>
      <p:sp>
        <p:nvSpPr>
          <p:cNvPr id="7" name="TextBox 6">
            <a:extLst>
              <a:ext uri="{FF2B5EF4-FFF2-40B4-BE49-F238E27FC236}">
                <a16:creationId xmlns:a16="http://schemas.microsoft.com/office/drawing/2014/main" id="{FC90F3CE-4505-4F58-BD77-97789349DF48}"/>
              </a:ext>
            </a:extLst>
          </p:cNvPr>
          <p:cNvSpPr txBox="1"/>
          <p:nvPr/>
        </p:nvSpPr>
        <p:spPr>
          <a:xfrm>
            <a:off x="600635" y="2628668"/>
            <a:ext cx="1676400" cy="1815882"/>
          </a:xfrm>
          <a:prstGeom prst="rect">
            <a:avLst/>
          </a:prstGeom>
          <a:noFill/>
        </p:spPr>
        <p:txBody>
          <a:bodyPr wrap="square" rtlCol="0">
            <a:spAutoFit/>
          </a:bodyPr>
          <a:lstStyle/>
          <a:p>
            <a:pPr algn="ctr"/>
            <a:r>
              <a:rPr lang="en-US" b="1" dirty="0"/>
              <a:t>Python is easy</a:t>
            </a:r>
          </a:p>
          <a:p>
            <a:pPr algn="ctr"/>
            <a:endParaRPr lang="en-US" dirty="0"/>
          </a:p>
          <a:p>
            <a:pPr algn="ctr"/>
            <a:r>
              <a:rPr lang="en-US" dirty="0"/>
              <a:t>Python is as close to working pseudocode as it gets with a real programming language.</a:t>
            </a:r>
          </a:p>
        </p:txBody>
      </p:sp>
      <p:pic>
        <p:nvPicPr>
          <p:cNvPr id="9" name="Graphic 8" descr="Gymnast Floor routine">
            <a:extLst>
              <a:ext uri="{FF2B5EF4-FFF2-40B4-BE49-F238E27FC236}">
                <a16:creationId xmlns:a16="http://schemas.microsoft.com/office/drawing/2014/main" id="{4A857B70-BBB1-48CA-8DA7-412324A249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6881" y="1542964"/>
            <a:ext cx="914400" cy="914400"/>
          </a:xfrm>
          <a:prstGeom prst="rect">
            <a:avLst/>
          </a:prstGeom>
        </p:spPr>
      </p:pic>
      <p:sp>
        <p:nvSpPr>
          <p:cNvPr id="13" name="TextBox 12">
            <a:extLst>
              <a:ext uri="{FF2B5EF4-FFF2-40B4-BE49-F238E27FC236}">
                <a16:creationId xmlns:a16="http://schemas.microsoft.com/office/drawing/2014/main" id="{638731B2-2EEE-4460-9260-3545435412A6}"/>
              </a:ext>
            </a:extLst>
          </p:cNvPr>
          <p:cNvSpPr txBox="1"/>
          <p:nvPr/>
        </p:nvSpPr>
        <p:spPr>
          <a:xfrm>
            <a:off x="4530437" y="2628668"/>
            <a:ext cx="1676400" cy="2462213"/>
          </a:xfrm>
          <a:prstGeom prst="rect">
            <a:avLst/>
          </a:prstGeom>
          <a:noFill/>
        </p:spPr>
        <p:txBody>
          <a:bodyPr wrap="square" rtlCol="0">
            <a:spAutoFit/>
          </a:bodyPr>
          <a:lstStyle/>
          <a:p>
            <a:pPr algn="ctr"/>
            <a:r>
              <a:rPr lang="en-US" b="1" dirty="0"/>
              <a:t>Community</a:t>
            </a:r>
          </a:p>
          <a:p>
            <a:pPr algn="ctr"/>
            <a:endParaRPr lang="en-US" dirty="0"/>
          </a:p>
          <a:p>
            <a:pPr algn="ctr"/>
            <a:r>
              <a:rPr lang="en-US" dirty="0"/>
              <a:t>Python is free and open-source (unlike MATLAB). That means a large community and many interesting libraries and plenty of support.</a:t>
            </a:r>
          </a:p>
        </p:txBody>
      </p:sp>
      <p:sp>
        <p:nvSpPr>
          <p:cNvPr id="17" name="TextBox 16">
            <a:extLst>
              <a:ext uri="{FF2B5EF4-FFF2-40B4-BE49-F238E27FC236}">
                <a16:creationId xmlns:a16="http://schemas.microsoft.com/office/drawing/2014/main" id="{9CE75DEA-B641-4D31-B47A-61685A9DD806}"/>
              </a:ext>
            </a:extLst>
          </p:cNvPr>
          <p:cNvSpPr txBox="1"/>
          <p:nvPr/>
        </p:nvSpPr>
        <p:spPr>
          <a:xfrm>
            <a:off x="2625436" y="2628668"/>
            <a:ext cx="1676400" cy="2031325"/>
          </a:xfrm>
          <a:prstGeom prst="rect">
            <a:avLst/>
          </a:prstGeom>
          <a:noFill/>
        </p:spPr>
        <p:txBody>
          <a:bodyPr wrap="square" rtlCol="0">
            <a:spAutoFit/>
          </a:bodyPr>
          <a:lstStyle/>
          <a:p>
            <a:pPr algn="ctr"/>
            <a:r>
              <a:rPr lang="en-US" b="1" dirty="0"/>
              <a:t>Jack of all trades</a:t>
            </a:r>
          </a:p>
          <a:p>
            <a:pPr algn="ctr"/>
            <a:endParaRPr lang="en-US" dirty="0"/>
          </a:p>
          <a:p>
            <a:pPr algn="ctr"/>
            <a:r>
              <a:rPr lang="en-US" dirty="0"/>
              <a:t>Due to its ease, it is used for web-development, scripting, data-science, scientific computing and many more.</a:t>
            </a:r>
          </a:p>
        </p:txBody>
      </p:sp>
      <p:pic>
        <p:nvPicPr>
          <p:cNvPr id="20" name="Graphic 19" descr="Group of people">
            <a:extLst>
              <a:ext uri="{FF2B5EF4-FFF2-40B4-BE49-F238E27FC236}">
                <a16:creationId xmlns:a16="http://schemas.microsoft.com/office/drawing/2014/main" id="{D4C612D9-413D-43EC-85CC-1B7466A4F2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9873" y="1568942"/>
            <a:ext cx="914400" cy="914400"/>
          </a:xfrm>
          <a:prstGeom prst="rect">
            <a:avLst/>
          </a:prstGeom>
        </p:spPr>
      </p:pic>
      <p:pic>
        <p:nvPicPr>
          <p:cNvPr id="24" name="Graphic 23" descr="Brain">
            <a:extLst>
              <a:ext uri="{FF2B5EF4-FFF2-40B4-BE49-F238E27FC236}">
                <a16:creationId xmlns:a16="http://schemas.microsoft.com/office/drawing/2014/main" id="{7822DA1A-1B92-471B-B375-7F05ED42B1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54091" y="1568942"/>
            <a:ext cx="914400" cy="914400"/>
          </a:xfrm>
          <a:prstGeom prst="rect">
            <a:avLst/>
          </a:prstGeom>
        </p:spPr>
      </p:pic>
      <p:sp>
        <p:nvSpPr>
          <p:cNvPr id="26" name="TextBox 25">
            <a:extLst>
              <a:ext uri="{FF2B5EF4-FFF2-40B4-BE49-F238E27FC236}">
                <a16:creationId xmlns:a16="http://schemas.microsoft.com/office/drawing/2014/main" id="{F370843A-8950-4A23-A875-870F3FA28B57}"/>
              </a:ext>
            </a:extLst>
          </p:cNvPr>
          <p:cNvSpPr txBox="1"/>
          <p:nvPr/>
        </p:nvSpPr>
        <p:spPr>
          <a:xfrm>
            <a:off x="6555238" y="2571750"/>
            <a:ext cx="1676400" cy="2893100"/>
          </a:xfrm>
          <a:prstGeom prst="rect">
            <a:avLst/>
          </a:prstGeom>
          <a:noFill/>
        </p:spPr>
        <p:txBody>
          <a:bodyPr wrap="square" rtlCol="0">
            <a:spAutoFit/>
          </a:bodyPr>
          <a:lstStyle/>
          <a:p>
            <a:pPr algn="ctr"/>
            <a:r>
              <a:rPr lang="en-US" b="1" dirty="0"/>
              <a:t>Machine Learning</a:t>
            </a:r>
          </a:p>
          <a:p>
            <a:pPr algn="ctr"/>
            <a:endParaRPr lang="en-US" dirty="0"/>
          </a:p>
          <a:p>
            <a:pPr algn="ctr"/>
            <a:r>
              <a:rPr lang="en-US" dirty="0"/>
              <a:t>It is THE language for AI/Machine learning.</a:t>
            </a:r>
          </a:p>
          <a:p>
            <a:pPr algn="ctr"/>
            <a:endParaRPr lang="en-US" dirty="0"/>
          </a:p>
          <a:p>
            <a:pPr algn="ctr"/>
            <a:r>
              <a:rPr lang="en-US" dirty="0"/>
              <a:t>Tensorflow,Scikit-Learn, PyTorch, all fundamental.</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363379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Ribes Tech srl Employees, Location, Careers | LinkedIn">
            <a:extLst>
              <a:ext uri="{FF2B5EF4-FFF2-40B4-BE49-F238E27FC236}">
                <a16:creationId xmlns:a16="http://schemas.microsoft.com/office/drawing/2014/main" id="{92384CB2-1961-AD41-A280-F45A3C6F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E67349-A077-3E45-872E-94A9DD2D8EFC}"/>
              </a:ext>
            </a:extLst>
          </p:cNvPr>
          <p:cNvSpPr txBox="1"/>
          <p:nvPr/>
        </p:nvSpPr>
        <p:spPr>
          <a:xfrm>
            <a:off x="2277035" y="152809"/>
            <a:ext cx="4123765" cy="1077218"/>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Why not use Python?</a:t>
            </a:r>
          </a:p>
        </p:txBody>
      </p:sp>
      <p:pic>
        <p:nvPicPr>
          <p:cNvPr id="4" name="Graphic 3" descr="Turtle">
            <a:extLst>
              <a:ext uri="{FF2B5EF4-FFF2-40B4-BE49-F238E27FC236}">
                <a16:creationId xmlns:a16="http://schemas.microsoft.com/office/drawing/2014/main" id="{6022CDF6-9BA8-48A9-AB03-880637BC7D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1982" y="1245613"/>
            <a:ext cx="914400" cy="914400"/>
          </a:xfrm>
          <a:prstGeom prst="rect">
            <a:avLst/>
          </a:prstGeom>
        </p:spPr>
      </p:pic>
      <p:pic>
        <p:nvPicPr>
          <p:cNvPr id="7" name="Graphic 6" descr="Maze">
            <a:extLst>
              <a:ext uri="{FF2B5EF4-FFF2-40B4-BE49-F238E27FC236}">
                <a16:creationId xmlns:a16="http://schemas.microsoft.com/office/drawing/2014/main" id="{CDDF9390-889C-4501-BF14-DDC82AEE9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81717" y="1245613"/>
            <a:ext cx="914400" cy="914400"/>
          </a:xfrm>
          <a:prstGeom prst="rect">
            <a:avLst/>
          </a:prstGeom>
        </p:spPr>
      </p:pic>
      <p:sp>
        <p:nvSpPr>
          <p:cNvPr id="9" name="TextBox 8">
            <a:extLst>
              <a:ext uri="{FF2B5EF4-FFF2-40B4-BE49-F238E27FC236}">
                <a16:creationId xmlns:a16="http://schemas.microsoft.com/office/drawing/2014/main" id="{06BFEE6C-6E28-4A95-B23C-88FAE5990F68}"/>
              </a:ext>
            </a:extLst>
          </p:cNvPr>
          <p:cNvSpPr txBox="1"/>
          <p:nvPr/>
        </p:nvSpPr>
        <p:spPr>
          <a:xfrm>
            <a:off x="1524000" y="2060864"/>
            <a:ext cx="1676400" cy="1600438"/>
          </a:xfrm>
          <a:prstGeom prst="rect">
            <a:avLst/>
          </a:prstGeom>
          <a:noFill/>
        </p:spPr>
        <p:txBody>
          <a:bodyPr wrap="square" rtlCol="0">
            <a:spAutoFit/>
          </a:bodyPr>
          <a:lstStyle/>
          <a:p>
            <a:pPr algn="ctr"/>
            <a:r>
              <a:rPr lang="en-US" b="1" dirty="0"/>
              <a:t>Slow</a:t>
            </a:r>
          </a:p>
          <a:p>
            <a:pPr algn="ctr"/>
            <a:endParaRPr lang="en-US" dirty="0"/>
          </a:p>
          <a:p>
            <a:pPr algn="ctr"/>
            <a:r>
              <a:rPr lang="en-US" dirty="0"/>
              <a:t>If you are programming a rockets embedded systems, its best you stick to C.</a:t>
            </a:r>
          </a:p>
        </p:txBody>
      </p:sp>
      <p:sp>
        <p:nvSpPr>
          <p:cNvPr id="10" name="TextBox 9">
            <a:extLst>
              <a:ext uri="{FF2B5EF4-FFF2-40B4-BE49-F238E27FC236}">
                <a16:creationId xmlns:a16="http://schemas.microsoft.com/office/drawing/2014/main" id="{0717045F-E7D5-4807-8F12-47682FFFDAA7}"/>
              </a:ext>
            </a:extLst>
          </p:cNvPr>
          <p:cNvSpPr txBox="1"/>
          <p:nvPr/>
        </p:nvSpPr>
        <p:spPr>
          <a:xfrm>
            <a:off x="3525982" y="2089446"/>
            <a:ext cx="1676400" cy="2462213"/>
          </a:xfrm>
          <a:prstGeom prst="rect">
            <a:avLst/>
          </a:prstGeom>
          <a:noFill/>
        </p:spPr>
        <p:txBody>
          <a:bodyPr wrap="square" rtlCol="0">
            <a:spAutoFit/>
          </a:bodyPr>
          <a:lstStyle/>
          <a:p>
            <a:pPr algn="ctr"/>
            <a:r>
              <a:rPr lang="en-US" b="1" dirty="0"/>
              <a:t>Complicated</a:t>
            </a:r>
          </a:p>
          <a:p>
            <a:pPr algn="ctr"/>
            <a:endParaRPr lang="en-US" dirty="0"/>
          </a:p>
          <a:p>
            <a:pPr algn="ctr"/>
            <a:r>
              <a:rPr lang="en-US" dirty="0"/>
              <a:t>Given how simple it is, you will need good programming fundamentals to not get ahead of yourself and create the dreaded spaghetti codebase.</a:t>
            </a:r>
          </a:p>
        </p:txBody>
      </p:sp>
      <p:pic>
        <p:nvPicPr>
          <p:cNvPr id="11" name="Graphic 10" descr="Doctor">
            <a:extLst>
              <a:ext uri="{FF2B5EF4-FFF2-40B4-BE49-F238E27FC236}">
                <a16:creationId xmlns:a16="http://schemas.microsoft.com/office/drawing/2014/main" id="{2D41E15C-BD10-4BB8-9C88-40A6218874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42452" y="1245613"/>
            <a:ext cx="914400" cy="914400"/>
          </a:xfrm>
          <a:prstGeom prst="rect">
            <a:avLst/>
          </a:prstGeom>
        </p:spPr>
      </p:pic>
      <p:sp>
        <p:nvSpPr>
          <p:cNvPr id="13" name="TextBox 12">
            <a:extLst>
              <a:ext uri="{FF2B5EF4-FFF2-40B4-BE49-F238E27FC236}">
                <a16:creationId xmlns:a16="http://schemas.microsoft.com/office/drawing/2014/main" id="{E667D943-A5A3-4078-B9EB-DF3F1B17D54A}"/>
              </a:ext>
            </a:extLst>
          </p:cNvPr>
          <p:cNvSpPr txBox="1"/>
          <p:nvPr/>
        </p:nvSpPr>
        <p:spPr>
          <a:xfrm>
            <a:off x="5761452" y="2060864"/>
            <a:ext cx="1676400" cy="2677656"/>
          </a:xfrm>
          <a:prstGeom prst="rect">
            <a:avLst/>
          </a:prstGeom>
          <a:noFill/>
        </p:spPr>
        <p:txBody>
          <a:bodyPr wrap="square" rtlCol="0">
            <a:spAutoFit/>
          </a:bodyPr>
          <a:lstStyle/>
          <a:p>
            <a:pPr algn="ctr"/>
            <a:r>
              <a:rPr lang="en-US" b="1" dirty="0"/>
              <a:t>Master of none</a:t>
            </a:r>
          </a:p>
          <a:p>
            <a:pPr algn="ctr"/>
            <a:endParaRPr lang="en-US" b="1" dirty="0"/>
          </a:p>
          <a:p>
            <a:pPr algn="ctr"/>
            <a:r>
              <a:rPr lang="en-US" dirty="0"/>
              <a:t>“Python is the second best programming language for everything.”</a:t>
            </a:r>
          </a:p>
          <a:p>
            <a:pPr algn="ctr"/>
            <a:endParaRPr lang="en-US" dirty="0"/>
          </a:p>
          <a:p>
            <a:pPr algn="ctr"/>
            <a:r>
              <a:rPr lang="en-US" dirty="0"/>
              <a:t>Except ML maybe?</a:t>
            </a:r>
          </a:p>
          <a:p>
            <a:pPr algn="ctr"/>
            <a:endParaRPr lang="en-US" dirty="0"/>
          </a:p>
          <a:p>
            <a:pPr algn="ctr"/>
            <a:endParaRPr lang="en-US" dirty="0"/>
          </a:p>
        </p:txBody>
      </p:sp>
    </p:spTree>
    <p:extLst>
      <p:ext uri="{BB962C8B-B14F-4D97-AF65-F5344CB8AC3E}">
        <p14:creationId xmlns:p14="http://schemas.microsoft.com/office/powerpoint/2010/main" val="379792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F0EC6-ECF8-4B11-B658-6E7B9D9ADE7D}"/>
              </a:ext>
            </a:extLst>
          </p:cNvPr>
          <p:cNvSpPr txBox="1"/>
          <p:nvPr/>
        </p:nvSpPr>
        <p:spPr>
          <a:xfrm>
            <a:off x="1549672" y="298281"/>
            <a:ext cx="5924856" cy="584775"/>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Philosophy of python</a:t>
            </a:r>
          </a:p>
        </p:txBody>
      </p:sp>
      <p:sp>
        <p:nvSpPr>
          <p:cNvPr id="3" name="TextBox 2">
            <a:extLst>
              <a:ext uri="{FF2B5EF4-FFF2-40B4-BE49-F238E27FC236}">
                <a16:creationId xmlns:a16="http://schemas.microsoft.com/office/drawing/2014/main" id="{B667A06A-DEAF-4C2C-AA87-8B583BC1C620}"/>
              </a:ext>
            </a:extLst>
          </p:cNvPr>
          <p:cNvSpPr txBox="1"/>
          <p:nvPr/>
        </p:nvSpPr>
        <p:spPr>
          <a:xfrm>
            <a:off x="1490790" y="903837"/>
            <a:ext cx="6042619" cy="4247317"/>
          </a:xfrm>
          <a:prstGeom prst="rect">
            <a:avLst/>
          </a:prstGeom>
          <a:noFill/>
        </p:spPr>
        <p:txBody>
          <a:bodyPr wrap="square" rtlCol="0">
            <a:spAutoFit/>
          </a:bodyPr>
          <a:lstStyle/>
          <a:p>
            <a:pPr algn="ctr"/>
            <a:r>
              <a:rPr lang="en-US" sz="1800" dirty="0"/>
              <a:t>Python is a language that is full of inside jokes, easter eggs and has its own philosophy so to speak. Explaining all of this in detail is beyond the scope of this lecture but to truly become the best possible programmer you will have to not only explore the technical side of the language but its philosophy as well.</a:t>
            </a:r>
          </a:p>
          <a:p>
            <a:endParaRPr lang="en-US" sz="1800" dirty="0"/>
          </a:p>
          <a:p>
            <a:pPr algn="ctr"/>
            <a:r>
              <a:rPr lang="en-US" sz="1800" dirty="0"/>
              <a:t>As a beginner you might scoff at all of this, but later on in your programming journey you will realize that just writing code that works isn’t enough. It has to follow a structure and “grammar” much in the same way speaking any natural language does.</a:t>
            </a:r>
          </a:p>
          <a:p>
            <a:pPr algn="ctr"/>
            <a:endParaRPr lang="en-US" sz="1800" dirty="0"/>
          </a:p>
          <a:p>
            <a:pPr algn="ctr"/>
            <a:endParaRPr lang="en-US" sz="1800" dirty="0"/>
          </a:p>
          <a:p>
            <a:r>
              <a:rPr lang="en-US" sz="1800" dirty="0"/>
              <a:t>  </a:t>
            </a:r>
          </a:p>
        </p:txBody>
      </p:sp>
    </p:spTree>
    <p:extLst>
      <p:ext uri="{BB962C8B-B14F-4D97-AF65-F5344CB8AC3E}">
        <p14:creationId xmlns:p14="http://schemas.microsoft.com/office/powerpoint/2010/main" val="264209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5000"/>
            <a:alpha val="9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67349-A077-3E45-872E-94A9DD2D8EFC}"/>
              </a:ext>
            </a:extLst>
          </p:cNvPr>
          <p:cNvSpPr txBox="1"/>
          <p:nvPr/>
        </p:nvSpPr>
        <p:spPr>
          <a:xfrm>
            <a:off x="2277035" y="152809"/>
            <a:ext cx="4123765" cy="1077218"/>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Why not use Python?</a:t>
            </a:r>
          </a:p>
        </p:txBody>
      </p:sp>
      <p:pic>
        <p:nvPicPr>
          <p:cNvPr id="4" name="Graphic 3" descr="Turtle">
            <a:extLst>
              <a:ext uri="{FF2B5EF4-FFF2-40B4-BE49-F238E27FC236}">
                <a16:creationId xmlns:a16="http://schemas.microsoft.com/office/drawing/2014/main" id="{6022CDF6-9BA8-48A9-AB03-880637BC7D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01982" y="1245613"/>
            <a:ext cx="914400" cy="914400"/>
          </a:xfrm>
          <a:prstGeom prst="rect">
            <a:avLst/>
          </a:prstGeom>
        </p:spPr>
      </p:pic>
      <p:pic>
        <p:nvPicPr>
          <p:cNvPr id="7" name="Graphic 6" descr="Maze">
            <a:extLst>
              <a:ext uri="{FF2B5EF4-FFF2-40B4-BE49-F238E27FC236}">
                <a16:creationId xmlns:a16="http://schemas.microsoft.com/office/drawing/2014/main" id="{CDDF9390-889C-4501-BF14-DDC82AEE99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1717" y="1245613"/>
            <a:ext cx="914400" cy="914400"/>
          </a:xfrm>
          <a:prstGeom prst="rect">
            <a:avLst/>
          </a:prstGeom>
        </p:spPr>
      </p:pic>
      <p:sp>
        <p:nvSpPr>
          <p:cNvPr id="9" name="TextBox 8">
            <a:extLst>
              <a:ext uri="{FF2B5EF4-FFF2-40B4-BE49-F238E27FC236}">
                <a16:creationId xmlns:a16="http://schemas.microsoft.com/office/drawing/2014/main" id="{06BFEE6C-6E28-4A95-B23C-88FAE5990F68}"/>
              </a:ext>
            </a:extLst>
          </p:cNvPr>
          <p:cNvSpPr txBox="1"/>
          <p:nvPr/>
        </p:nvSpPr>
        <p:spPr>
          <a:xfrm>
            <a:off x="1524000" y="2060864"/>
            <a:ext cx="1676400" cy="1600438"/>
          </a:xfrm>
          <a:prstGeom prst="rect">
            <a:avLst/>
          </a:prstGeom>
          <a:noFill/>
        </p:spPr>
        <p:txBody>
          <a:bodyPr wrap="square" rtlCol="0">
            <a:spAutoFit/>
          </a:bodyPr>
          <a:lstStyle/>
          <a:p>
            <a:pPr algn="ctr"/>
            <a:r>
              <a:rPr lang="en-US" b="1" dirty="0"/>
              <a:t>Slow</a:t>
            </a:r>
          </a:p>
          <a:p>
            <a:pPr algn="ctr"/>
            <a:endParaRPr lang="en-US" dirty="0"/>
          </a:p>
          <a:p>
            <a:pPr algn="ctr"/>
            <a:r>
              <a:rPr lang="en-US" dirty="0"/>
              <a:t>If you are programming a rockets embedded systems, its best you stick to C.</a:t>
            </a:r>
          </a:p>
        </p:txBody>
      </p:sp>
      <p:sp>
        <p:nvSpPr>
          <p:cNvPr id="10" name="TextBox 9">
            <a:extLst>
              <a:ext uri="{FF2B5EF4-FFF2-40B4-BE49-F238E27FC236}">
                <a16:creationId xmlns:a16="http://schemas.microsoft.com/office/drawing/2014/main" id="{0717045F-E7D5-4807-8F12-47682FFFDAA7}"/>
              </a:ext>
            </a:extLst>
          </p:cNvPr>
          <p:cNvSpPr txBox="1"/>
          <p:nvPr/>
        </p:nvSpPr>
        <p:spPr>
          <a:xfrm>
            <a:off x="3525982" y="2089446"/>
            <a:ext cx="1676400" cy="2462213"/>
          </a:xfrm>
          <a:prstGeom prst="rect">
            <a:avLst/>
          </a:prstGeom>
          <a:noFill/>
        </p:spPr>
        <p:txBody>
          <a:bodyPr wrap="square" rtlCol="0">
            <a:spAutoFit/>
          </a:bodyPr>
          <a:lstStyle/>
          <a:p>
            <a:pPr algn="ctr"/>
            <a:r>
              <a:rPr lang="en-US" b="1" dirty="0"/>
              <a:t>Complicated</a:t>
            </a:r>
          </a:p>
          <a:p>
            <a:pPr algn="ctr"/>
            <a:endParaRPr lang="en-US" dirty="0"/>
          </a:p>
          <a:p>
            <a:pPr algn="ctr"/>
            <a:r>
              <a:rPr lang="en-US" dirty="0"/>
              <a:t>Given how simple it is, you will need good programming fundamentals to not get ahead of yourself and create the dreaded spaghetti codebase.</a:t>
            </a:r>
          </a:p>
        </p:txBody>
      </p:sp>
      <p:pic>
        <p:nvPicPr>
          <p:cNvPr id="11" name="Graphic 10" descr="Doctor">
            <a:extLst>
              <a:ext uri="{FF2B5EF4-FFF2-40B4-BE49-F238E27FC236}">
                <a16:creationId xmlns:a16="http://schemas.microsoft.com/office/drawing/2014/main" id="{2D41E15C-BD10-4BB8-9C88-40A6218874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42452" y="1245613"/>
            <a:ext cx="914400" cy="914400"/>
          </a:xfrm>
          <a:prstGeom prst="rect">
            <a:avLst/>
          </a:prstGeom>
        </p:spPr>
      </p:pic>
      <p:sp>
        <p:nvSpPr>
          <p:cNvPr id="13" name="TextBox 12">
            <a:extLst>
              <a:ext uri="{FF2B5EF4-FFF2-40B4-BE49-F238E27FC236}">
                <a16:creationId xmlns:a16="http://schemas.microsoft.com/office/drawing/2014/main" id="{E667D943-A5A3-4078-B9EB-DF3F1B17D54A}"/>
              </a:ext>
            </a:extLst>
          </p:cNvPr>
          <p:cNvSpPr txBox="1"/>
          <p:nvPr/>
        </p:nvSpPr>
        <p:spPr>
          <a:xfrm>
            <a:off x="5761452" y="2060864"/>
            <a:ext cx="1676400" cy="2677656"/>
          </a:xfrm>
          <a:prstGeom prst="rect">
            <a:avLst/>
          </a:prstGeom>
          <a:noFill/>
        </p:spPr>
        <p:txBody>
          <a:bodyPr wrap="square" rtlCol="0">
            <a:spAutoFit/>
          </a:bodyPr>
          <a:lstStyle/>
          <a:p>
            <a:pPr algn="ctr"/>
            <a:r>
              <a:rPr lang="en-US" b="1" dirty="0"/>
              <a:t>Master of none</a:t>
            </a:r>
          </a:p>
          <a:p>
            <a:pPr algn="ctr"/>
            <a:endParaRPr lang="en-US" b="1" dirty="0"/>
          </a:p>
          <a:p>
            <a:pPr algn="ctr"/>
            <a:r>
              <a:rPr lang="en-US" dirty="0"/>
              <a:t>“Python is the second best programming language for everything.”</a:t>
            </a:r>
          </a:p>
          <a:p>
            <a:pPr algn="ctr"/>
            <a:endParaRPr lang="en-US" dirty="0"/>
          </a:p>
          <a:p>
            <a:pPr algn="ctr"/>
            <a:r>
              <a:rPr lang="en-US" dirty="0"/>
              <a:t>Except ML maybe?</a:t>
            </a:r>
          </a:p>
          <a:p>
            <a:pPr algn="ctr"/>
            <a:endParaRPr lang="en-US" dirty="0"/>
          </a:p>
          <a:p>
            <a:pPr algn="ctr"/>
            <a:endParaRPr lang="en-US" dirty="0"/>
          </a:p>
        </p:txBody>
      </p:sp>
      <p:pic>
        <p:nvPicPr>
          <p:cNvPr id="8" name="Picture 7">
            <a:extLst>
              <a:ext uri="{FF2B5EF4-FFF2-40B4-BE49-F238E27FC236}">
                <a16:creationId xmlns:a16="http://schemas.microsoft.com/office/drawing/2014/main" id="{2A6D43A0-2D31-4969-965E-317099ADC50B}"/>
              </a:ext>
            </a:extLst>
          </p:cNvPr>
          <p:cNvPicPr>
            <a:picLocks noChangeAspect="1"/>
          </p:cNvPicPr>
          <p:nvPr/>
        </p:nvPicPr>
        <p:blipFill>
          <a:blip r:embed="rId9"/>
          <a:stretch>
            <a:fillRect/>
          </a:stretch>
        </p:blipFill>
        <p:spPr>
          <a:xfrm>
            <a:off x="310579" y="0"/>
            <a:ext cx="8522842" cy="5143500"/>
          </a:xfrm>
          <a:prstGeom prst="rect">
            <a:avLst/>
          </a:prstGeom>
        </p:spPr>
      </p:pic>
    </p:spTree>
    <p:extLst>
      <p:ext uri="{BB962C8B-B14F-4D97-AF65-F5344CB8AC3E}">
        <p14:creationId xmlns:p14="http://schemas.microsoft.com/office/powerpoint/2010/main" val="18267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0E0673-46D2-4981-8494-3DCB148B8189}"/>
              </a:ext>
            </a:extLst>
          </p:cNvPr>
          <p:cNvPicPr>
            <a:picLocks noChangeAspect="1"/>
          </p:cNvPicPr>
          <p:nvPr/>
        </p:nvPicPr>
        <p:blipFill>
          <a:blip r:embed="rId3"/>
          <a:stretch>
            <a:fillRect/>
          </a:stretch>
        </p:blipFill>
        <p:spPr>
          <a:xfrm>
            <a:off x="2728912" y="445510"/>
            <a:ext cx="3686175" cy="4086225"/>
          </a:xfrm>
          <a:prstGeom prst="rect">
            <a:avLst/>
          </a:prstGeom>
        </p:spPr>
      </p:pic>
      <p:pic>
        <p:nvPicPr>
          <p:cNvPr id="5" name="Picture 4">
            <a:extLst>
              <a:ext uri="{FF2B5EF4-FFF2-40B4-BE49-F238E27FC236}">
                <a16:creationId xmlns:a16="http://schemas.microsoft.com/office/drawing/2014/main" id="{D1CCE131-3F3F-4C34-9CC5-CE75BEDAD89A}"/>
              </a:ext>
            </a:extLst>
          </p:cNvPr>
          <p:cNvPicPr>
            <a:picLocks noChangeAspect="1"/>
          </p:cNvPicPr>
          <p:nvPr/>
        </p:nvPicPr>
        <p:blipFill>
          <a:blip r:embed="rId4"/>
          <a:stretch>
            <a:fillRect/>
          </a:stretch>
        </p:blipFill>
        <p:spPr>
          <a:xfrm>
            <a:off x="879764" y="387062"/>
            <a:ext cx="7491460" cy="4213946"/>
          </a:xfrm>
          <a:prstGeom prst="rect">
            <a:avLst/>
          </a:prstGeom>
        </p:spPr>
      </p:pic>
    </p:spTree>
    <p:extLst>
      <p:ext uri="{BB962C8B-B14F-4D97-AF65-F5344CB8AC3E}">
        <p14:creationId xmlns:p14="http://schemas.microsoft.com/office/powerpoint/2010/main" val="216685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F0EC6-ECF8-4B11-B658-6E7B9D9ADE7D}"/>
              </a:ext>
            </a:extLst>
          </p:cNvPr>
          <p:cNvSpPr txBox="1"/>
          <p:nvPr/>
        </p:nvSpPr>
        <p:spPr>
          <a:xfrm>
            <a:off x="1549672" y="145881"/>
            <a:ext cx="5924856" cy="584775"/>
          </a:xfrm>
          <a:prstGeom prst="rect">
            <a:avLst/>
          </a:prstGeom>
          <a:noFill/>
        </p:spPr>
        <p:txBody>
          <a:bodyPr wrap="square" rtlCol="0">
            <a:spAutoFit/>
          </a:bodyPr>
          <a:lstStyle/>
          <a:p>
            <a:pPr algn="ctr"/>
            <a:r>
              <a:rPr lang="en-AE" sz="3200" b="1" dirty="0">
                <a:solidFill>
                  <a:srgbClr val="373E84"/>
                </a:solidFill>
                <a:latin typeface="Courier New" panose="02070309020205020404" pitchFamily="49" charset="0"/>
                <a:cs typeface="Courier New" panose="02070309020205020404" pitchFamily="49" charset="0"/>
              </a:rPr>
              <a:t>A practical example</a:t>
            </a:r>
          </a:p>
        </p:txBody>
      </p:sp>
      <p:sp>
        <p:nvSpPr>
          <p:cNvPr id="3" name="TextBox 2">
            <a:extLst>
              <a:ext uri="{FF2B5EF4-FFF2-40B4-BE49-F238E27FC236}">
                <a16:creationId xmlns:a16="http://schemas.microsoft.com/office/drawing/2014/main" id="{B667A06A-DEAF-4C2C-AA87-8B583BC1C620}"/>
              </a:ext>
            </a:extLst>
          </p:cNvPr>
          <p:cNvSpPr txBox="1"/>
          <p:nvPr/>
        </p:nvSpPr>
        <p:spPr>
          <a:xfrm>
            <a:off x="1490790" y="903837"/>
            <a:ext cx="6042619" cy="369332"/>
          </a:xfrm>
          <a:prstGeom prst="rect">
            <a:avLst/>
          </a:prstGeom>
          <a:noFill/>
        </p:spPr>
        <p:txBody>
          <a:bodyPr wrap="square" rtlCol="0">
            <a:spAutoFit/>
          </a:bodyPr>
          <a:lstStyle/>
          <a:p>
            <a:r>
              <a:rPr lang="en-US" sz="1800" dirty="0"/>
              <a:t>  </a:t>
            </a:r>
          </a:p>
        </p:txBody>
      </p:sp>
      <p:pic>
        <p:nvPicPr>
          <p:cNvPr id="7" name="Picture 6">
            <a:extLst>
              <a:ext uri="{FF2B5EF4-FFF2-40B4-BE49-F238E27FC236}">
                <a16:creationId xmlns:a16="http://schemas.microsoft.com/office/drawing/2014/main" id="{D2C89094-E841-4479-98FE-4FBE01D70271}"/>
              </a:ext>
            </a:extLst>
          </p:cNvPr>
          <p:cNvPicPr>
            <a:picLocks noChangeAspect="1"/>
          </p:cNvPicPr>
          <p:nvPr/>
        </p:nvPicPr>
        <p:blipFill>
          <a:blip r:embed="rId3"/>
          <a:stretch>
            <a:fillRect/>
          </a:stretch>
        </p:blipFill>
        <p:spPr>
          <a:xfrm>
            <a:off x="540434" y="903837"/>
            <a:ext cx="3230454" cy="3645477"/>
          </a:xfrm>
          <a:prstGeom prst="rect">
            <a:avLst/>
          </a:prstGeom>
        </p:spPr>
      </p:pic>
      <p:pic>
        <p:nvPicPr>
          <p:cNvPr id="13" name="Picture 12">
            <a:extLst>
              <a:ext uri="{FF2B5EF4-FFF2-40B4-BE49-F238E27FC236}">
                <a16:creationId xmlns:a16="http://schemas.microsoft.com/office/drawing/2014/main" id="{F1E5BDAE-1B37-4C46-B61E-9D5BFE66DB0B}"/>
              </a:ext>
            </a:extLst>
          </p:cNvPr>
          <p:cNvPicPr>
            <a:picLocks noChangeAspect="1"/>
          </p:cNvPicPr>
          <p:nvPr/>
        </p:nvPicPr>
        <p:blipFill>
          <a:blip r:embed="rId4"/>
          <a:stretch>
            <a:fillRect/>
          </a:stretch>
        </p:blipFill>
        <p:spPr>
          <a:xfrm>
            <a:off x="4572000" y="903837"/>
            <a:ext cx="4092936" cy="3645477"/>
          </a:xfrm>
          <a:prstGeom prst="rect">
            <a:avLst/>
          </a:prstGeom>
        </p:spPr>
      </p:pic>
    </p:spTree>
    <p:extLst>
      <p:ext uri="{BB962C8B-B14F-4D97-AF65-F5344CB8AC3E}">
        <p14:creationId xmlns:p14="http://schemas.microsoft.com/office/powerpoint/2010/main" val="116783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ibes Tech srl Employees, Location, Careers | LinkedIn">
            <a:extLst>
              <a:ext uri="{FF2B5EF4-FFF2-40B4-BE49-F238E27FC236}">
                <a16:creationId xmlns:a16="http://schemas.microsoft.com/office/drawing/2014/main" id="{7FA49767-E597-CB4B-8850-B5AACC1D2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418"/>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7A4932-D879-9B45-8A3C-F85FFAE4C299}"/>
              </a:ext>
            </a:extLst>
          </p:cNvPr>
          <p:cNvSpPr txBox="1"/>
          <p:nvPr/>
        </p:nvSpPr>
        <p:spPr>
          <a:xfrm>
            <a:off x="2523564" y="304800"/>
            <a:ext cx="4096871" cy="584775"/>
          </a:xfrm>
          <a:prstGeom prst="rect">
            <a:avLst/>
          </a:prstGeom>
          <a:noFill/>
        </p:spPr>
        <p:txBody>
          <a:bodyPr wrap="square" rtlCol="0">
            <a:spAutoFit/>
          </a:bodyPr>
          <a:lstStyle/>
          <a:p>
            <a:pPr algn="ctr"/>
            <a:r>
              <a:rPr lang="en-US" sz="3200" b="1" dirty="0">
                <a:solidFill>
                  <a:srgbClr val="373E84"/>
                </a:solidFill>
                <a:latin typeface="Courier New" panose="02070309020205020404" pitchFamily="49" charset="0"/>
                <a:cs typeface="Courier New" panose="02070309020205020404" pitchFamily="49" charset="0"/>
              </a:rPr>
              <a:t>Where to begin?</a:t>
            </a:r>
            <a:endParaRPr lang="en-AE" sz="3200" b="1" dirty="0">
              <a:solidFill>
                <a:srgbClr val="373E84"/>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6645D33-BC4C-7E40-ABAB-DB8C75D969BE}"/>
              </a:ext>
            </a:extLst>
          </p:cNvPr>
          <p:cNvSpPr txBox="1">
            <a:spLocks/>
          </p:cNvSpPr>
          <p:nvPr/>
        </p:nvSpPr>
        <p:spPr>
          <a:xfrm>
            <a:off x="1783568" y="1077382"/>
            <a:ext cx="6104964" cy="5847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I am a noob</a:t>
            </a:r>
          </a:p>
          <a:p>
            <a:pPr marL="285750" indent="-285750">
              <a:buFont typeface="Courier New" panose="02070309020205020404" pitchFamily="49" charset="0"/>
              <a:buChar char="o"/>
            </a:pPr>
            <a:r>
              <a:rPr lang="en-US" sz="1200" dirty="0">
                <a:latin typeface="Helvetica Neue" panose="02000503000000020004" pitchFamily="2" charset="0"/>
                <a:ea typeface="Helvetica Neue" panose="02000503000000020004" pitchFamily="2" charset="0"/>
                <a:cs typeface="Helvetica Neue" panose="02000503000000020004" pitchFamily="2" charset="0"/>
              </a:rPr>
              <a:t>Python Online IDE: </a:t>
            </a:r>
            <a:r>
              <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Online Python Interpreter and interactive shell – Replit</a:t>
            </a:r>
            <a:endPar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09EC3D19-97E6-1F48-8C01-EF7743E6DF33}"/>
              </a:ext>
            </a:extLst>
          </p:cNvPr>
          <p:cNvSpPr txBox="1"/>
          <p:nvPr/>
        </p:nvSpPr>
        <p:spPr>
          <a:xfrm>
            <a:off x="1783568" y="1662158"/>
            <a:ext cx="4527177" cy="2277547"/>
          </a:xfrm>
          <a:prstGeom prst="rect">
            <a:avLst/>
          </a:prstGeom>
          <a:noFill/>
        </p:spPr>
        <p:txBody>
          <a:bodyPr wrap="squar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I am serious</a:t>
            </a:r>
          </a:p>
          <a:p>
            <a:pPr marL="285750" indent="-285750">
              <a:buFont typeface="Wingdings" panose="05000000000000000000" pitchFamily="2" charset="2"/>
              <a:buChar char="Ø"/>
            </a:pPr>
            <a:r>
              <a:rPr lang="en-US" dirty="0">
                <a:latin typeface="Helvetica Neue" panose="02000503000000020004" pitchFamily="2" charset="0"/>
                <a:ea typeface="Helvetica Neue" panose="02000503000000020004" pitchFamily="2" charset="0"/>
                <a:cs typeface="Helvetica Neue" panose="02000503000000020004" pitchFamily="2" charset="0"/>
              </a:rPr>
              <a:t>Python Download: </a:t>
            </a:r>
            <a:r>
              <a:rPr lang="en-US"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hlinkClick r:id="rId5">
                  <a:extLst>
                    <a:ext uri="{A12FA001-AC4F-418D-AE19-62706E023703}">
                      <ahyp:hlinkClr xmlns:ahyp="http://schemas.microsoft.com/office/drawing/2018/hyperlinkcolor" val="tx"/>
                    </a:ext>
                  </a:extLst>
                </a:hlinkClick>
              </a:rPr>
              <a:t>www.python.org</a:t>
            </a:r>
            <a:endParaRPr lang="en-US"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anose="05000000000000000000" pitchFamily="2" charset="2"/>
              <a:buChar char="Ø"/>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Courier New" panose="02070309020205020404" pitchFamily="49" charset="0"/>
              <a:buChar char="o"/>
            </a:pPr>
            <a:r>
              <a:rPr lang="en-US" sz="1200" dirty="0">
                <a:latin typeface="Helvetica Neue" panose="02000503000000020004" pitchFamily="2" charset="0"/>
                <a:ea typeface="Helvetica Neue" panose="02000503000000020004" pitchFamily="2" charset="0"/>
                <a:cs typeface="Helvetica Neue" panose="02000503000000020004" pitchFamily="2" charset="0"/>
              </a:rPr>
              <a:t>PyCharm by Jet Brains: </a:t>
            </a:r>
            <a:r>
              <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hlinkClick r:id="rId6">
                  <a:extLst>
                    <a:ext uri="{A12FA001-AC4F-418D-AE19-62706E023703}">
                      <ahyp:hlinkClr xmlns:ahyp="http://schemas.microsoft.com/office/drawing/2018/hyperlinkcolor" val="tx"/>
                    </a:ext>
                  </a:extLst>
                </a:hlinkClick>
              </a:rPr>
              <a:t>PyCharm: the Python IDE for Professional Developers by JetBrains</a:t>
            </a:r>
            <a:endPar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a:p>
            <a:pPr marL="285750" lvl="1" indent="-285750">
              <a:buFont typeface="Courier New" panose="02070309020205020404" pitchFamily="49" charset="0"/>
              <a:buChar char="o"/>
            </a:pPr>
            <a:r>
              <a:rPr lang="en-US" sz="1200" dirty="0">
                <a:latin typeface="Helvetica Neue" panose="02000503000000020004" pitchFamily="2" charset="0"/>
                <a:ea typeface="Helvetica Neue" panose="02000503000000020004" pitchFamily="2" charset="0"/>
                <a:cs typeface="Helvetica Neue" panose="02000503000000020004" pitchFamily="2" charset="0"/>
              </a:rPr>
              <a:t>Visual studio code: </a:t>
            </a:r>
            <a:r>
              <a:rPr lang="it-IT"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hlinkClick r:id="rId7">
                  <a:extLst>
                    <a:ext uri="{A12FA001-AC4F-418D-AE19-62706E023703}">
                      <ahyp:hlinkClr xmlns:ahyp="http://schemas.microsoft.com/office/drawing/2018/hyperlinkcolor" val="tx"/>
                    </a:ext>
                  </a:extLst>
                </a:hlinkClick>
              </a:rPr>
              <a:t>Visual Studio Code - Code Editing. Redefined</a:t>
            </a:r>
            <a:endPar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a:p>
            <a:pPr marL="285750" lvl="1" indent="-285750">
              <a:buFont typeface="Courier New" panose="02070309020205020404" pitchFamily="49" charset="0"/>
              <a:buChar char="o"/>
            </a:pPr>
            <a:r>
              <a:rPr lang="en-US" sz="1200" dirty="0">
                <a:latin typeface="Helvetica Neue" panose="02000503000000020004" pitchFamily="2" charset="0"/>
                <a:ea typeface="Helvetica Neue" panose="02000503000000020004" pitchFamily="2" charset="0"/>
                <a:cs typeface="Helvetica Neue" panose="02000503000000020004" pitchFamily="2" charset="0"/>
              </a:rPr>
              <a:t>Notepad++ (Windows only): </a:t>
            </a:r>
            <a:r>
              <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hlinkClick r:id="rId8">
                  <a:extLst>
                    <a:ext uri="{A12FA001-AC4F-418D-AE19-62706E023703}">
                      <ahyp:hlinkClr xmlns:ahyp="http://schemas.microsoft.com/office/drawing/2018/hyperlinkcolor" val="tx"/>
                    </a:ext>
                  </a:extLst>
                </a:hlinkClick>
              </a:rPr>
              <a:t>Downloads | Notepad++ (notepad-plus-plus.org)</a:t>
            </a:r>
            <a:endParaRPr lang="en-US" sz="1200"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endParaRPr>
          </a:p>
          <a:p>
            <a:pPr marL="285750" lvl="1" indent="-285750">
              <a:buFont typeface="Courier New" panose="02070309020205020404" pitchFamily="49" charset="0"/>
              <a:buChar char="o"/>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endParaRPr lang="en-AE" dirty="0"/>
          </a:p>
        </p:txBody>
      </p:sp>
      <p:sp>
        <p:nvSpPr>
          <p:cNvPr id="8" name="Content Placeholder 2">
            <a:extLst>
              <a:ext uri="{FF2B5EF4-FFF2-40B4-BE49-F238E27FC236}">
                <a16:creationId xmlns:a16="http://schemas.microsoft.com/office/drawing/2014/main" id="{02AC4993-0C61-4ACE-9290-32E89C800D27}"/>
              </a:ext>
            </a:extLst>
          </p:cNvPr>
          <p:cNvSpPr txBox="1">
            <a:spLocks/>
          </p:cNvSpPr>
          <p:nvPr/>
        </p:nvSpPr>
        <p:spPr>
          <a:xfrm>
            <a:off x="1783568" y="3637034"/>
            <a:ext cx="6104964" cy="5847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I am serious (but lazy, or really like data science)</a:t>
            </a:r>
          </a:p>
          <a:p>
            <a:pPr marL="285750" indent="-285750">
              <a:buFont typeface="Courier New" panose="02070309020205020404" pitchFamily="49" charset="0"/>
              <a:buChar char="o"/>
            </a:pPr>
            <a:r>
              <a:rPr lang="en-US" sz="1200" dirty="0">
                <a:latin typeface="Helvetica Neue" panose="02000503000000020004" pitchFamily="2" charset="0"/>
                <a:ea typeface="Helvetica Neue" panose="02000503000000020004" pitchFamily="2" charset="0"/>
                <a:cs typeface="Helvetica Neue" panose="02000503000000020004" pitchFamily="2" charset="0"/>
              </a:rPr>
              <a:t>Anaconda : </a:t>
            </a:r>
            <a:r>
              <a:rPr lang="en-US" sz="1200" u="sng" dirty="0">
                <a:solidFill>
                  <a:srgbClr val="373E84"/>
                </a:solidFill>
                <a:latin typeface="Helvetica Neue" panose="02000503000000020004" pitchFamily="2" charset="0"/>
                <a:ea typeface="Helvetica Neue" panose="02000503000000020004" pitchFamily="2" charset="0"/>
                <a:cs typeface="Helvetica Neue" panose="02000503000000020004" pitchFamily="2" charset="0"/>
              </a:rPr>
              <a:t>Anaconda</a:t>
            </a:r>
          </a:p>
        </p:txBody>
      </p:sp>
    </p:spTree>
    <p:extLst>
      <p:ext uri="{BB962C8B-B14F-4D97-AF65-F5344CB8AC3E}">
        <p14:creationId xmlns:p14="http://schemas.microsoft.com/office/powerpoint/2010/main" val="2413648658"/>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826</Words>
  <Application>Microsoft Office PowerPoint</Application>
  <PresentationFormat>On-screen Show (16:9)</PresentationFormat>
  <Paragraphs>110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Courier New</vt:lpstr>
      <vt:lpstr>source sans pro</vt:lpstr>
      <vt:lpstr>Fira Code</vt:lpstr>
      <vt:lpstr>Helvetica Neue</vt:lpstr>
      <vt:lpstr>Arial</vt:lpstr>
      <vt:lpstr>Courier</vt:lpstr>
      <vt:lpstr>Wingdings</vt:lpstr>
      <vt:lpstr>Programming Language Workshop for Beginners by Slidesgo</vt:lpstr>
      <vt:lpstr>Python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 </dc:title>
  <cp:lastModifiedBy>Fardin Ahsan</cp:lastModifiedBy>
  <cp:revision>7</cp:revision>
  <dcterms:modified xsi:type="dcterms:W3CDTF">2021-11-05T11:04:49Z</dcterms:modified>
</cp:coreProperties>
</file>