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77" r:id="rId4"/>
    <p:sldId id="276" r:id="rId5"/>
    <p:sldId id="258" r:id="rId6"/>
    <p:sldId id="275" r:id="rId7"/>
    <p:sldId id="282" r:id="rId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73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E579C6-B19A-4C06-87AF-D8BDB9D5BCA6}">
  <a:tblStyle styleId="{14E579C6-B19A-4C06-87AF-D8BDB9D5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0775" autoAdjust="0"/>
  </p:normalViewPr>
  <p:slideViewPr>
    <p:cSldViewPr snapToGrid="0" snapToObjects="1">
      <p:cViewPr varScale="1">
        <p:scale>
          <a:sx n="89" d="100"/>
          <a:sy n="89" d="100"/>
        </p:scale>
        <p:origin x="22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introduce us;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I’ll include notes on what to say here so you can get an idea.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AE" dirty="0" err="1"/>
              <a:t>Saif</a:t>
            </a:r>
            <a:r>
              <a:rPr lang="en-AE" dirty="0"/>
              <a:t>; {Read the bullet points and explain what it means,}</a:t>
            </a:r>
          </a:p>
          <a:p>
            <a:pPr marL="158750" indent="0">
              <a:buNone/>
            </a:pPr>
            <a:endParaRPr lang="en-AE" dirty="0"/>
          </a:p>
          <a:p>
            <a:pPr marL="158750" indent="0">
              <a:buNone/>
            </a:pPr>
            <a:r>
              <a:rPr lang="en-AE" dirty="0"/>
              <a:t>High level = No control over registers or memory or garbage collection.</a:t>
            </a:r>
          </a:p>
          <a:p>
            <a:pPr marL="158750" indent="0">
              <a:buNone/>
            </a:pPr>
            <a:r>
              <a:rPr lang="en-AE" dirty="0"/>
              <a:t>Dynamically type = No ned to de</a:t>
            </a:r>
            <a:r>
              <a:rPr lang="en-US" dirty="0"/>
              <a:t>cl</a:t>
            </a:r>
            <a:r>
              <a:rPr lang="en-AE" dirty="0"/>
              <a:t>are types of variables</a:t>
            </a:r>
          </a:p>
          <a:p>
            <a:pPr marL="158750" indent="0">
              <a:buNone/>
            </a:pPr>
            <a:r>
              <a:rPr lang="en-AE" dirty="0"/>
              <a:t>Strongly typed =Operations with only same data types.</a:t>
            </a:r>
          </a:p>
          <a:p>
            <a:pPr marL="158750" indent="0">
              <a:buNone/>
            </a:pPr>
            <a:r>
              <a:rPr lang="en-AE" dirty="0"/>
              <a:t>Functional = Has functions </a:t>
            </a:r>
          </a:p>
          <a:p>
            <a:pPr marL="158750" indent="0">
              <a:buNone/>
            </a:pPr>
            <a:r>
              <a:rPr lang="en-AE" dirty="0"/>
              <a:t>Object oriented = Has classes and methods, everything in python is an object</a:t>
            </a:r>
          </a:p>
          <a:p>
            <a:pPr marL="158750" indent="0">
              <a:buNone/>
            </a:pPr>
            <a:r>
              <a:rPr lang="en-AE" dirty="0"/>
              <a:t>Interpreted = Code is run by an interpreter, it is not compiled, this has advantages and disadvantages</a:t>
            </a:r>
          </a:p>
          <a:p>
            <a:pPr marL="158750" indent="0">
              <a:buNone/>
            </a:pPr>
            <a:endParaRPr lang="en-AE" dirty="0"/>
          </a:p>
          <a:p>
            <a:pPr marL="15875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293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 dirty="0" err="1"/>
              <a:t>Saif</a:t>
            </a:r>
            <a:r>
              <a:rPr lang="en-AE" dirty="0"/>
              <a:t>- Just explain the points, you can read almost word for word</a:t>
            </a:r>
          </a:p>
        </p:txBody>
      </p:sp>
    </p:spTree>
    <p:extLst>
      <p:ext uri="{BB962C8B-B14F-4D97-AF65-F5344CB8AC3E}">
        <p14:creationId xmlns:p14="http://schemas.microsoft.com/office/powerpoint/2010/main" val="313893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AE" dirty="0" err="1"/>
              <a:t>Saif</a:t>
            </a:r>
            <a:r>
              <a:rPr lang="en-AE" dirty="0"/>
              <a:t>- Just explain the points, you can read almost word for word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2603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Fardin</a:t>
            </a:r>
          </a:p>
        </p:txBody>
      </p:sp>
    </p:spTree>
    <p:extLst>
      <p:ext uri="{BB962C8B-B14F-4D97-AF65-F5344CB8AC3E}">
        <p14:creationId xmlns:p14="http://schemas.microsoft.com/office/powerpoint/2010/main" val="183831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27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5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notepad-plus-plus.org/downloads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://www.python.org/" TargetMode="External"/><Relationship Id="rId4" Type="http://schemas.openxmlformats.org/officeDocument/2006/relationships/hyperlink" Target="https://replit.com/languages/python3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best-python-books/#fluent-python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realpython.com/best-python-books/#think-pyth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fscVS0vtbw&amp;ab_channel=freeCodeCamp.org" TargetMode="External"/><Relationship Id="rId5" Type="http://schemas.openxmlformats.org/officeDocument/2006/relationships/hyperlink" Target="https://www.youtube.com/watch?v=_uQrJ0TkZlc&amp;ab_channel=ProgrammingwithMosh" TargetMode="External"/><Relationship Id="rId10" Type="http://schemas.openxmlformats.org/officeDocument/2006/relationships/hyperlink" Target="https://realpython.com/best-python-books/#python-cookbook" TargetMode="External"/><Relationship Id="rId4" Type="http://schemas.openxmlformats.org/officeDocument/2006/relationships/hyperlink" Target="https://docs.python.org/3/tutorial/" TargetMode="External"/><Relationship Id="rId9" Type="http://schemas.openxmlformats.org/officeDocument/2006/relationships/hyperlink" Target="https://realpython.com/best-python-books/#effective-python-59-ways-to-write-better-pyth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</a:t>
            </a:r>
            <a:r>
              <a:rPr lang="en" dirty="0">
                <a:solidFill>
                  <a:schemeClr val="accent2"/>
                </a:solidFill>
              </a:rPr>
              <a:t>Basics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For Engineers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Workshop</a:t>
            </a:r>
            <a:r>
              <a:rPr lang="en" dirty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461;p27">
            <a:extLst>
              <a:ext uri="{FF2B5EF4-FFF2-40B4-BE49-F238E27FC236}">
                <a16:creationId xmlns:a16="http://schemas.microsoft.com/office/drawing/2014/main" id="{614A57FB-29B4-46B4-A2F6-B5727D1A1925}"/>
              </a:ext>
            </a:extLst>
          </p:cNvPr>
          <p:cNvSpPr txBox="1">
            <a:spLocks/>
          </p:cNvSpPr>
          <p:nvPr/>
        </p:nvSpPr>
        <p:spPr>
          <a:xfrm>
            <a:off x="1788725" y="23878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2000" dirty="0">
                <a:solidFill>
                  <a:schemeClr val="accent6"/>
                </a:solidFill>
              </a:rPr>
              <a:t>By Saifeldin and Fardin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ibes Tech srl Employees, Location, Careers | LinkedIn">
            <a:extLst>
              <a:ext uri="{FF2B5EF4-FFF2-40B4-BE49-F238E27FC236}">
                <a16:creationId xmlns:a16="http://schemas.microsoft.com/office/drawing/2014/main" id="{92384CB2-1961-AD41-A280-F45A3C6F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E67349-A077-3E45-872E-94A9DD2D8EFC}"/>
              </a:ext>
            </a:extLst>
          </p:cNvPr>
          <p:cNvSpPr txBox="1"/>
          <p:nvPr/>
        </p:nvSpPr>
        <p:spPr>
          <a:xfrm>
            <a:off x="2277035" y="152809"/>
            <a:ext cx="4123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3200" b="1" dirty="0">
                <a:solidFill>
                  <a:srgbClr val="373E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is Python?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51C55-6FE4-4098-A986-72CF3E390FC2}"/>
              </a:ext>
            </a:extLst>
          </p:cNvPr>
          <p:cNvSpPr txBox="1"/>
          <p:nvPr/>
        </p:nvSpPr>
        <p:spPr>
          <a:xfrm>
            <a:off x="1173153" y="890155"/>
            <a:ext cx="6331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Python is a 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High level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Dynamically typed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Strongly typed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Objected Oriented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Functional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Interpreted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General purpose</a:t>
            </a:r>
          </a:p>
          <a:p>
            <a:pPr algn="ctr"/>
            <a:r>
              <a:rPr lang="en-US" sz="2400" b="1" dirty="0"/>
              <a:t>Programming language.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75C98-071A-4665-B19A-6AF7DC175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868" y="3938223"/>
            <a:ext cx="2705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ibes Tech srl Employees, Location, Careers | LinkedIn">
            <a:extLst>
              <a:ext uri="{FF2B5EF4-FFF2-40B4-BE49-F238E27FC236}">
                <a16:creationId xmlns:a16="http://schemas.microsoft.com/office/drawing/2014/main" id="{92384CB2-1961-AD41-A280-F45A3C6F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E67349-A077-3E45-872E-94A9DD2D8EFC}"/>
              </a:ext>
            </a:extLst>
          </p:cNvPr>
          <p:cNvSpPr txBox="1"/>
          <p:nvPr/>
        </p:nvSpPr>
        <p:spPr>
          <a:xfrm>
            <a:off x="2277035" y="152809"/>
            <a:ext cx="4123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3200" b="1" dirty="0">
                <a:solidFill>
                  <a:srgbClr val="373E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use Python?</a:t>
            </a:r>
          </a:p>
        </p:txBody>
      </p:sp>
      <p:pic>
        <p:nvPicPr>
          <p:cNvPr id="5" name="Graphic 4" descr="Sign Language">
            <a:extLst>
              <a:ext uri="{FF2B5EF4-FFF2-40B4-BE49-F238E27FC236}">
                <a16:creationId xmlns:a16="http://schemas.microsoft.com/office/drawing/2014/main" id="{1C0355B1-C50A-4FF8-8E8C-03D9BC3A5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780" y="156894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90F3CE-4505-4F58-BD77-97789349DF48}"/>
              </a:ext>
            </a:extLst>
          </p:cNvPr>
          <p:cNvSpPr txBox="1"/>
          <p:nvPr/>
        </p:nvSpPr>
        <p:spPr>
          <a:xfrm>
            <a:off x="600635" y="2628668"/>
            <a:ext cx="167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Python is easy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Python is as close to working pseudocode as it gets with a real programming language.</a:t>
            </a:r>
          </a:p>
        </p:txBody>
      </p:sp>
      <p:pic>
        <p:nvPicPr>
          <p:cNvPr id="9" name="Graphic 8" descr="Gymnast Floor routine">
            <a:extLst>
              <a:ext uri="{FF2B5EF4-FFF2-40B4-BE49-F238E27FC236}">
                <a16:creationId xmlns:a16="http://schemas.microsoft.com/office/drawing/2014/main" id="{4A857B70-BBB1-48CA-8DA7-412324A24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6881" y="1542964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8731B2-2EEE-4460-9260-3545435412A6}"/>
              </a:ext>
            </a:extLst>
          </p:cNvPr>
          <p:cNvSpPr txBox="1"/>
          <p:nvPr/>
        </p:nvSpPr>
        <p:spPr>
          <a:xfrm>
            <a:off x="4530437" y="2628668"/>
            <a:ext cx="1676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Community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Python is free and open-source (unlike MATLAB). That means a large community and many interesting libraries and plenty of support.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E75DEA-B641-4D31-B47A-61685A9DD806}"/>
              </a:ext>
            </a:extLst>
          </p:cNvPr>
          <p:cNvSpPr txBox="1"/>
          <p:nvPr/>
        </p:nvSpPr>
        <p:spPr>
          <a:xfrm>
            <a:off x="2625436" y="2628668"/>
            <a:ext cx="167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Jack of all trades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Due to its ease, it is used for web-development, scripting, data-science, scientific computing and many more.</a:t>
            </a:r>
          </a:p>
        </p:txBody>
      </p:sp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D4C612D9-413D-43EC-85CC-1B7466A4F2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9873" y="1568942"/>
            <a:ext cx="914400" cy="914400"/>
          </a:xfrm>
          <a:prstGeom prst="rect">
            <a:avLst/>
          </a:prstGeom>
        </p:spPr>
      </p:pic>
      <p:pic>
        <p:nvPicPr>
          <p:cNvPr id="24" name="Graphic 23" descr="Brain">
            <a:extLst>
              <a:ext uri="{FF2B5EF4-FFF2-40B4-BE49-F238E27FC236}">
                <a16:creationId xmlns:a16="http://schemas.microsoft.com/office/drawing/2014/main" id="{7822DA1A-1B92-471B-B375-7F05ED42B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4091" y="156894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70843A-8950-4A23-A875-870F3FA28B57}"/>
              </a:ext>
            </a:extLst>
          </p:cNvPr>
          <p:cNvSpPr txBox="1"/>
          <p:nvPr/>
        </p:nvSpPr>
        <p:spPr>
          <a:xfrm>
            <a:off x="6555238" y="2571750"/>
            <a:ext cx="1676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Machine Learning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It is THE language for AI/Machine learning.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Tensorflow,Scikit-Learn, PyTorch, all fundamental.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9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ibes Tech srl Employees, Location, Careers | LinkedIn">
            <a:extLst>
              <a:ext uri="{FF2B5EF4-FFF2-40B4-BE49-F238E27FC236}">
                <a16:creationId xmlns:a16="http://schemas.microsoft.com/office/drawing/2014/main" id="{92384CB2-1961-AD41-A280-F45A3C6F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E67349-A077-3E45-872E-94A9DD2D8EFC}"/>
              </a:ext>
            </a:extLst>
          </p:cNvPr>
          <p:cNvSpPr txBox="1"/>
          <p:nvPr/>
        </p:nvSpPr>
        <p:spPr>
          <a:xfrm>
            <a:off x="2277035" y="152809"/>
            <a:ext cx="4123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3200" b="1" dirty="0">
                <a:solidFill>
                  <a:srgbClr val="373E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not use Python?</a:t>
            </a:r>
          </a:p>
        </p:txBody>
      </p:sp>
      <p:pic>
        <p:nvPicPr>
          <p:cNvPr id="4" name="Graphic 3" descr="Turtle">
            <a:extLst>
              <a:ext uri="{FF2B5EF4-FFF2-40B4-BE49-F238E27FC236}">
                <a16:creationId xmlns:a16="http://schemas.microsoft.com/office/drawing/2014/main" id="{6022CDF6-9BA8-48A9-AB03-880637BC7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1982" y="1245613"/>
            <a:ext cx="914400" cy="914400"/>
          </a:xfrm>
          <a:prstGeom prst="rect">
            <a:avLst/>
          </a:prstGeom>
        </p:spPr>
      </p:pic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CDDF9390-889C-4501-BF14-DDC82AEE9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1717" y="124561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BFEE6C-6E28-4A95-B23C-88FAE5990F68}"/>
              </a:ext>
            </a:extLst>
          </p:cNvPr>
          <p:cNvSpPr txBox="1"/>
          <p:nvPr/>
        </p:nvSpPr>
        <p:spPr>
          <a:xfrm>
            <a:off x="1524000" y="2060864"/>
            <a:ext cx="1676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Slow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If you are programming a rockets embedded systems, its best you stick to 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7045F-E7D5-4807-8F12-47682FFFDAA7}"/>
              </a:ext>
            </a:extLst>
          </p:cNvPr>
          <p:cNvSpPr txBox="1"/>
          <p:nvPr/>
        </p:nvSpPr>
        <p:spPr>
          <a:xfrm>
            <a:off x="3525982" y="2089446"/>
            <a:ext cx="1676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Complicated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Given how simple it is, you will need good programming fundamentals to not get ahead of yourself and create the dreaded spaghetti codebase.</a:t>
            </a:r>
          </a:p>
        </p:txBody>
      </p:sp>
      <p:pic>
        <p:nvPicPr>
          <p:cNvPr id="11" name="Graphic 10" descr="Doctor">
            <a:extLst>
              <a:ext uri="{FF2B5EF4-FFF2-40B4-BE49-F238E27FC236}">
                <a16:creationId xmlns:a16="http://schemas.microsoft.com/office/drawing/2014/main" id="{2D41E15C-BD10-4BB8-9C88-40A6218874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2452" y="12456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67D943-A5A3-4078-B9EB-DF3F1B17D54A}"/>
              </a:ext>
            </a:extLst>
          </p:cNvPr>
          <p:cNvSpPr txBox="1"/>
          <p:nvPr/>
        </p:nvSpPr>
        <p:spPr>
          <a:xfrm>
            <a:off x="5761452" y="2060864"/>
            <a:ext cx="167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Master of none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“Python is the second best programming language for everything.”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Except ML maybe?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2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ibes Tech srl Employees, Location, Careers | LinkedIn">
            <a:extLst>
              <a:ext uri="{FF2B5EF4-FFF2-40B4-BE49-F238E27FC236}">
                <a16:creationId xmlns:a16="http://schemas.microsoft.com/office/drawing/2014/main" id="{7FA49767-E597-CB4B-8850-B5AACC1D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41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A4932-D879-9B45-8A3C-F85FFAE4C299}"/>
              </a:ext>
            </a:extLst>
          </p:cNvPr>
          <p:cNvSpPr txBox="1"/>
          <p:nvPr/>
        </p:nvSpPr>
        <p:spPr>
          <a:xfrm>
            <a:off x="2523564" y="304800"/>
            <a:ext cx="409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73E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to begin?</a:t>
            </a:r>
            <a:endParaRPr lang="en-AE" sz="3200" b="1" dirty="0">
              <a:solidFill>
                <a:srgbClr val="373E8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645D33-BC4C-7E40-ABAB-DB8C75D969BE}"/>
              </a:ext>
            </a:extLst>
          </p:cNvPr>
          <p:cNvSpPr txBox="1">
            <a:spLocks/>
          </p:cNvSpPr>
          <p:nvPr/>
        </p:nvSpPr>
        <p:spPr>
          <a:xfrm>
            <a:off x="1783568" y="1077382"/>
            <a:ext cx="6104964" cy="58477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 am a noob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 Online IDE: </a:t>
            </a:r>
            <a:r>
              <a:rPr lang="en-US" sz="1200" dirty="0">
                <a:solidFill>
                  <a:srgbClr val="373E8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Python Interpreter and interactive shell – Replit</a:t>
            </a:r>
            <a:endParaRPr lang="en-US" sz="1200" dirty="0">
              <a:solidFill>
                <a:srgbClr val="373E8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C3D19-97E6-1F48-8C01-EF7743E6DF33}"/>
              </a:ext>
            </a:extLst>
          </p:cNvPr>
          <p:cNvSpPr txBox="1"/>
          <p:nvPr/>
        </p:nvSpPr>
        <p:spPr>
          <a:xfrm>
            <a:off x="1783568" y="1662158"/>
            <a:ext cx="452717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 am serious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 Download: </a:t>
            </a:r>
            <a:r>
              <a:rPr lang="en-US" dirty="0">
                <a:solidFill>
                  <a:srgbClr val="373E8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www.python.org</a:t>
            </a:r>
            <a:endParaRPr lang="en-US" dirty="0">
              <a:solidFill>
                <a:srgbClr val="373E8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PyCharm by Jet Brains: </a:t>
            </a:r>
            <a:r>
              <a:rPr lang="en-US" sz="1200" dirty="0">
                <a:solidFill>
                  <a:srgbClr val="373E8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PyCharm: the Python IDE for Professional Developers by JetBrains</a:t>
            </a:r>
            <a:endParaRPr lang="en-US" sz="1200" dirty="0">
              <a:solidFill>
                <a:srgbClr val="373E8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 studio code: </a:t>
            </a:r>
            <a:r>
              <a:rPr lang="it-IT" sz="1200" dirty="0">
                <a:solidFill>
                  <a:srgbClr val="373E8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Code - Code Editing. Redefined</a:t>
            </a:r>
            <a:endParaRPr lang="en-US" sz="1200" dirty="0">
              <a:solidFill>
                <a:srgbClr val="373E8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Notepad++ (Windows only): </a:t>
            </a:r>
            <a:r>
              <a:rPr lang="en-US" sz="1200" dirty="0">
                <a:solidFill>
                  <a:srgbClr val="373E8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Downloads | Notepad++ (notepad-plus-plus.org)</a:t>
            </a:r>
            <a:endParaRPr lang="en-US" sz="1200" dirty="0">
              <a:solidFill>
                <a:srgbClr val="373E8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A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AC4993-0C61-4ACE-9290-32E89C800D27}"/>
              </a:ext>
            </a:extLst>
          </p:cNvPr>
          <p:cNvSpPr txBox="1">
            <a:spLocks/>
          </p:cNvSpPr>
          <p:nvPr/>
        </p:nvSpPr>
        <p:spPr>
          <a:xfrm>
            <a:off x="1783568" y="3637034"/>
            <a:ext cx="6104964" cy="58477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 am serious (but lazy, or really like data science)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Anaconda : </a:t>
            </a:r>
            <a:r>
              <a:rPr lang="en-US" sz="1200" u="sng" dirty="0">
                <a:solidFill>
                  <a:srgbClr val="373E8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241364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ibes Tech srl Employees, Location, Careers | LinkedIn">
            <a:extLst>
              <a:ext uri="{FF2B5EF4-FFF2-40B4-BE49-F238E27FC236}">
                <a16:creationId xmlns:a16="http://schemas.microsoft.com/office/drawing/2014/main" id="{31274AB0-A683-CE4B-AFDE-EB7AAC83F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0B0219-63D3-4042-960F-91D2081757B2}"/>
              </a:ext>
            </a:extLst>
          </p:cNvPr>
          <p:cNvSpPr txBox="1">
            <a:spLocks/>
          </p:cNvSpPr>
          <p:nvPr/>
        </p:nvSpPr>
        <p:spPr>
          <a:xfrm>
            <a:off x="1524000" y="80682"/>
            <a:ext cx="6096000" cy="1234265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rgbClr val="373E84"/>
                </a:solidFill>
                <a:latin typeface="Courier" pitchFamily="2" charset="0"/>
              </a:rPr>
              <a:t>Extra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93768-0C7D-774E-8360-67DF30EECA16}"/>
              </a:ext>
            </a:extLst>
          </p:cNvPr>
          <p:cNvSpPr txBox="1"/>
          <p:nvPr/>
        </p:nvSpPr>
        <p:spPr>
          <a:xfrm>
            <a:off x="1090413" y="1395629"/>
            <a:ext cx="73274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 Documentation: </a:t>
            </a:r>
            <a:r>
              <a:rPr lang="en-US" dirty="0">
                <a:hlinkClick r:id="rId4"/>
              </a:rPr>
              <a:t>The Python Tutorial — Python 3.9.7 documentation</a:t>
            </a:r>
            <a:endParaRPr lang="en-US" dirty="0"/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</a:rPr>
              <a:t>(To be honest this is THE BEST source, it’s hard but nothing else comes close!)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Useful videos: </a:t>
            </a:r>
            <a:r>
              <a:rPr lang="en-US" dirty="0">
                <a:hlinkClick r:id="rId5"/>
              </a:rPr>
              <a:t>(1) Python Tutorial - Python for Beginners [Full Course] – YouTube</a:t>
            </a:r>
            <a:endParaRPr lang="en-US" dirty="0">
              <a:latin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dirty="0">
                <a:hlinkClick r:id="rId6"/>
              </a:rPr>
              <a:t>(1) Learn Python - Full Course for Beginners [Tutorial] – YouTube</a:t>
            </a:r>
            <a:endParaRPr lang="en-US" dirty="0"/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Books: </a:t>
            </a:r>
            <a:r>
              <a:rPr lang="en-US" b="0" i="1" u="none" strike="noStrike" dirty="0">
                <a:solidFill>
                  <a:srgbClr val="619CCD"/>
                </a:solidFill>
                <a:effectLst/>
                <a:latin typeface="source sans pro" panose="020B0604020202020204" pitchFamily="34" charset="0"/>
                <a:hlinkClick r:id="rId7"/>
              </a:rPr>
              <a:t>Think Python</a:t>
            </a:r>
            <a:r>
              <a:rPr lang="en-US" b="0" i="0" dirty="0">
                <a:solidFill>
                  <a:srgbClr val="32516B"/>
                </a:solidFill>
                <a:effectLst/>
                <a:latin typeface="source sans pro" panose="020B0604020202020204" pitchFamily="34" charset="0"/>
              </a:rPr>
              <a:t>: The most basic of this list, </a:t>
            </a:r>
            <a:r>
              <a:rPr lang="en-US" b="0" i="1" dirty="0">
                <a:solidFill>
                  <a:srgbClr val="32516B"/>
                </a:solidFill>
                <a:effectLst/>
                <a:latin typeface="source sans pro" panose="020B0604020202020204" pitchFamily="34" charset="0"/>
              </a:rPr>
              <a:t>Think Python</a:t>
            </a:r>
            <a:r>
              <a:rPr lang="en-US" b="0" i="0" dirty="0">
                <a:solidFill>
                  <a:srgbClr val="32516B"/>
                </a:solidFill>
                <a:effectLst/>
                <a:latin typeface="source sans pro" panose="020B0604020202020204" pitchFamily="34" charset="0"/>
              </a:rPr>
              <a:t> provides a comprehensive Python reference.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619CCD"/>
                </a:solidFill>
                <a:effectLst/>
                <a:latin typeface="source sans pro" panose="020B0604020202020204" pitchFamily="34" charset="0"/>
                <a:hlinkClick r:id="rId8"/>
              </a:rPr>
              <a:t>Fluent Python</a:t>
            </a:r>
            <a:r>
              <a:rPr lang="en-US" b="0" i="0" dirty="0">
                <a:solidFill>
                  <a:srgbClr val="32516B"/>
                </a:solidFill>
                <a:effectLst/>
                <a:latin typeface="source sans pro" panose="020B0604020202020204" pitchFamily="34" charset="0"/>
              </a:rPr>
              <a:t>: While Python’s simplicity lets you quickly start coding, this book teaches you how to write idiomatic Python code, while going into several deep topics of the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619CCD"/>
                </a:solidFill>
                <a:effectLst/>
                <a:latin typeface="source sans pro" panose="020B0604020202020204" pitchFamily="34" charset="0"/>
                <a:hlinkClick r:id="rId9"/>
              </a:rPr>
              <a:t>Effective Python: 59 Ways to Write Better Python</a:t>
            </a:r>
            <a:r>
              <a:rPr lang="en-US" b="0" i="0" dirty="0">
                <a:solidFill>
                  <a:srgbClr val="32516B"/>
                </a:solidFill>
                <a:effectLst/>
                <a:latin typeface="source sans pro" panose="020B0604020202020204" pitchFamily="34" charset="0"/>
              </a:rPr>
              <a:t>: This relatively short book is a collection of 59 articles that, similarly to </a:t>
            </a:r>
            <a:r>
              <a:rPr lang="en-US" b="0" i="1" dirty="0">
                <a:solidFill>
                  <a:srgbClr val="32516B"/>
                </a:solidFill>
                <a:effectLst/>
                <a:latin typeface="source sans pro" panose="020B0604020202020204" pitchFamily="34" charset="0"/>
              </a:rPr>
              <a:t>Fluent Python</a:t>
            </a:r>
            <a:r>
              <a:rPr lang="en-US" b="0" i="0" dirty="0">
                <a:solidFill>
                  <a:srgbClr val="32516B"/>
                </a:solidFill>
                <a:effectLst/>
                <a:latin typeface="source sans pro" panose="020B0604020202020204" pitchFamily="34" charset="0"/>
              </a:rPr>
              <a:t>, focus on teaching you how to write truly Pythonic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619CCD"/>
                </a:solidFill>
                <a:effectLst/>
                <a:latin typeface="source sans pro" panose="020B0604020202020204" pitchFamily="34" charset="0"/>
                <a:hlinkClick r:id="rId10"/>
              </a:rPr>
              <a:t>Python Cookbook</a:t>
            </a:r>
            <a:r>
              <a:rPr lang="en-US" b="0" i="0" dirty="0">
                <a:solidFill>
                  <a:srgbClr val="32516B"/>
                </a:solidFill>
                <a:effectLst/>
                <a:latin typeface="source sans pro" panose="020B0604020202020204" pitchFamily="34" charset="0"/>
              </a:rPr>
              <a:t>: As a ‘cookbook’, this will be a good reference on how to use Python to complete tasks you have done in another language.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0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ibes Tech srl Employees, Location, Careers | LinkedIn">
            <a:extLst>
              <a:ext uri="{FF2B5EF4-FFF2-40B4-BE49-F238E27FC236}">
                <a16:creationId xmlns:a16="http://schemas.microsoft.com/office/drawing/2014/main" id="{7FA49767-E597-CB4B-8850-B5AACC1D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A4932-D879-9B45-8A3C-F85FFAE4C299}"/>
              </a:ext>
            </a:extLst>
          </p:cNvPr>
          <p:cNvSpPr txBox="1"/>
          <p:nvPr/>
        </p:nvSpPr>
        <p:spPr>
          <a:xfrm>
            <a:off x="2370960" y="674536"/>
            <a:ext cx="40968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73E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AE" sz="3200" b="1" dirty="0">
                <a:solidFill>
                  <a:srgbClr val="373E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’s start Coding </a:t>
            </a:r>
            <a:r>
              <a:rPr lang="en-AE" sz="3200" b="1" dirty="0">
                <a:solidFill>
                  <a:srgbClr val="373E8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sz="3200" b="1" dirty="0">
              <a:solidFill>
                <a:srgbClr val="373E8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645D33-BC4C-7E40-ABAB-DB8C75D969BE}"/>
              </a:ext>
            </a:extLst>
          </p:cNvPr>
          <p:cNvSpPr txBox="1">
            <a:spLocks/>
          </p:cNvSpPr>
          <p:nvPr/>
        </p:nvSpPr>
        <p:spPr>
          <a:xfrm>
            <a:off x="1783568" y="1077382"/>
            <a:ext cx="6104964" cy="58477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dirty="0">
              <a:solidFill>
                <a:srgbClr val="373E8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C3D19-97E6-1F48-8C01-EF7743E6DF33}"/>
              </a:ext>
            </a:extLst>
          </p:cNvPr>
          <p:cNvSpPr txBox="1"/>
          <p:nvPr/>
        </p:nvSpPr>
        <p:spPr>
          <a:xfrm>
            <a:off x="1783568" y="1662158"/>
            <a:ext cx="4527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Courier New" panose="02070309020205020404" pitchFamily="49" charset="0"/>
              <a:buChar char="o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A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AC4993-0C61-4ACE-9290-32E89C800D27}"/>
              </a:ext>
            </a:extLst>
          </p:cNvPr>
          <p:cNvSpPr txBox="1">
            <a:spLocks/>
          </p:cNvSpPr>
          <p:nvPr/>
        </p:nvSpPr>
        <p:spPr>
          <a:xfrm>
            <a:off x="1783568" y="3637034"/>
            <a:ext cx="6104964" cy="58477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u="sng" dirty="0">
              <a:solidFill>
                <a:srgbClr val="373E8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07D62-5104-4E5C-B592-9D9C672F4F44}"/>
              </a:ext>
            </a:extLst>
          </p:cNvPr>
          <p:cNvSpPr txBox="1"/>
          <p:nvPr/>
        </p:nvSpPr>
        <p:spPr>
          <a:xfrm>
            <a:off x="2261755" y="2294903"/>
            <a:ext cx="462049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you don’t have python installed on your pc open up the Replit online IDE if you want to code along.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https://replit.com/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 questions so far?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9728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635</Words>
  <Application>Microsoft Office PowerPoint</Application>
  <PresentationFormat>On-screen Show (16:9)</PresentationFormat>
  <Paragraphs>85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Fira Code</vt:lpstr>
      <vt:lpstr>Courier</vt:lpstr>
      <vt:lpstr>Arial</vt:lpstr>
      <vt:lpstr>Wingdings</vt:lpstr>
      <vt:lpstr>Courier New</vt:lpstr>
      <vt:lpstr>source sans pro</vt:lpstr>
      <vt:lpstr>Helvetica Neue</vt:lpstr>
      <vt:lpstr>Programming Language Workshop for Beginners by Slidesgo</vt:lpstr>
      <vt:lpstr>Python Basics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 </dc:title>
  <cp:lastModifiedBy>Fardin Ahsan</cp:lastModifiedBy>
  <cp:revision>8</cp:revision>
  <dcterms:modified xsi:type="dcterms:W3CDTF">2021-11-09T19:47:50Z</dcterms:modified>
</cp:coreProperties>
</file>