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9" r:id="rId4"/>
    <p:sldId id="280" r:id="rId5"/>
    <p:sldId id="281" r:id="rId6"/>
    <p:sldId id="277" r:id="rId7"/>
    <p:sldId id="278" r:id="rId8"/>
    <p:sldId id="282" r:id="rId9"/>
    <p:sldId id="283" r:id="rId10"/>
    <p:sldId id="284" r:id="rId11"/>
    <p:sldId id="286" r:id="rId12"/>
    <p:sldId id="285" r:id="rId13"/>
    <p:sldId id="287" r:id="rId14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din Ahsan" initials="FA" lastIdx="1" clrIdx="0">
    <p:extLst>
      <p:ext uri="{19B8F6BF-5375-455C-9EA6-DF929625EA0E}">
        <p15:presenceInfo xmlns:p15="http://schemas.microsoft.com/office/powerpoint/2012/main" userId="117aa7589ffe71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54385-548F-4E1D-BEF5-19574757383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61F5-2CEC-49B6-9B49-90BFC7674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8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161F5-2CEC-49B6-9B49-90BFC76748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161F5-2CEC-49B6-9B49-90BFC7674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B747-05C4-4105-222A-E304B9C1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5663C-3D79-F034-7FCF-2E974CDC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A8F56-32E5-25C2-A78D-354B6674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0456-834B-80CA-C911-2B7FAA9B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DA4E-F84D-3130-EDA4-07C5175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777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E41E-2DAD-F854-809F-FF562B48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7EEB1-7D17-3F42-61A9-48443B1C6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B82F-3278-1551-B966-A1062B47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17E7-2F5E-6726-227C-9E1DD074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016-ACF0-6051-AD19-5923259F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8717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40134-348D-02B4-AC84-7A42B7A40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B160E-B770-C524-C6C2-85C50F21C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86603-E4CB-B09C-F552-71F43168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7C8-1BBB-3FCC-C8E9-72F9DEF8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BC3D-2311-2ECE-894E-AF73224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154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9ED3-9A72-344D-4021-8CB5D973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78EB-1874-576B-DB19-20DFD42D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0419-B9BE-826D-7565-C445D27D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5F3B-BFFE-16EA-E698-B1DA16B6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F72-2A94-055E-EA1E-00D1F5E1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319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5837-806E-4154-4BE9-8A59950F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11F1E-0C32-6B3C-64F1-F02C34241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515DE-64C5-C8D8-E909-67F950C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38DAB-8943-3DDA-7BFA-338573A3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DB5A-08D3-EFB0-ED95-AEB2F9C2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733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973B-2866-90F4-7058-302AA44D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619C-0420-F739-F750-F821A561F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5E040-48DE-6CA5-65A9-2E333E991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6ECA-EDDA-2456-B97A-5E41B327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C2E4-7F0C-A845-ACC5-55A26D72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954A5-F98E-08DA-A479-BF85955C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2045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11BA-A3B4-1299-D7C5-CE2E4450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D3F9-5CB2-435D-2969-0E44258F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913B-DE4A-4347-C459-3A9CEE49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4B30B-43D7-87E6-FE88-16CB4A108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CE0BB-6746-5A5C-00C6-3DA7F7D5F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C93F7-5187-243E-A1D2-FA4CB416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79B14-35E3-3CCA-BDE0-645CFB42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3F6D2-E569-E584-C4D1-54F86B6D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2718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D22C-6A58-2F3D-151A-9922D3B3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3EDB8-F8A7-4F8E-4A29-D5601A0C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EC7FF-D2A1-BE46-0BC6-40E65454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C5851-8D87-7982-7F00-F1F27C1C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5668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98E65-EA98-9434-69C4-0003D683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24ABC-8785-E9B0-68BF-45BC12DC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10DC4-CA2B-F4F5-50A5-525CD34C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060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5372-9088-5398-EA2E-70E8DF4D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1D8B-08A7-7817-C0C5-EABE52CA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08D1-83F4-E761-5712-5AD0E909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FA6D-E220-9625-2F31-CC6F0DB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FCE4C-373C-C855-D15B-68DD5A7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775F7-A32B-D0E1-3796-953B55B9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809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126D-2E28-82F2-D190-289BA5B6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35254-DBE7-1A81-7347-388D74B88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11004-7BD6-7863-104B-CDE77C2AE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29CC-64D1-FCDB-38C7-2685C6D6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E2B31-5A63-A15D-7A53-1E99A38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ADAC6-2358-9500-A68F-D17F1E32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8901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E4951-1DBF-8B39-FFC1-425204C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93593-7FD8-DA60-1D17-CD25E1CD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7838-6935-454B-F0F4-5E961FF9E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F629D-345F-0340-8698-423E2C1664CA}" type="datetimeFigureOut">
              <a:rPr lang="en-AE" smtClean="0"/>
              <a:t>31/10/2023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ABFE-03B4-55AC-F778-A7FE14333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8504-3D6C-B08E-174F-CD03BF7F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F476-0227-E344-A8C2-2B5EF1ABE2D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3194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_free_lunch_theore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guides/fine-tu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1955-5079-7931-22B7-9B48ED9D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94"/>
            <a:ext cx="9144000" cy="2387600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??"/>
              </a:rPr>
              <a:t>LLM Workshop Part 2: Further Prompt Engineering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C8D46-C9CC-7FB9-63BF-A0C1A8A1D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AE" dirty="0"/>
              <a:t>By Fardin Ahsan</a:t>
            </a:r>
          </a:p>
        </p:txBody>
      </p:sp>
    </p:spTree>
    <p:extLst>
      <p:ext uri="{BB962C8B-B14F-4D97-AF65-F5344CB8AC3E}">
        <p14:creationId xmlns:p14="http://schemas.microsoft.com/office/powerpoint/2010/main" val="286951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FE79-E6AE-A956-9FE0-DABCE217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22A7-6837-7BCF-D5F5-2D13A8C8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Create a chatbot that you can talk to in your terminal.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8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9847-9B05-9619-0052-03E773A1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80" y="3651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Steps to get working with gpt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028049-3071-387E-41F0-8F2D00661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17831" y="3941603"/>
            <a:ext cx="61753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??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E95D3"/>
                </a:solidFill>
                <a:effectLst/>
                <a:latin typeface="??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 openai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??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openai.api_key = os.getenv(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"OPENAI_API_KEY"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) completion = openai.ChatCompletion.create( model=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"gpt-3.5-turbo"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messages=[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"role"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"system"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"content"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"You are a helpful assistant."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},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"role"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"content"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A67D"/>
                </a:solidFill>
                <a:effectLst/>
                <a:latin typeface="??"/>
              </a:rPr>
              <a:t>"Hello!"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} ]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??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9950C"/>
                </a:solidFill>
                <a:effectLst/>
                <a:latin typeface="??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(completion.choices[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F3079"/>
                </a:solidFill>
                <a:effectLst/>
                <a:latin typeface="??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??"/>
              </a:rPr>
              <a:t>].message)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275B7-3FC1-C72B-2369-773506FD4872}"/>
              </a:ext>
            </a:extLst>
          </p:cNvPr>
          <p:cNvSpPr txBox="1"/>
          <p:nvPr/>
        </p:nvSpPr>
        <p:spPr>
          <a:xfrm>
            <a:off x="2337847" y="1908204"/>
            <a:ext cx="7268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Get OpenAI API Key. </a:t>
            </a:r>
          </a:p>
          <a:p>
            <a:pPr marL="342900" indent="-342900">
              <a:buAutoNum type="arabicPeriod"/>
            </a:pPr>
            <a:r>
              <a:rPr lang="en-US" dirty="0"/>
              <a:t>Add API key to environment variables </a:t>
            </a:r>
          </a:p>
          <a:p>
            <a:pPr lvl="1"/>
            <a:r>
              <a:rPr lang="en-US" altLang="en-US" dirty="0">
                <a:latin typeface="??"/>
              </a:rPr>
              <a:t>Windows&gt;&gt; </a:t>
            </a:r>
            <a:r>
              <a:rPr lang="en-US" altLang="en-US" dirty="0">
                <a:highlight>
                  <a:srgbClr val="C0C0C0"/>
                </a:highlight>
                <a:latin typeface="??"/>
              </a:rPr>
              <a:t>`s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??"/>
              </a:rPr>
              <a:t>etx OPENAI_API_KEY “&lt;yourkey&gt;”`</a:t>
            </a:r>
          </a:p>
          <a:p>
            <a:pPr lvl="1"/>
            <a:r>
              <a:rPr lang="en-US" altLang="en-US" dirty="0">
                <a:latin typeface="??"/>
              </a:rPr>
              <a:t>Mac/Linux &gt;&gt; </a:t>
            </a:r>
            <a:r>
              <a:rPr lang="en-US" altLang="en-US" dirty="0">
                <a:highlight>
                  <a:srgbClr val="C0C0C0"/>
                </a:highlight>
                <a:latin typeface="??"/>
              </a:rPr>
              <a:t>echo “export OPENAI_API)JEY=‘yourkey’ &gt;&gt; ~/.zshrc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??"/>
              </a:rPr>
              <a:t> </a:t>
            </a:r>
          </a:p>
          <a:p>
            <a:pPr lvl="1"/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pip install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??"/>
              </a:rPr>
              <a:t>openai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??"/>
              </a:rPr>
              <a:t>Profit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1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205D-A26E-703F-B70E-775FD18F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E360-A781-EA24-3D8B-DB39BF64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Do something about the limited context window of the chatbot. </a:t>
            </a:r>
          </a:p>
        </p:txBody>
      </p:sp>
    </p:spTree>
    <p:extLst>
      <p:ext uri="{BB962C8B-B14F-4D97-AF65-F5344CB8AC3E}">
        <p14:creationId xmlns:p14="http://schemas.microsoft.com/office/powerpoint/2010/main" val="74364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5385-75B7-FFAA-8AF2-EB823D4A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B979-D94C-D49B-5742-028239E9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Thanks for attending. 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24973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0A6B-D85B-EFC4-7801-45F2DB2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11502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E" sz="4000" b="1" dirty="0"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A1C0-2795-55F0-1C5F-BD8A773F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878570"/>
            <a:ext cx="10515600" cy="4351338"/>
          </a:xfrm>
        </p:spPr>
        <p:txBody>
          <a:bodyPr/>
          <a:lstStyle/>
          <a:p>
            <a:pPr algn="ctr"/>
            <a:r>
              <a:rPr lang="en-AE" dirty="0"/>
              <a:t>This session is going to be mostly hands on.</a:t>
            </a:r>
          </a:p>
          <a:p>
            <a:pPr algn="ctr"/>
            <a:r>
              <a:rPr lang="en-AE" dirty="0"/>
              <a:t>There will be a small 15 minutes review.</a:t>
            </a:r>
          </a:p>
          <a:p>
            <a:pPr algn="ctr"/>
            <a:r>
              <a:rPr lang="en-AE" dirty="0"/>
              <a:t>The remainder will be you guys programming up your own chatbot from scratch.</a:t>
            </a:r>
          </a:p>
        </p:txBody>
      </p:sp>
    </p:spTree>
    <p:extLst>
      <p:ext uri="{BB962C8B-B14F-4D97-AF65-F5344CB8AC3E}">
        <p14:creationId xmlns:p14="http://schemas.microsoft.com/office/powerpoint/2010/main" val="57376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CE18-B62D-6C65-8F50-B6E8A1B0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Refresher. Language models are next token predictors.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4FDD4-C45D-8E1B-2C2F-C5D4EA65A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7" y="1853406"/>
            <a:ext cx="6486525" cy="1304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274AD-1953-9E49-B44F-4C52F86C1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7" y="4171950"/>
            <a:ext cx="6315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B2E0-580D-91E2-DA26-5EAC3952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Refresher. LLM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FEBF-9A4D-A6DF-FE4F-C76E0340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These are not written in stone ! But since OpenAI is leading the charge in LLM development. Most other LLM’s follow a similar metamodel architecture.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Foundation text completion models: Raw next token predictors. </a:t>
            </a:r>
          </a:p>
          <a:p>
            <a:pPr marL="514350" indent="-514350">
              <a:buAutoNum type="arabicPeriod"/>
            </a:pPr>
            <a:r>
              <a:rPr lang="en-US" dirty="0"/>
              <a:t>Chat models are that foundational models that have been have finetuned to appear to be “conversational”. They are the same thing as text completion models.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Embedding models. Models that product vector representations of text.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Multi modal models: Models that can deal with I/O data types other than text. For example OpenAI’s gpt-4 can take images as inputs.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255A-4D85-55C2-DBA3-16C32F8B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Refresher. Gotchas.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4208-ADAF-4227-B894-4DAC80D2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interfaces are NOT LLM’s. For example, ChatGPT is not the LLM. ChatGPT is a packaged application that is the combination of an LLM, a graphical user interface, memory, and whole host of other things.</a:t>
            </a:r>
          </a:p>
          <a:p>
            <a:r>
              <a:rPr lang="en-US" dirty="0"/>
              <a:t>Terminology changes between models. What is a token for OpenAI is not a token for Meta. Even though there are some commonly used terms.</a:t>
            </a:r>
          </a:p>
          <a:p>
            <a:r>
              <a:rPr lang="en-US" dirty="0"/>
              <a:t>Prompt engineering is </a:t>
            </a:r>
            <a:r>
              <a:rPr lang="en-US" b="1" dirty="0"/>
              <a:t>experimental</a:t>
            </a:r>
            <a:r>
              <a:rPr lang="en-US" dirty="0"/>
              <a:t>. That which works for one model doesn’t necessarily mean it will work for another. That which works on one dataset won’t work on another. ( “</a:t>
            </a:r>
            <a:r>
              <a:rPr lang="en-US" dirty="0">
                <a:hlinkClick r:id="rId2"/>
              </a:rPr>
              <a:t>No Free Lunch Theorem</a:t>
            </a:r>
            <a:r>
              <a:rPr lang="en-US" dirty="0"/>
              <a:t>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B1E5-75BA-526B-B43B-ADE30931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288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The OpenAI playground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A387-4203-0015-8E54-AA8D38C67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The OpenAI playground is a web interface for interacting with OpenAI’s LLM’s. </a:t>
            </a:r>
          </a:p>
          <a:p>
            <a:r>
              <a:rPr lang="en-US" dirty="0"/>
              <a:t>It has more features than the ChatGPT web application that is widely used. </a:t>
            </a:r>
          </a:p>
          <a:p>
            <a:pPr lvl="1"/>
            <a:r>
              <a:rPr lang="en-US" dirty="0"/>
              <a:t>Deleting specific messages.</a:t>
            </a:r>
          </a:p>
          <a:p>
            <a:pPr lvl="1"/>
            <a:r>
              <a:rPr lang="en-US" dirty="0"/>
              <a:t>Raw prompts. (ChatGPT prepends instructions to your prompt). </a:t>
            </a:r>
          </a:p>
          <a:p>
            <a:pPr lvl="1"/>
            <a:r>
              <a:rPr lang="en-US" dirty="0"/>
              <a:t>Adjusting output parameters. </a:t>
            </a:r>
          </a:p>
          <a:p>
            <a:pPr lvl="1"/>
            <a:r>
              <a:rPr lang="en-US" dirty="0"/>
              <a:t>System prompt. </a:t>
            </a:r>
          </a:p>
          <a:p>
            <a:r>
              <a:rPr lang="en-US" dirty="0"/>
              <a:t>Use the Playground to iterate on your work more effectively and faster.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1C3C44-870D-A816-7649-9317724B9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753"/>
            <a:ext cx="12192000" cy="58044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2C4F4-6873-7DA0-602C-EFD7738C069E}"/>
              </a:ext>
            </a:extLst>
          </p:cNvPr>
          <p:cNvCxnSpPr>
            <a:cxnSpLocks/>
          </p:cNvCxnSpPr>
          <p:nvPr/>
        </p:nvCxnSpPr>
        <p:spPr>
          <a:xfrm flipV="1">
            <a:off x="1085850" y="2181225"/>
            <a:ext cx="0" cy="199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CF7348-AD18-C25B-E2A3-E753BA2BDE04}"/>
              </a:ext>
            </a:extLst>
          </p:cNvPr>
          <p:cNvCxnSpPr>
            <a:cxnSpLocks/>
          </p:cNvCxnSpPr>
          <p:nvPr/>
        </p:nvCxnSpPr>
        <p:spPr>
          <a:xfrm flipV="1">
            <a:off x="6334125" y="1724025"/>
            <a:ext cx="0" cy="21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7E6AB-896C-2A9F-6F6B-329041B08851}"/>
              </a:ext>
            </a:extLst>
          </p:cNvPr>
          <p:cNvCxnSpPr>
            <a:cxnSpLocks/>
          </p:cNvCxnSpPr>
          <p:nvPr/>
        </p:nvCxnSpPr>
        <p:spPr>
          <a:xfrm flipV="1">
            <a:off x="6734175" y="2266950"/>
            <a:ext cx="0" cy="212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28AAC5-D95B-A4C7-CBD1-0DE1A57F1802}"/>
              </a:ext>
            </a:extLst>
          </p:cNvPr>
          <p:cNvCxnSpPr>
            <a:cxnSpLocks/>
          </p:cNvCxnSpPr>
          <p:nvPr/>
        </p:nvCxnSpPr>
        <p:spPr>
          <a:xfrm flipV="1">
            <a:off x="9782175" y="1704975"/>
            <a:ext cx="7715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4B5316-0BF5-D20F-2FE9-3C107C42A17D}"/>
              </a:ext>
            </a:extLst>
          </p:cNvPr>
          <p:cNvCxnSpPr>
            <a:cxnSpLocks/>
          </p:cNvCxnSpPr>
          <p:nvPr/>
        </p:nvCxnSpPr>
        <p:spPr>
          <a:xfrm flipV="1">
            <a:off x="9801225" y="2266950"/>
            <a:ext cx="7715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26016E-5FBC-12D5-8FFE-F3E50C10AF99}"/>
              </a:ext>
            </a:extLst>
          </p:cNvPr>
          <p:cNvCxnSpPr>
            <a:cxnSpLocks/>
          </p:cNvCxnSpPr>
          <p:nvPr/>
        </p:nvCxnSpPr>
        <p:spPr>
          <a:xfrm flipV="1">
            <a:off x="9801225" y="2828925"/>
            <a:ext cx="7715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FA4AA9-7184-2F18-E459-4D97EDA595E1}"/>
              </a:ext>
            </a:extLst>
          </p:cNvPr>
          <p:cNvCxnSpPr>
            <a:cxnSpLocks/>
          </p:cNvCxnSpPr>
          <p:nvPr/>
        </p:nvCxnSpPr>
        <p:spPr>
          <a:xfrm flipV="1">
            <a:off x="9796462" y="3219450"/>
            <a:ext cx="7715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0EDC1-F07E-11EB-C6A1-EDEFEF767087}"/>
              </a:ext>
            </a:extLst>
          </p:cNvPr>
          <p:cNvCxnSpPr>
            <a:cxnSpLocks/>
          </p:cNvCxnSpPr>
          <p:nvPr/>
        </p:nvCxnSpPr>
        <p:spPr>
          <a:xfrm flipV="1">
            <a:off x="9796461" y="3781425"/>
            <a:ext cx="7715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B12977-13D9-5BFE-C48D-250227BA27FE}"/>
              </a:ext>
            </a:extLst>
          </p:cNvPr>
          <p:cNvCxnSpPr>
            <a:cxnSpLocks/>
          </p:cNvCxnSpPr>
          <p:nvPr/>
        </p:nvCxnSpPr>
        <p:spPr>
          <a:xfrm flipV="1">
            <a:off x="9782174" y="4362450"/>
            <a:ext cx="7715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F9E175-81BC-D822-19F3-3115A0B6B456}"/>
              </a:ext>
            </a:extLst>
          </p:cNvPr>
          <p:cNvCxnSpPr>
            <a:cxnSpLocks/>
          </p:cNvCxnSpPr>
          <p:nvPr/>
        </p:nvCxnSpPr>
        <p:spPr>
          <a:xfrm flipV="1">
            <a:off x="9782173" y="4772025"/>
            <a:ext cx="7715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0941F4-3238-5F30-2D55-DB366D7E6AF1}"/>
              </a:ext>
            </a:extLst>
          </p:cNvPr>
          <p:cNvCxnSpPr>
            <a:cxnSpLocks/>
          </p:cNvCxnSpPr>
          <p:nvPr/>
        </p:nvCxnSpPr>
        <p:spPr>
          <a:xfrm flipV="1">
            <a:off x="9782172" y="5286375"/>
            <a:ext cx="7715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372A68-D102-5BBB-4C8D-28FBEBDF8E75}"/>
              </a:ext>
            </a:extLst>
          </p:cNvPr>
          <p:cNvSpPr txBox="1"/>
          <p:nvPr/>
        </p:nvSpPr>
        <p:spPr>
          <a:xfrm>
            <a:off x="871539" y="4171950"/>
            <a:ext cx="153352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Global instructions here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1F073E-3D5C-70B2-AD49-FE738A67A92D}"/>
              </a:ext>
            </a:extLst>
          </p:cNvPr>
          <p:cNvSpPr txBox="1"/>
          <p:nvPr/>
        </p:nvSpPr>
        <p:spPr>
          <a:xfrm>
            <a:off x="4800602" y="3249394"/>
            <a:ext cx="15335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 user message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2FEFF-023F-B473-E452-C44D776739ED}"/>
              </a:ext>
            </a:extLst>
          </p:cNvPr>
          <p:cNvSpPr txBox="1"/>
          <p:nvPr/>
        </p:nvSpPr>
        <p:spPr>
          <a:xfrm>
            <a:off x="5200652" y="3987284"/>
            <a:ext cx="15335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 AI message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B9F9C2-81A4-97E7-A94E-1386BB0FEFF5}"/>
              </a:ext>
            </a:extLst>
          </p:cNvPr>
          <p:cNvSpPr txBox="1"/>
          <p:nvPr/>
        </p:nvSpPr>
        <p:spPr>
          <a:xfrm>
            <a:off x="7419975" y="1551801"/>
            <a:ext cx="23764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Choose model type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6C265A-5BF6-0A7B-EFEA-34CBB060B1E7}"/>
              </a:ext>
            </a:extLst>
          </p:cNvPr>
          <p:cNvSpPr txBox="1"/>
          <p:nvPr/>
        </p:nvSpPr>
        <p:spPr>
          <a:xfrm>
            <a:off x="7419975" y="2170924"/>
            <a:ext cx="23764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Choose model version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04611D-D62D-4471-A4D2-E662442406DA}"/>
              </a:ext>
            </a:extLst>
          </p:cNvPr>
          <p:cNvSpPr txBox="1"/>
          <p:nvPr/>
        </p:nvSpPr>
        <p:spPr>
          <a:xfrm>
            <a:off x="7419975" y="2695187"/>
            <a:ext cx="23764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Determinism (0,2)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0E732E-82B7-2100-DDA1-4E2B9A0D851E}"/>
              </a:ext>
            </a:extLst>
          </p:cNvPr>
          <p:cNvSpPr txBox="1"/>
          <p:nvPr/>
        </p:nvSpPr>
        <p:spPr>
          <a:xfrm>
            <a:off x="7419975" y="3152001"/>
            <a:ext cx="23764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Max context length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6F4C7B-8687-6126-0024-195E603551BF}"/>
              </a:ext>
            </a:extLst>
          </p:cNvPr>
          <p:cNvSpPr txBox="1"/>
          <p:nvPr/>
        </p:nvSpPr>
        <p:spPr>
          <a:xfrm>
            <a:off x="7419975" y="3710673"/>
            <a:ext cx="23764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Stop sequence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1082EC-1CEB-E457-92EF-12F6BDCF1F56}"/>
              </a:ext>
            </a:extLst>
          </p:cNvPr>
          <p:cNvSpPr txBox="1"/>
          <p:nvPr/>
        </p:nvSpPr>
        <p:spPr>
          <a:xfrm>
            <a:off x="7419975" y="4249222"/>
            <a:ext cx="23764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Top logit probability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D51925-CCBE-D926-F333-561CCA177B42}"/>
              </a:ext>
            </a:extLst>
          </p:cNvPr>
          <p:cNvSpPr txBox="1"/>
          <p:nvPr/>
        </p:nvSpPr>
        <p:spPr>
          <a:xfrm>
            <a:off x="7419975" y="4666476"/>
            <a:ext cx="23764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Penalize repeat tokens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4FCEEE-FCA9-AFFD-2407-AE612673E2CE}"/>
              </a:ext>
            </a:extLst>
          </p:cNvPr>
          <p:cNvSpPr txBox="1"/>
          <p:nvPr/>
        </p:nvSpPr>
        <p:spPr>
          <a:xfrm>
            <a:off x="7405686" y="5167699"/>
            <a:ext cx="237648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Penalize non unique tokens</a:t>
            </a:r>
          </a:p>
        </p:txBody>
      </p:sp>
    </p:spTree>
    <p:extLst>
      <p:ext uri="{BB962C8B-B14F-4D97-AF65-F5344CB8AC3E}">
        <p14:creationId xmlns:p14="http://schemas.microsoft.com/office/powerpoint/2010/main" val="184368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F8E4-C461-A238-6548-B06DEF4A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DDD8-6A06-16F2-99AD-AD7E3E67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Chat models are “</a:t>
            </a:r>
            <a:r>
              <a:rPr lang="en-US" dirty="0">
                <a:hlinkClick r:id="rId2"/>
              </a:rPr>
              <a:t>finetuned</a:t>
            </a:r>
            <a:r>
              <a:rPr lang="en-US" dirty="0"/>
              <a:t>”. This means the foundational models are trained in a way similar to transfer learning to connivingly mimic conversations. </a:t>
            </a:r>
          </a:p>
          <a:p>
            <a:r>
              <a:rPr lang="en-US" dirty="0"/>
              <a:t>This doesn’t imply chat models are chat bots! </a:t>
            </a:r>
          </a:p>
          <a:p>
            <a:r>
              <a:rPr lang="en-US" dirty="0"/>
              <a:t>Chat models are still token predictors. However given their outputs are more conversational in tone, you can engineer together a chat bot. By stitching the conversation and completing on it over and over again. </a:t>
            </a:r>
          </a:p>
        </p:txBody>
      </p:sp>
    </p:spTree>
    <p:extLst>
      <p:ext uri="{BB962C8B-B14F-4D97-AF65-F5344CB8AC3E}">
        <p14:creationId xmlns:p14="http://schemas.microsoft.com/office/powerpoint/2010/main" val="390115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0C1A-28E2-7645-0043-8FA2B0B1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windows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0452-47EE-24D7-A914-7C0E369F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context window is basically how large of a sequence the model can predict on. </a:t>
            </a:r>
          </a:p>
          <a:p>
            <a:r>
              <a:rPr lang="en-US" dirty="0"/>
              <a:t>The formula for the context window is as follows. </a:t>
            </a:r>
          </a:p>
          <a:p>
            <a:pPr marL="0" indent="0">
              <a:buNone/>
            </a:pPr>
            <a:r>
              <a:rPr lang="en-US" dirty="0"/>
              <a:t>	#Input tokens + # Output tokens + # System tokens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means you can’t have an infinitely long chat with a LLM. At one point it’s going to get too long. </a:t>
            </a:r>
          </a:p>
          <a:p>
            <a:r>
              <a:rPr lang="en-US" dirty="0">
                <a:solidFill>
                  <a:srgbClr val="FF0000"/>
                </a:solidFill>
              </a:rPr>
              <a:t>How do you engineer a solution for this?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681</Words>
  <Application>Microsoft Office PowerPoint</Application>
  <PresentationFormat>Widescreen</PresentationFormat>
  <Paragraphs>78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??</vt:lpstr>
      <vt:lpstr>Arial</vt:lpstr>
      <vt:lpstr>Calibri</vt:lpstr>
      <vt:lpstr>Calibri Light</vt:lpstr>
      <vt:lpstr>Office Theme</vt:lpstr>
      <vt:lpstr>LLM Workshop Part 2: Further Prompt Engineering</vt:lpstr>
      <vt:lpstr>Overview</vt:lpstr>
      <vt:lpstr>Refresher. Language models are next token predictors.</vt:lpstr>
      <vt:lpstr>Refresher. LLM types</vt:lpstr>
      <vt:lpstr>Refresher. Gotchas.</vt:lpstr>
      <vt:lpstr>The OpenAI playground </vt:lpstr>
      <vt:lpstr>PowerPoint Presentation</vt:lpstr>
      <vt:lpstr>Chat models</vt:lpstr>
      <vt:lpstr>Context windows </vt:lpstr>
      <vt:lpstr>Task 1 </vt:lpstr>
      <vt:lpstr>Steps to get working with gpt</vt:lpstr>
      <vt:lpstr>Task 2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Workshop Part 1: Introduction to LLMs and Prompt Engineering</dc:title>
  <dc:creator>Fardin Ahsan</dc:creator>
  <cp:lastModifiedBy>Fardin Ahsan</cp:lastModifiedBy>
  <cp:revision>8</cp:revision>
  <dcterms:created xsi:type="dcterms:W3CDTF">2023-09-28T14:23:35Z</dcterms:created>
  <dcterms:modified xsi:type="dcterms:W3CDTF">2023-10-30T20:30:36Z</dcterms:modified>
</cp:coreProperties>
</file>