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PT Sans Narrow"/>
      <p:regular r:id="rId62"/>
      <p:bold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8" roundtripDataSignature="AMtx7mjL9yx6/kG4Y2WTDEjICPhXJmtA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0DEE7D-C88D-4E66-AD3F-45014CAC1C05}">
  <a:tblStyle styleId="{9F0DEE7D-C88D-4E66-AD3F-45014CAC1C0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CEDFDC2-AF60-4DB5-87CB-85A9A875E355}"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Narrow-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OpenSans-regular.fntdata"/><Relationship Id="rId63" Type="http://schemas.openxmlformats.org/officeDocument/2006/relationships/font" Target="fonts/PTSansNarrow-bold.fntdata"/><Relationship Id="rId22" Type="http://schemas.openxmlformats.org/officeDocument/2006/relationships/slide" Target="slides/slide16.xml"/><Relationship Id="rId66" Type="http://schemas.openxmlformats.org/officeDocument/2006/relationships/font" Target="fonts/OpenSans-italic.fntdata"/><Relationship Id="rId21" Type="http://schemas.openxmlformats.org/officeDocument/2006/relationships/slide" Target="slides/slide15.xml"/><Relationship Id="rId65" Type="http://schemas.openxmlformats.org/officeDocument/2006/relationships/font" Target="fonts/OpenSans-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OpenSans-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57"/>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57"/>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57"/>
          <p:cNvGrpSpPr/>
          <p:nvPr/>
        </p:nvGrpSpPr>
        <p:grpSpPr>
          <a:xfrm>
            <a:off x="1004144" y="1022025"/>
            <a:ext cx="7136669" cy="152400"/>
            <a:chOff x="1346429" y="1011300"/>
            <a:chExt cx="6452100" cy="152400"/>
          </a:xfrm>
        </p:grpSpPr>
        <p:cxnSp>
          <p:nvCxnSpPr>
            <p:cNvPr id="13" name="Google Shape;13;p5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5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57"/>
          <p:cNvGrpSpPr/>
          <p:nvPr/>
        </p:nvGrpSpPr>
        <p:grpSpPr>
          <a:xfrm>
            <a:off x="1004151" y="3969100"/>
            <a:ext cx="7136669" cy="152400"/>
            <a:chOff x="1346435" y="3969088"/>
            <a:chExt cx="6452100" cy="152400"/>
          </a:xfrm>
        </p:grpSpPr>
        <p:cxnSp>
          <p:nvCxnSpPr>
            <p:cNvPr id="16" name="Google Shape;16;p5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5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57"/>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57"/>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6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6"/>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66"/>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8"/>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5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60"/>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60"/>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6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6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6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6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6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6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6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6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65"/>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5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helpdeskgeek.com/featured-posts/hdg-explains-what-is-metadata-how-is-it-used/" TargetMode="External"/><Relationship Id="rId4" Type="http://schemas.openxmlformats.org/officeDocument/2006/relationships/image" Target="../media/image13.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Basic Linux Training</a:t>
            </a:r>
            <a:endParaRPr/>
          </a:p>
        </p:txBody>
      </p:sp>
      <p:sp>
        <p:nvSpPr>
          <p:cNvPr id="67" name="Google Shape;67;p1"/>
          <p:cNvSpPr txBox="1"/>
          <p:nvPr>
            <p:ph idx="1" type="subTitle"/>
          </p:nvPr>
        </p:nvSpPr>
        <p:spPr>
          <a:xfrm>
            <a:off x="2137225" y="2850054"/>
            <a:ext cx="4870500" cy="1114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By Mahidul Hasan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Lecture 1</a:t>
            </a:r>
            <a:endParaRPr/>
          </a:p>
        </p:txBody>
      </p:sp>
      <p:sp>
        <p:nvSpPr>
          <p:cNvPr id="127" name="Google Shape;127;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t>Introduction of Linux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What is Linux?</a:t>
            </a:r>
            <a:endParaRPr/>
          </a:p>
        </p:txBody>
      </p:sp>
      <p:sp>
        <p:nvSpPr>
          <p:cNvPr id="133" name="Google Shape;133;p11"/>
          <p:cNvSpPr txBox="1"/>
          <p:nvPr>
            <p:ph idx="1" type="body"/>
          </p:nvPr>
        </p:nvSpPr>
        <p:spPr>
          <a:xfrm>
            <a:off x="311700" y="1266325"/>
            <a:ext cx="55047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a:t>LINUX is an operating system or a kernel distributed under an open-source license. Its functionality list is quite like UNIX. The kernel is a program at the heart of the Linux operating system that takes care of fundamental stuff, like letting hardware communicate with software.</a:t>
            </a:r>
            <a:endParaRPr/>
          </a:p>
        </p:txBody>
      </p:sp>
      <p:pic>
        <p:nvPicPr>
          <p:cNvPr id="134" name="Google Shape;134;p11"/>
          <p:cNvPicPr preferRelativeResize="0"/>
          <p:nvPr/>
        </p:nvPicPr>
        <p:blipFill rotWithShape="1">
          <a:blip r:embed="rId3">
            <a:alphaModFix/>
          </a:blip>
          <a:srcRect b="0" l="0" r="0" t="0"/>
          <a:stretch/>
        </p:blipFill>
        <p:spPr>
          <a:xfrm>
            <a:off x="5858625" y="1266325"/>
            <a:ext cx="2990850"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Linux Distributions</a:t>
            </a:r>
            <a:endParaRPr/>
          </a:p>
        </p:txBody>
      </p:sp>
      <p:sp>
        <p:nvSpPr>
          <p:cNvPr id="140" name="Google Shape;140;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1200"/>
              </a:spcBef>
              <a:spcAft>
                <a:spcPts val="0"/>
              </a:spcAft>
              <a:buSzPct val="129032"/>
              <a:buNone/>
            </a:pPr>
            <a:r>
              <a:rPr lang="en"/>
              <a:t>There are thousands of Linux distribution available. Here are some popular ones.</a:t>
            </a:r>
            <a:endParaRPr/>
          </a:p>
          <a:p>
            <a:pPr indent="0" lvl="0" marL="0" rtl="0" algn="l">
              <a:lnSpc>
                <a:spcPct val="115000"/>
              </a:lnSpc>
              <a:spcBef>
                <a:spcPts val="1200"/>
              </a:spcBef>
              <a:spcAft>
                <a:spcPts val="0"/>
              </a:spcAft>
              <a:buSzPct val="129032"/>
              <a:buNone/>
            </a:pPr>
            <a:r>
              <a:rPr b="1" lang="en"/>
              <a:t>Debian:</a:t>
            </a:r>
            <a:r>
              <a:rPr lang="en"/>
              <a:t> It is a stable and popular non-commercial Linux distribution. It is widely used as a desktop Linux Distro and is user-oriented. It strictly acts within the Linux protocols.</a:t>
            </a:r>
            <a:endParaRPr/>
          </a:p>
          <a:p>
            <a:pPr indent="0" lvl="0" marL="0" marR="0" rtl="0" algn="l">
              <a:lnSpc>
                <a:spcPct val="115000"/>
              </a:lnSpc>
              <a:spcBef>
                <a:spcPts val="1200"/>
              </a:spcBef>
              <a:spcAft>
                <a:spcPts val="0"/>
              </a:spcAft>
              <a:buSzPct val="129032"/>
              <a:buNone/>
            </a:pPr>
            <a:r>
              <a:rPr b="1" lang="en"/>
              <a:t>Ubuntu:</a:t>
            </a:r>
            <a:r>
              <a:rPr lang="en"/>
              <a:t> This is the third most popular desktop operating system after Microsoft Windows and Apple Mac OS. It is based on the Debian Linux Distribution, and it is known as its desktop environment. </a:t>
            </a:r>
            <a:endParaRPr/>
          </a:p>
          <a:p>
            <a:pPr indent="0" lvl="0" marL="0" marR="0" rtl="0" algn="l">
              <a:lnSpc>
                <a:spcPct val="115000"/>
              </a:lnSpc>
              <a:spcBef>
                <a:spcPts val="1200"/>
              </a:spcBef>
              <a:spcAft>
                <a:spcPts val="0"/>
              </a:spcAft>
              <a:buSzPct val="129032"/>
              <a:buNone/>
            </a:pPr>
            <a:r>
              <a:rPr b="1" lang="en"/>
              <a:t>CentOS:</a:t>
            </a:r>
            <a:r>
              <a:rPr lang="en"/>
              <a:t> It is one of the most used Linux Distribution for enterprise and web servers. It is a free enterprise class Operating system and is based heavily on Red Hat enterprise Distro.</a:t>
            </a:r>
            <a:endParaRPr/>
          </a:p>
          <a:p>
            <a:pPr indent="0" lvl="0" marL="0" rtl="0" algn="l">
              <a:lnSpc>
                <a:spcPct val="115000"/>
              </a:lnSpc>
              <a:spcBef>
                <a:spcPts val="1200"/>
              </a:spcBef>
              <a:spcAft>
                <a:spcPts val="0"/>
              </a:spcAft>
              <a:buSzPct val="129032"/>
              <a:buNone/>
            </a:pPr>
            <a:r>
              <a:rPr b="1" lang="en"/>
              <a:t>RedHat enterprise:</a:t>
            </a:r>
            <a:r>
              <a:rPr lang="en"/>
              <a:t> Another popular enterprise based Linux Distribution is Red Hat Enterprise.It has evolved from Red Hat Linux which was discontinued in 2004. It is a commercial Distro and very popular among its clientele. </a:t>
            </a:r>
            <a:endParaRPr/>
          </a:p>
          <a:p>
            <a:pPr indent="0" lvl="0" marL="0" marR="0" rtl="0" algn="l">
              <a:lnSpc>
                <a:spcPct val="115000"/>
              </a:lnSpc>
              <a:spcBef>
                <a:spcPts val="1200"/>
              </a:spcBef>
              <a:spcAft>
                <a:spcPts val="1200"/>
              </a:spcAft>
              <a:buSzPct val="129032"/>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Why learning linux is important?</a:t>
            </a:r>
            <a:endParaRPr/>
          </a:p>
        </p:txBody>
      </p:sp>
      <p:sp>
        <p:nvSpPr>
          <p:cNvPr id="146" name="Google Shape;146;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1200"/>
              </a:spcBef>
              <a:spcAft>
                <a:spcPts val="0"/>
              </a:spcAft>
              <a:buSzPct val="100000"/>
              <a:buChar char="●"/>
            </a:pPr>
            <a:r>
              <a:rPr lang="en"/>
              <a:t>Being open-source, anyone with programming knowledge can modify it.</a:t>
            </a:r>
            <a:endParaRPr/>
          </a:p>
          <a:p>
            <a:pPr indent="-334327" lvl="0" marL="457200" rtl="0" algn="l">
              <a:lnSpc>
                <a:spcPct val="115000"/>
              </a:lnSpc>
              <a:spcBef>
                <a:spcPts val="0"/>
              </a:spcBef>
              <a:spcAft>
                <a:spcPts val="0"/>
              </a:spcAft>
              <a:buSzPct val="100000"/>
              <a:buChar char="●"/>
            </a:pPr>
            <a:r>
              <a:rPr lang="en"/>
              <a:t>It is easy to learn Linux</a:t>
            </a:r>
            <a:endParaRPr/>
          </a:p>
          <a:p>
            <a:pPr indent="-334327" lvl="0" marL="457200" rtl="0" algn="l">
              <a:lnSpc>
                <a:spcPct val="115000"/>
              </a:lnSpc>
              <a:spcBef>
                <a:spcPts val="0"/>
              </a:spcBef>
              <a:spcAft>
                <a:spcPts val="0"/>
              </a:spcAft>
              <a:buSzPct val="100000"/>
              <a:buChar char="●"/>
            </a:pPr>
            <a:r>
              <a:rPr lang="en"/>
              <a:t>The Linux operating systems now offer millions of programs/applications and Linux softwares to choose from, most of them are free!</a:t>
            </a:r>
            <a:endParaRPr/>
          </a:p>
          <a:p>
            <a:pPr indent="-334327" lvl="0" marL="457200" rtl="0" algn="l">
              <a:lnSpc>
                <a:spcPct val="115000"/>
              </a:lnSpc>
              <a:spcBef>
                <a:spcPts val="0"/>
              </a:spcBef>
              <a:spcAft>
                <a:spcPts val="0"/>
              </a:spcAft>
              <a:buSzPct val="100000"/>
              <a:buChar char="●"/>
            </a:pPr>
            <a:r>
              <a:rPr lang="en"/>
              <a:t>Once you have Linux installed you no longer need an antivirus! Linux is a highly secure system. More so, there is a global development community constantly looking at ways to enhance its security. With each upgrade, the OS becomes more secure and robust</a:t>
            </a:r>
            <a:endParaRPr/>
          </a:p>
          <a:p>
            <a:pPr indent="-334327" lvl="0" marL="457200" rtl="0" algn="l">
              <a:lnSpc>
                <a:spcPct val="115000"/>
              </a:lnSpc>
              <a:spcBef>
                <a:spcPts val="0"/>
              </a:spcBef>
              <a:spcAft>
                <a:spcPts val="0"/>
              </a:spcAft>
              <a:buSzPct val="100000"/>
              <a:buChar char="●"/>
            </a:pPr>
            <a:r>
              <a:rPr lang="en"/>
              <a:t>Linux freeware is the OS of choice for Server environments due to its stability and reliability (Mega-companies like Amazon, Facebook, and Google use Linux for their Servers). </a:t>
            </a:r>
            <a:endParaRPr/>
          </a:p>
          <a:p>
            <a:pPr indent="-334327" lvl="0" marL="457200" rtl="0" algn="l">
              <a:lnSpc>
                <a:spcPct val="115000"/>
              </a:lnSpc>
              <a:spcBef>
                <a:spcPts val="0"/>
              </a:spcBef>
              <a:spcAft>
                <a:spcPts val="0"/>
              </a:spcAft>
              <a:buSzPct val="100000"/>
              <a:buChar char="●"/>
            </a:pPr>
            <a:r>
              <a:rPr lang="en"/>
              <a:t>A Linux based server could run non-stop without a reboot for years on end.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History (In the Beginning)</a:t>
            </a:r>
            <a:endParaRPr/>
          </a:p>
        </p:txBody>
      </p:sp>
      <p:sp>
        <p:nvSpPr>
          <p:cNvPr id="152" name="Google Shape;152;p14"/>
          <p:cNvSpPr txBox="1"/>
          <p:nvPr>
            <p:ph idx="1" type="body"/>
          </p:nvPr>
        </p:nvSpPr>
        <p:spPr>
          <a:xfrm>
            <a:off x="2265300" y="1179300"/>
            <a:ext cx="5334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UNICS: 1969 – PDP-7 minicomputer</a:t>
            </a:r>
            <a:endParaRPr/>
          </a:p>
          <a:p>
            <a:pPr indent="0" lvl="0" marL="0" rtl="0" algn="l">
              <a:lnSpc>
                <a:spcPct val="115000"/>
              </a:lnSpc>
              <a:spcBef>
                <a:spcPts val="1200"/>
              </a:spcBef>
              <a:spcAft>
                <a:spcPts val="0"/>
              </a:spcAft>
              <a:buSzPts val="1800"/>
              <a:buNone/>
            </a:pPr>
            <a:r>
              <a:rPr lang="en"/>
              <a:t>PDP-7 goes away, rewritten on PDP-11 to “help patent lawyers”</a:t>
            </a:r>
            <a:endParaRPr/>
          </a:p>
          <a:p>
            <a:pPr indent="0" lvl="0" marL="0" rtl="0" algn="l">
              <a:lnSpc>
                <a:spcPct val="115000"/>
              </a:lnSpc>
              <a:spcBef>
                <a:spcPts val="1200"/>
              </a:spcBef>
              <a:spcAft>
                <a:spcPts val="0"/>
              </a:spcAft>
              <a:buSzPts val="1800"/>
              <a:buNone/>
            </a:pPr>
            <a:r>
              <a:rPr lang="en"/>
              <a:t>V1: 1971</a:t>
            </a:r>
            <a:endParaRPr/>
          </a:p>
          <a:p>
            <a:pPr indent="0" lvl="0" marL="0" rtl="0" algn="l">
              <a:lnSpc>
                <a:spcPct val="115000"/>
              </a:lnSpc>
              <a:spcBef>
                <a:spcPts val="1200"/>
              </a:spcBef>
              <a:spcAft>
                <a:spcPts val="0"/>
              </a:spcAft>
              <a:buSzPts val="1800"/>
              <a:buNone/>
            </a:pPr>
            <a:r>
              <a:rPr lang="en"/>
              <a:t>V3: 1973 (pipes, C language)</a:t>
            </a:r>
            <a:endParaRPr/>
          </a:p>
          <a:p>
            <a:pPr indent="0" lvl="0" marL="0" rtl="0" algn="l">
              <a:lnSpc>
                <a:spcPct val="115000"/>
              </a:lnSpc>
              <a:spcBef>
                <a:spcPts val="1200"/>
              </a:spcBef>
              <a:spcAft>
                <a:spcPts val="0"/>
              </a:spcAft>
              <a:buSzPts val="1800"/>
              <a:buNone/>
            </a:pPr>
            <a:r>
              <a:rPr lang="en"/>
              <a:t>V6: 1976 (rewritten in C, base for BSD)</a:t>
            </a:r>
            <a:endParaRPr/>
          </a:p>
          <a:p>
            <a:pPr indent="0" lvl="0" marL="0" rtl="0" algn="l">
              <a:lnSpc>
                <a:spcPct val="115000"/>
              </a:lnSpc>
              <a:spcBef>
                <a:spcPts val="1200"/>
              </a:spcBef>
              <a:spcAft>
                <a:spcPts val="1200"/>
              </a:spcAft>
              <a:buSzPts val="1800"/>
              <a:buNone/>
            </a:pPr>
            <a:r>
              <a:rPr lang="en"/>
              <a:t>V7: 1979 (Licensed, portable)</a:t>
            </a:r>
            <a:endParaRPr/>
          </a:p>
        </p:txBody>
      </p:sp>
      <p:pic>
        <p:nvPicPr>
          <p:cNvPr id="153" name="Google Shape;153;p14"/>
          <p:cNvPicPr preferRelativeResize="0"/>
          <p:nvPr/>
        </p:nvPicPr>
        <p:blipFill rotWithShape="1">
          <a:blip r:embed="rId3">
            <a:alphaModFix/>
          </a:blip>
          <a:srcRect b="0" l="0" r="0" t="0"/>
          <a:stretch/>
        </p:blipFill>
        <p:spPr>
          <a:xfrm>
            <a:off x="439700" y="1179300"/>
            <a:ext cx="1495425" cy="3418000"/>
          </a:xfrm>
          <a:prstGeom prst="rect">
            <a:avLst/>
          </a:prstGeom>
          <a:noFill/>
          <a:ln>
            <a:noFill/>
          </a:ln>
        </p:spPr>
      </p:pic>
      <p:sp>
        <p:nvSpPr>
          <p:cNvPr id="154" name="Google Shape;154;p14"/>
          <p:cNvSpPr txBox="1"/>
          <p:nvPr>
            <p:ph idx="1" type="body"/>
          </p:nvPr>
        </p:nvSpPr>
        <p:spPr>
          <a:xfrm>
            <a:off x="754975" y="4597300"/>
            <a:ext cx="972600" cy="46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PDP-11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History (In the Beginning)</a:t>
            </a:r>
            <a:endParaRPr/>
          </a:p>
        </p:txBody>
      </p:sp>
      <p:sp>
        <p:nvSpPr>
          <p:cNvPr id="160" name="Google Shape;160;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t>Linux</a:t>
            </a:r>
            <a:endParaRPr b="1"/>
          </a:p>
          <a:p>
            <a:pPr indent="-342900" lvl="0" marL="457200" rtl="0" algn="l">
              <a:lnSpc>
                <a:spcPct val="115000"/>
              </a:lnSpc>
              <a:spcBef>
                <a:spcPts val="1200"/>
              </a:spcBef>
              <a:spcAft>
                <a:spcPts val="0"/>
              </a:spcAft>
              <a:buSzPts val="1800"/>
              <a:buChar char="●"/>
            </a:pPr>
            <a:r>
              <a:rPr lang="en"/>
              <a:t>Written in 1991 by Linus Torvalds</a:t>
            </a:r>
            <a:endParaRPr/>
          </a:p>
          <a:p>
            <a:pPr indent="-342900" lvl="0" marL="457200" rtl="0" algn="l">
              <a:lnSpc>
                <a:spcPct val="115000"/>
              </a:lnSpc>
              <a:spcBef>
                <a:spcPts val="0"/>
              </a:spcBef>
              <a:spcAft>
                <a:spcPts val="0"/>
              </a:spcAft>
              <a:buSzPts val="1800"/>
              <a:buChar char="●"/>
            </a:pPr>
            <a:r>
              <a:rPr lang="en"/>
              <a:t>Most popular UNIX variant</a:t>
            </a:r>
            <a:endParaRPr/>
          </a:p>
          <a:p>
            <a:pPr indent="-342900" lvl="0" marL="457200" rtl="0" algn="l">
              <a:lnSpc>
                <a:spcPct val="115000"/>
              </a:lnSpc>
              <a:spcBef>
                <a:spcPts val="0"/>
              </a:spcBef>
              <a:spcAft>
                <a:spcPts val="0"/>
              </a:spcAft>
              <a:buSzPts val="1800"/>
              <a:buChar char="●"/>
            </a:pPr>
            <a:r>
              <a:rPr lang="en"/>
              <a:t>Free with GNU license</a:t>
            </a:r>
            <a:endParaRPr/>
          </a:p>
          <a:p>
            <a:pPr indent="0" lvl="0" marL="0" rtl="0" algn="l">
              <a:lnSpc>
                <a:spcPct val="115000"/>
              </a:lnSpc>
              <a:spcBef>
                <a:spcPts val="1200"/>
              </a:spcBef>
              <a:spcAft>
                <a:spcPts val="0"/>
              </a:spcAft>
              <a:buSzPts val="1800"/>
              <a:buNone/>
            </a:pPr>
            <a:r>
              <a:rPr b="1" lang="en"/>
              <a:t>BSD Lite</a:t>
            </a:r>
            <a:endParaRPr b="1"/>
          </a:p>
          <a:p>
            <a:pPr indent="-342900" lvl="0" marL="457200" rtl="0" algn="l">
              <a:lnSpc>
                <a:spcPct val="115000"/>
              </a:lnSpc>
              <a:spcBef>
                <a:spcPts val="1200"/>
              </a:spcBef>
              <a:spcAft>
                <a:spcPts val="0"/>
              </a:spcAft>
              <a:buSzPts val="1800"/>
              <a:buChar char="●"/>
            </a:pPr>
            <a:r>
              <a:rPr lang="en"/>
              <a:t>FreeBSD (1993, focus on PCs)</a:t>
            </a:r>
            <a:endParaRPr/>
          </a:p>
          <a:p>
            <a:pPr indent="-342900" lvl="0" marL="457200" rtl="0" algn="l">
              <a:lnSpc>
                <a:spcPct val="115000"/>
              </a:lnSpc>
              <a:spcBef>
                <a:spcPts val="0"/>
              </a:spcBef>
              <a:spcAft>
                <a:spcPts val="0"/>
              </a:spcAft>
              <a:buSzPts val="1800"/>
              <a:buChar char="●"/>
            </a:pPr>
            <a:r>
              <a:rPr lang="en"/>
              <a:t>NetBSD (1993, focus on portability)</a:t>
            </a:r>
            <a:endParaRPr/>
          </a:p>
          <a:p>
            <a:pPr indent="-342900" lvl="0" marL="457200" rtl="0" algn="l">
              <a:lnSpc>
                <a:spcPct val="115000"/>
              </a:lnSpc>
              <a:spcBef>
                <a:spcPts val="0"/>
              </a:spcBef>
              <a:spcAft>
                <a:spcPts val="0"/>
              </a:spcAft>
              <a:buSzPts val="1800"/>
              <a:buChar char="●"/>
            </a:pPr>
            <a:r>
              <a:rPr lang="en"/>
              <a:t>OpenBSD (1996, focus on security)</a:t>
            </a:r>
            <a:endParaRPr/>
          </a:p>
          <a:p>
            <a:pPr indent="-342900" lvl="0" marL="457200" rtl="0" algn="l">
              <a:lnSpc>
                <a:spcPct val="115000"/>
              </a:lnSpc>
              <a:spcBef>
                <a:spcPts val="0"/>
              </a:spcBef>
              <a:spcAft>
                <a:spcPts val="0"/>
              </a:spcAft>
              <a:buSzPts val="1800"/>
              <a:buChar char="●"/>
            </a:pPr>
            <a:r>
              <a:rPr lang="en"/>
              <a:t>Free with BSD license</a:t>
            </a:r>
            <a:endParaRPr/>
          </a:p>
          <a:p>
            <a:pPr indent="-342900" lvl="0" marL="457200" rtl="0" algn="l">
              <a:lnSpc>
                <a:spcPct val="115000"/>
              </a:lnSpc>
              <a:spcBef>
                <a:spcPts val="0"/>
              </a:spcBef>
              <a:spcAft>
                <a:spcPts val="0"/>
              </a:spcAft>
              <a:buSzPts val="1800"/>
              <a:buChar char="●"/>
            </a:pPr>
            <a:r>
              <a:rPr lang="en"/>
              <a:t>Development less centralized</a:t>
            </a:r>
            <a:endParaRPr/>
          </a:p>
        </p:txBody>
      </p:sp>
      <p:pic>
        <p:nvPicPr>
          <p:cNvPr id="161" name="Google Shape;161;p15"/>
          <p:cNvPicPr preferRelativeResize="0"/>
          <p:nvPr/>
        </p:nvPicPr>
        <p:blipFill rotWithShape="1">
          <a:blip r:embed="rId3">
            <a:alphaModFix/>
          </a:blip>
          <a:srcRect b="0" l="0" r="0" t="0"/>
          <a:stretch/>
        </p:blipFill>
        <p:spPr>
          <a:xfrm>
            <a:off x="5855150" y="1266313"/>
            <a:ext cx="2190750" cy="286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SzPct val="111111"/>
              <a:buNone/>
            </a:pPr>
            <a:r>
              <a:rPr lang="en"/>
              <a:t>Lecture 2</a:t>
            </a:r>
            <a:endParaRPr/>
          </a:p>
        </p:txBody>
      </p:sp>
      <p:sp>
        <p:nvSpPr>
          <p:cNvPr id="167" name="Google Shape;167;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marR="0" rtl="0" algn="ctr">
              <a:lnSpc>
                <a:spcPct val="115000"/>
              </a:lnSpc>
              <a:spcBef>
                <a:spcPts val="0"/>
              </a:spcBef>
              <a:spcAft>
                <a:spcPts val="1200"/>
              </a:spcAft>
              <a:buSzPts val="1800"/>
              <a:buNone/>
            </a:pPr>
            <a:r>
              <a:rPr lang="en"/>
              <a:t>The LINUX Filesystem and Shell Intro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Linux System Structure</a:t>
            </a:r>
            <a:endParaRPr/>
          </a:p>
        </p:txBody>
      </p:sp>
      <p:pic>
        <p:nvPicPr>
          <p:cNvPr id="173" name="Google Shape;173;p17"/>
          <p:cNvPicPr preferRelativeResize="0"/>
          <p:nvPr/>
        </p:nvPicPr>
        <p:blipFill rotWithShape="1">
          <a:blip r:embed="rId3">
            <a:alphaModFix/>
          </a:blip>
          <a:srcRect b="0" l="0" r="0" t="0"/>
          <a:stretch/>
        </p:blipFill>
        <p:spPr>
          <a:xfrm>
            <a:off x="1318350" y="1418075"/>
            <a:ext cx="5734050" cy="289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Linux System Structure</a:t>
            </a:r>
            <a:endParaRPr/>
          </a:p>
        </p:txBody>
      </p:sp>
      <p:pic>
        <p:nvPicPr>
          <p:cNvPr id="179" name="Google Shape;179;p18"/>
          <p:cNvPicPr preferRelativeResize="0"/>
          <p:nvPr/>
        </p:nvPicPr>
        <p:blipFill rotWithShape="1">
          <a:blip r:embed="rId3">
            <a:alphaModFix/>
          </a:blip>
          <a:srcRect b="0" l="0" r="0" t="0"/>
          <a:stretch/>
        </p:blipFill>
        <p:spPr>
          <a:xfrm>
            <a:off x="1844700" y="1152425"/>
            <a:ext cx="4933217" cy="3686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Kernel works? (Kernel Subsystems)</a:t>
            </a:r>
            <a:endParaRPr/>
          </a:p>
        </p:txBody>
      </p:sp>
      <p:sp>
        <p:nvSpPr>
          <p:cNvPr id="185" name="Google Shape;185;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b="1" lang="en"/>
              <a:t>File system</a:t>
            </a:r>
            <a:endParaRPr b="1"/>
          </a:p>
          <a:p>
            <a:pPr indent="-334327" lvl="0" marL="457200" rtl="0" algn="l">
              <a:lnSpc>
                <a:spcPct val="115000"/>
              </a:lnSpc>
              <a:spcBef>
                <a:spcPts val="1200"/>
              </a:spcBef>
              <a:spcAft>
                <a:spcPts val="0"/>
              </a:spcAft>
              <a:buSzPct val="100000"/>
              <a:buChar char="●"/>
            </a:pPr>
            <a:r>
              <a:rPr lang="en"/>
              <a:t>Deals with all input and output</a:t>
            </a:r>
            <a:endParaRPr/>
          </a:p>
          <a:p>
            <a:pPr indent="-310832" lvl="1" marL="914400" rtl="0" algn="l">
              <a:lnSpc>
                <a:spcPct val="115000"/>
              </a:lnSpc>
              <a:spcBef>
                <a:spcPts val="0"/>
              </a:spcBef>
              <a:spcAft>
                <a:spcPts val="0"/>
              </a:spcAft>
              <a:buSzPct val="100000"/>
              <a:buChar char="○"/>
            </a:pPr>
            <a:r>
              <a:rPr lang="en"/>
              <a:t>Includes files and terminals</a:t>
            </a:r>
            <a:endParaRPr/>
          </a:p>
          <a:p>
            <a:pPr indent="-310832" lvl="1" marL="914400" rtl="0" algn="l">
              <a:lnSpc>
                <a:spcPct val="115000"/>
              </a:lnSpc>
              <a:spcBef>
                <a:spcPts val="0"/>
              </a:spcBef>
              <a:spcAft>
                <a:spcPts val="0"/>
              </a:spcAft>
              <a:buSzPct val="100000"/>
              <a:buChar char="○"/>
            </a:pPr>
            <a:r>
              <a:rPr lang="en"/>
              <a:t>Integration of storage devices</a:t>
            </a:r>
            <a:endParaRPr/>
          </a:p>
          <a:p>
            <a:pPr indent="0" lvl="0" marL="0" rtl="0" algn="l">
              <a:lnSpc>
                <a:spcPct val="115000"/>
              </a:lnSpc>
              <a:spcBef>
                <a:spcPts val="1200"/>
              </a:spcBef>
              <a:spcAft>
                <a:spcPts val="0"/>
              </a:spcAft>
              <a:buSzPct val="108108"/>
              <a:buNone/>
            </a:pPr>
            <a:r>
              <a:rPr b="1" lang="en"/>
              <a:t>Process management</a:t>
            </a:r>
            <a:endParaRPr b="1"/>
          </a:p>
          <a:p>
            <a:pPr indent="-334327" lvl="0" marL="457200" rtl="0" algn="l">
              <a:lnSpc>
                <a:spcPct val="115000"/>
              </a:lnSpc>
              <a:spcBef>
                <a:spcPts val="1200"/>
              </a:spcBef>
              <a:spcAft>
                <a:spcPts val="0"/>
              </a:spcAft>
              <a:buSzPct val="100000"/>
              <a:buChar char="●"/>
            </a:pPr>
            <a:r>
              <a:rPr lang="en"/>
              <a:t>Deals with programs and program interaction</a:t>
            </a:r>
            <a:endParaRPr/>
          </a:p>
          <a:p>
            <a:pPr indent="-310832" lvl="1" marL="914400" rtl="0" algn="l">
              <a:lnSpc>
                <a:spcPct val="115000"/>
              </a:lnSpc>
              <a:spcBef>
                <a:spcPts val="0"/>
              </a:spcBef>
              <a:spcAft>
                <a:spcPts val="0"/>
              </a:spcAft>
              <a:buSzPct val="100000"/>
              <a:buChar char="○"/>
            </a:pPr>
            <a:r>
              <a:rPr lang="en"/>
              <a:t>How processes share CPU, memory and signals</a:t>
            </a:r>
            <a:endParaRPr/>
          </a:p>
          <a:p>
            <a:pPr indent="-310832" lvl="1" marL="914400" rtl="0" algn="l">
              <a:lnSpc>
                <a:spcPct val="115000"/>
              </a:lnSpc>
              <a:spcBef>
                <a:spcPts val="0"/>
              </a:spcBef>
              <a:spcAft>
                <a:spcPts val="0"/>
              </a:spcAft>
              <a:buSzPct val="100000"/>
              <a:buChar char="○"/>
            </a:pPr>
            <a:r>
              <a:rPr lang="en"/>
              <a:t>Scheduling</a:t>
            </a:r>
            <a:endParaRPr/>
          </a:p>
          <a:p>
            <a:pPr indent="-310832" lvl="1" marL="914400" rtl="0" algn="l">
              <a:lnSpc>
                <a:spcPct val="115000"/>
              </a:lnSpc>
              <a:spcBef>
                <a:spcPts val="0"/>
              </a:spcBef>
              <a:spcAft>
                <a:spcPts val="0"/>
              </a:spcAft>
              <a:buSzPct val="100000"/>
              <a:buChar char="○"/>
            </a:pPr>
            <a:r>
              <a:rPr lang="en"/>
              <a:t>Interprocess Communication</a:t>
            </a:r>
            <a:endParaRPr/>
          </a:p>
          <a:p>
            <a:pPr indent="-310832" lvl="1" marL="914400" rtl="0" algn="l">
              <a:lnSpc>
                <a:spcPct val="115000"/>
              </a:lnSpc>
              <a:spcBef>
                <a:spcPts val="0"/>
              </a:spcBef>
              <a:spcAft>
                <a:spcPts val="0"/>
              </a:spcAft>
              <a:buSzPct val="100000"/>
              <a:buChar char="○"/>
            </a:pPr>
            <a:r>
              <a:rPr lang="en"/>
              <a:t>Memory management</a:t>
            </a:r>
            <a:endParaRPr/>
          </a:p>
          <a:p>
            <a:pPr indent="0" lvl="0" marL="0" rtl="0" algn="l">
              <a:lnSpc>
                <a:spcPct val="115000"/>
              </a:lnSpc>
              <a:spcBef>
                <a:spcPts val="1200"/>
              </a:spcBef>
              <a:spcAft>
                <a:spcPts val="1200"/>
              </a:spcAft>
              <a:buSzPct val="108108"/>
              <a:buNone/>
            </a:pPr>
            <a:r>
              <a:rPr b="1" lang="en"/>
              <a:t>UNIX variants have different implementations of different subsystems.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86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Class Schedule</a:t>
            </a:r>
            <a:endParaRPr/>
          </a:p>
        </p:txBody>
      </p:sp>
      <p:graphicFrame>
        <p:nvGraphicFramePr>
          <p:cNvPr id="73" name="Google Shape;73;p2"/>
          <p:cNvGraphicFramePr/>
          <p:nvPr/>
        </p:nvGraphicFramePr>
        <p:xfrm>
          <a:off x="434500" y="753325"/>
          <a:ext cx="3000000" cy="3000000"/>
        </p:xfrm>
        <a:graphic>
          <a:graphicData uri="http://schemas.openxmlformats.org/drawingml/2006/table">
            <a:tbl>
              <a:tblPr>
                <a:noFill/>
                <a:tableStyleId>{9F0DEE7D-C88D-4E66-AD3F-45014CAC1C05}</a:tableStyleId>
              </a:tblPr>
              <a:tblGrid>
                <a:gridCol w="615800"/>
                <a:gridCol w="4281250"/>
                <a:gridCol w="1442425"/>
                <a:gridCol w="1828925"/>
              </a:tblGrid>
              <a:tr h="457175">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dk2"/>
                          </a:solidFill>
                          <a:latin typeface="Open Sans"/>
                          <a:ea typeface="Open Sans"/>
                          <a:cs typeface="Open Sans"/>
                          <a:sym typeface="Open Sans"/>
                        </a:rPr>
                        <a:t>Class</a:t>
                      </a:r>
                      <a:endParaRPr b="1" sz="13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dk2"/>
                          </a:solidFill>
                          <a:latin typeface="Open Sans"/>
                          <a:ea typeface="Open Sans"/>
                          <a:cs typeface="Open Sans"/>
                          <a:sym typeface="Open Sans"/>
                        </a:rPr>
                        <a:t>Topics</a:t>
                      </a:r>
                      <a:endParaRPr b="1" sz="13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dk2"/>
                          </a:solidFill>
                          <a:latin typeface="Open Sans"/>
                          <a:ea typeface="Open Sans"/>
                          <a:cs typeface="Open Sans"/>
                          <a:sym typeface="Open Sans"/>
                        </a:rPr>
                        <a:t>Date</a:t>
                      </a:r>
                      <a:endParaRPr b="1" sz="13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dk2"/>
                          </a:solidFill>
                          <a:latin typeface="Open Sans"/>
                          <a:ea typeface="Open Sans"/>
                          <a:cs typeface="Open Sans"/>
                          <a:sym typeface="Open Sans"/>
                        </a:rPr>
                        <a:t>Note</a:t>
                      </a:r>
                      <a:endParaRPr b="1" sz="13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0</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History of Operating System, Functions of OS</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28-03-2021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Concept</a:t>
                      </a:r>
                      <a:endParaRPr sz="12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1</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Introduction of Linux</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28-03-2021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Concept</a:t>
                      </a:r>
                      <a:endParaRPr sz="12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2</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The LINUX Filesystem and Shell Intro</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04-04-2021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Concept</a:t>
                      </a:r>
                      <a:endParaRPr sz="12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3</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Basic Linux/Unix Commands with Examples </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11-04-2021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Concept &amp; practical</a:t>
                      </a:r>
                      <a:endParaRPr sz="12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4</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Lab#1: Hands on practice on Linux/Unix Commands</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11-04-2021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We will use Oracle virtual machine</a:t>
                      </a:r>
                      <a:endParaRPr sz="12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5</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User and Directory Permission</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18-04-2021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Concept &amp; practical</a:t>
                      </a:r>
                      <a:endParaRPr sz="12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6</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Shell Scripting</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25-04-2021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Concept &amp; practical</a:t>
                      </a:r>
                      <a:endParaRPr sz="1200" u="none" cap="none" strike="noStrike">
                        <a:solidFill>
                          <a:schemeClr val="dk2"/>
                        </a:solidFill>
                        <a:latin typeface="Open Sans"/>
                        <a:ea typeface="Open Sans"/>
                        <a:cs typeface="Open Sans"/>
                        <a:sym typeface="Open Sans"/>
                      </a:endParaRPr>
                    </a:p>
                  </a:txBody>
                  <a:tcPr marT="91425" marB="91425" marR="91425" marL="91425" anchor="ctr"/>
                </a:tc>
              </a:tr>
              <a:tr h="45717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dk2"/>
                          </a:solidFill>
                          <a:latin typeface="Open Sans"/>
                          <a:ea typeface="Open Sans"/>
                          <a:cs typeface="Open Sans"/>
                          <a:sym typeface="Open Sans"/>
                        </a:rPr>
                        <a:t>7</a:t>
                      </a:r>
                      <a:endParaRPr b="1"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Lab#2: Hands on practice on Shell Scripting</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25-04-2021</a:t>
                      </a:r>
                      <a:endParaRPr sz="12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2"/>
                          </a:solidFill>
                          <a:latin typeface="Open Sans"/>
                          <a:ea typeface="Open Sans"/>
                          <a:cs typeface="Open Sans"/>
                          <a:sym typeface="Open Sans"/>
                        </a:rPr>
                        <a:t>Concept &amp; practical</a:t>
                      </a:r>
                      <a:endParaRPr sz="1200" u="none" cap="none" strike="noStrike">
                        <a:solidFill>
                          <a:schemeClr val="dk2"/>
                        </a:solidFill>
                        <a:latin typeface="Open Sans"/>
                        <a:ea typeface="Open Sans"/>
                        <a:cs typeface="Open Sans"/>
                        <a:sym typeface="Open Sans"/>
                      </a:endParaRPr>
                    </a:p>
                  </a:txBody>
                  <a:tcPr marT="91425" marB="91425" marR="91425" marL="9142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Kernel works? (Kernel Data Structures)</a:t>
            </a:r>
            <a:endParaRPr/>
          </a:p>
        </p:txBody>
      </p:sp>
      <p:sp>
        <p:nvSpPr>
          <p:cNvPr id="191" name="Google Shape;191;p20"/>
          <p:cNvSpPr txBox="1"/>
          <p:nvPr>
            <p:ph idx="1" type="body"/>
          </p:nvPr>
        </p:nvSpPr>
        <p:spPr>
          <a:xfrm>
            <a:off x="311700" y="1266325"/>
            <a:ext cx="38190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Information about each process.</a:t>
            </a:r>
            <a:endParaRPr/>
          </a:p>
          <a:p>
            <a:pPr indent="-342900" lvl="0" marL="457200" rtl="0" algn="l">
              <a:lnSpc>
                <a:spcPct val="115000"/>
              </a:lnSpc>
              <a:spcBef>
                <a:spcPts val="0"/>
              </a:spcBef>
              <a:spcAft>
                <a:spcPts val="0"/>
              </a:spcAft>
              <a:buSzPts val="1800"/>
              <a:buChar char="●"/>
            </a:pPr>
            <a:r>
              <a:rPr lang="en"/>
              <a:t>Process table: contains an entry for every process in the system.</a:t>
            </a:r>
            <a:endParaRPr/>
          </a:p>
          <a:p>
            <a:pPr indent="-342900" lvl="0" marL="457200" rtl="0" algn="l">
              <a:lnSpc>
                <a:spcPct val="115000"/>
              </a:lnSpc>
              <a:spcBef>
                <a:spcPts val="0"/>
              </a:spcBef>
              <a:spcAft>
                <a:spcPts val="0"/>
              </a:spcAft>
              <a:buSzPts val="1800"/>
              <a:buChar char="●"/>
            </a:pPr>
            <a:r>
              <a:rPr lang="en"/>
              <a:t>Open-file table: contains at least one entry for every open file in the system.</a:t>
            </a:r>
            <a:endParaRPr/>
          </a:p>
        </p:txBody>
      </p:sp>
      <p:pic>
        <p:nvPicPr>
          <p:cNvPr id="192" name="Google Shape;192;p20"/>
          <p:cNvPicPr preferRelativeResize="0"/>
          <p:nvPr/>
        </p:nvPicPr>
        <p:blipFill rotWithShape="1">
          <a:blip r:embed="rId3">
            <a:alphaModFix/>
          </a:blip>
          <a:srcRect b="0" l="0" r="0" t="0"/>
          <a:stretch/>
        </p:blipFill>
        <p:spPr>
          <a:xfrm>
            <a:off x="4435500" y="1152425"/>
            <a:ext cx="3630738" cy="368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Kernel works? (The Open File Table)</a:t>
            </a:r>
            <a:endParaRPr/>
          </a:p>
        </p:txBody>
      </p:sp>
      <p:sp>
        <p:nvSpPr>
          <p:cNvPr id="198" name="Google Shape;198;p21"/>
          <p:cNvSpPr txBox="1"/>
          <p:nvPr>
            <p:ph idx="1" type="body"/>
          </p:nvPr>
        </p:nvSpPr>
        <p:spPr>
          <a:xfrm>
            <a:off x="311700" y="1266325"/>
            <a:ext cx="8520600" cy="1632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I/O operations are done on files by first opening them, reading/writing/etc., then closing them.</a:t>
            </a:r>
            <a:endParaRPr/>
          </a:p>
          <a:p>
            <a:pPr indent="-342900" lvl="0" marL="457200" rtl="0" algn="l">
              <a:lnSpc>
                <a:spcPct val="115000"/>
              </a:lnSpc>
              <a:spcBef>
                <a:spcPts val="0"/>
              </a:spcBef>
              <a:spcAft>
                <a:spcPts val="0"/>
              </a:spcAft>
              <a:buSzPts val="1800"/>
              <a:buChar char="●"/>
            </a:pPr>
            <a:r>
              <a:rPr lang="en"/>
              <a:t>The kernel maintains a global table containing information about each open file.</a:t>
            </a:r>
            <a:endParaRPr/>
          </a:p>
        </p:txBody>
      </p:sp>
      <p:pic>
        <p:nvPicPr>
          <p:cNvPr id="199" name="Google Shape;199;p21"/>
          <p:cNvPicPr preferRelativeResize="0"/>
          <p:nvPr/>
        </p:nvPicPr>
        <p:blipFill rotWithShape="1">
          <a:blip r:embed="rId3">
            <a:alphaModFix/>
          </a:blip>
          <a:srcRect b="0" l="0" r="0" t="0"/>
          <a:stretch/>
        </p:blipFill>
        <p:spPr>
          <a:xfrm>
            <a:off x="762000" y="2745925"/>
            <a:ext cx="7324725" cy="1914525"/>
          </a:xfrm>
          <a:prstGeom prst="rect">
            <a:avLst/>
          </a:prstGeom>
          <a:noFill/>
          <a:ln>
            <a:noFill/>
          </a:ln>
        </p:spPr>
      </p:pic>
      <p:sp>
        <p:nvSpPr>
          <p:cNvPr id="200" name="Google Shape;200;p21"/>
          <p:cNvSpPr txBox="1"/>
          <p:nvPr/>
        </p:nvSpPr>
        <p:spPr>
          <a:xfrm>
            <a:off x="386425" y="4630475"/>
            <a:ext cx="7568700" cy="4617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0"/>
              </a:spcBef>
              <a:spcAft>
                <a:spcPts val="0"/>
              </a:spcAft>
              <a:buClr>
                <a:schemeClr val="dk2"/>
              </a:buClr>
              <a:buSzPts val="1800"/>
              <a:buFont typeface="Open Sans"/>
              <a:buChar char="●"/>
            </a:pPr>
            <a:r>
              <a:t/>
            </a:r>
            <a:endParaRPr b="0" i="0" sz="1800" u="none" cap="none" strike="noStrike">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How Kernel works? (index node)</a:t>
            </a:r>
            <a:endParaRPr/>
          </a:p>
        </p:txBody>
      </p:sp>
      <p:sp>
        <p:nvSpPr>
          <p:cNvPr id="206" name="Google Shape;206;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SzPts val="1800"/>
              <a:buNone/>
            </a:pPr>
            <a:r>
              <a:rPr lang="en"/>
              <a:t>An inode is a data structure. It defines a file or a directory on the file system and is stored in the directory entry. Inodes point to blocks that make up a file. The inode contains all the administrative data needed to read a file. Every file’s</a:t>
            </a:r>
            <a:r>
              <a:rPr lang="en">
                <a:solidFill>
                  <a:schemeClr val="hlink"/>
                </a:solidFill>
                <a:uFill>
                  <a:noFill/>
                </a:uFill>
                <a:hlinkClick r:id="rId3"/>
              </a:rPr>
              <a:t> metadata</a:t>
            </a:r>
            <a:r>
              <a:rPr lang="en"/>
              <a:t> is stored in inodes in a table structure.</a:t>
            </a:r>
            <a:endParaRPr/>
          </a:p>
        </p:txBody>
      </p:sp>
      <p:pic>
        <p:nvPicPr>
          <p:cNvPr id="207" name="Google Shape;207;p22"/>
          <p:cNvPicPr preferRelativeResize="0"/>
          <p:nvPr/>
        </p:nvPicPr>
        <p:blipFill rotWithShape="1">
          <a:blip r:embed="rId4">
            <a:alphaModFix/>
          </a:blip>
          <a:srcRect b="0" l="0" r="0" t="0"/>
          <a:stretch/>
        </p:blipFill>
        <p:spPr>
          <a:xfrm>
            <a:off x="434050" y="2678349"/>
            <a:ext cx="3108275" cy="2226075"/>
          </a:xfrm>
          <a:prstGeom prst="rect">
            <a:avLst/>
          </a:prstGeom>
          <a:noFill/>
          <a:ln>
            <a:noFill/>
          </a:ln>
        </p:spPr>
      </p:pic>
      <p:pic>
        <p:nvPicPr>
          <p:cNvPr id="208" name="Google Shape;208;p22"/>
          <p:cNvPicPr preferRelativeResize="0"/>
          <p:nvPr/>
        </p:nvPicPr>
        <p:blipFill rotWithShape="1">
          <a:blip r:embed="rId5">
            <a:alphaModFix/>
          </a:blip>
          <a:srcRect b="0" l="0" r="0" t="0"/>
          <a:stretch/>
        </p:blipFill>
        <p:spPr>
          <a:xfrm>
            <a:off x="4002275" y="2650524"/>
            <a:ext cx="4059425" cy="2286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Kernel works? (The File Descriptor Table)</a:t>
            </a:r>
            <a:endParaRPr/>
          </a:p>
        </p:txBody>
      </p:sp>
      <p:sp>
        <p:nvSpPr>
          <p:cNvPr id="214" name="Google Shape;214;p23"/>
          <p:cNvSpPr txBox="1"/>
          <p:nvPr>
            <p:ph idx="1" type="body"/>
          </p:nvPr>
        </p:nvSpPr>
        <p:spPr>
          <a:xfrm>
            <a:off x="311700" y="1266325"/>
            <a:ext cx="52983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Each process  contains a table of files it has opened.</a:t>
            </a:r>
            <a:endParaRPr/>
          </a:p>
          <a:p>
            <a:pPr indent="-342900" lvl="0" marL="457200" rtl="0" algn="l">
              <a:lnSpc>
                <a:spcPct val="115000"/>
              </a:lnSpc>
              <a:spcBef>
                <a:spcPts val="0"/>
              </a:spcBef>
              <a:spcAft>
                <a:spcPts val="0"/>
              </a:spcAft>
              <a:buSzPts val="1800"/>
              <a:buChar char="●"/>
            </a:pPr>
            <a:r>
              <a:rPr lang="en"/>
              <a:t>Each open file is associated with a number or handle, called file descriptor, (fd).</a:t>
            </a:r>
            <a:endParaRPr/>
          </a:p>
          <a:p>
            <a:pPr indent="-342900" lvl="0" marL="457200" rtl="0" algn="l">
              <a:lnSpc>
                <a:spcPct val="115000"/>
              </a:lnSpc>
              <a:spcBef>
                <a:spcPts val="0"/>
              </a:spcBef>
              <a:spcAft>
                <a:spcPts val="0"/>
              </a:spcAft>
              <a:buSzPts val="1800"/>
              <a:buChar char="●"/>
            </a:pPr>
            <a:r>
              <a:rPr lang="en"/>
              <a:t>Each entry of this table points to an entry in the open file table.</a:t>
            </a:r>
            <a:endParaRPr/>
          </a:p>
          <a:p>
            <a:pPr indent="-342900" lvl="0" marL="457200" rtl="0" algn="l">
              <a:lnSpc>
                <a:spcPct val="115000"/>
              </a:lnSpc>
              <a:spcBef>
                <a:spcPts val="0"/>
              </a:spcBef>
              <a:spcAft>
                <a:spcPts val="0"/>
              </a:spcAft>
              <a:buSzPts val="1800"/>
              <a:buChar char="●"/>
            </a:pPr>
            <a:r>
              <a:rPr lang="en"/>
              <a:t>Starts at 0</a:t>
            </a:r>
            <a:endParaRPr/>
          </a:p>
        </p:txBody>
      </p:sp>
      <p:pic>
        <p:nvPicPr>
          <p:cNvPr id="215" name="Google Shape;215;p23"/>
          <p:cNvPicPr preferRelativeResize="0"/>
          <p:nvPr/>
        </p:nvPicPr>
        <p:blipFill rotWithShape="1">
          <a:blip r:embed="rId3">
            <a:alphaModFix/>
          </a:blip>
          <a:srcRect b="0" l="0" r="0" t="0"/>
          <a:stretch/>
        </p:blipFill>
        <p:spPr>
          <a:xfrm>
            <a:off x="5742425" y="1038325"/>
            <a:ext cx="3229200" cy="33685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Kernel works? (Standard in/out/err)</a:t>
            </a:r>
            <a:endParaRPr/>
          </a:p>
        </p:txBody>
      </p:sp>
      <p:sp>
        <p:nvSpPr>
          <p:cNvPr id="221" name="Google Shape;221;p24"/>
          <p:cNvSpPr txBox="1"/>
          <p:nvPr>
            <p:ph idx="1" type="body"/>
          </p:nvPr>
        </p:nvSpPr>
        <p:spPr>
          <a:xfrm>
            <a:off x="311700" y="1266325"/>
            <a:ext cx="47319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first three entries in the file descriptor table are preset:</a:t>
            </a:r>
            <a:endParaRPr/>
          </a:p>
          <a:p>
            <a:pPr indent="-317500" lvl="1" marL="914400" rtl="0" algn="l">
              <a:lnSpc>
                <a:spcPct val="115000"/>
              </a:lnSpc>
              <a:spcBef>
                <a:spcPts val="0"/>
              </a:spcBef>
              <a:spcAft>
                <a:spcPts val="0"/>
              </a:spcAft>
              <a:buSzPts val="1400"/>
              <a:buChar char="○"/>
            </a:pPr>
            <a:r>
              <a:rPr lang="en"/>
              <a:t>Entry 0 is for input</a:t>
            </a:r>
            <a:endParaRPr/>
          </a:p>
          <a:p>
            <a:pPr indent="-317500" lvl="1" marL="914400" rtl="0" algn="l">
              <a:lnSpc>
                <a:spcPct val="115000"/>
              </a:lnSpc>
              <a:spcBef>
                <a:spcPts val="0"/>
              </a:spcBef>
              <a:spcAft>
                <a:spcPts val="0"/>
              </a:spcAft>
              <a:buSzPts val="1400"/>
              <a:buChar char="○"/>
            </a:pPr>
            <a:r>
              <a:rPr lang="en"/>
              <a:t>Entry 1 is for output</a:t>
            </a:r>
            <a:endParaRPr/>
          </a:p>
          <a:p>
            <a:pPr indent="-317500" lvl="1" marL="914400" rtl="0" algn="l">
              <a:lnSpc>
                <a:spcPct val="115000"/>
              </a:lnSpc>
              <a:spcBef>
                <a:spcPts val="0"/>
              </a:spcBef>
              <a:spcAft>
                <a:spcPts val="0"/>
              </a:spcAft>
              <a:buSzPts val="1400"/>
              <a:buChar char="○"/>
            </a:pPr>
            <a:r>
              <a:rPr lang="en"/>
              <a:t>Entry 2 is for error messages</a:t>
            </a:r>
            <a:endParaRPr/>
          </a:p>
          <a:p>
            <a:pPr indent="-342900" lvl="0" marL="457200" rtl="0" algn="l">
              <a:lnSpc>
                <a:spcPct val="115000"/>
              </a:lnSpc>
              <a:spcBef>
                <a:spcPts val="0"/>
              </a:spcBef>
              <a:spcAft>
                <a:spcPts val="0"/>
              </a:spcAft>
              <a:buSzPts val="1800"/>
              <a:buChar char="●"/>
            </a:pPr>
            <a:r>
              <a:rPr lang="en"/>
              <a:t>By default all go to terminal (/dev/tty)</a:t>
            </a:r>
            <a:endParaRPr/>
          </a:p>
        </p:txBody>
      </p:sp>
      <p:pic>
        <p:nvPicPr>
          <p:cNvPr id="222" name="Google Shape;222;p24"/>
          <p:cNvPicPr preferRelativeResize="0"/>
          <p:nvPr/>
        </p:nvPicPr>
        <p:blipFill rotWithShape="1">
          <a:blip r:embed="rId3">
            <a:alphaModFix/>
          </a:blip>
          <a:srcRect b="0" l="0" r="0" t="0"/>
          <a:stretch/>
        </p:blipFill>
        <p:spPr>
          <a:xfrm>
            <a:off x="5196000" y="1762025"/>
            <a:ext cx="3467100" cy="1990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a shell?</a:t>
            </a:r>
            <a:endParaRPr/>
          </a:p>
        </p:txBody>
      </p:sp>
      <p:sp>
        <p:nvSpPr>
          <p:cNvPr id="228" name="Google Shape;228;p25"/>
          <p:cNvSpPr txBox="1"/>
          <p:nvPr>
            <p:ph idx="1" type="body"/>
          </p:nvPr>
        </p:nvSpPr>
        <p:spPr>
          <a:xfrm>
            <a:off x="311700" y="1266325"/>
            <a:ext cx="56313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user interface to the operating system</a:t>
            </a:r>
            <a:endParaRPr/>
          </a:p>
          <a:p>
            <a:pPr indent="-342900" lvl="0" marL="457200" rtl="0" algn="l">
              <a:lnSpc>
                <a:spcPct val="115000"/>
              </a:lnSpc>
              <a:spcBef>
                <a:spcPts val="0"/>
              </a:spcBef>
              <a:spcAft>
                <a:spcPts val="0"/>
              </a:spcAft>
              <a:buSzPts val="1800"/>
              <a:buChar char="●"/>
            </a:pPr>
            <a:r>
              <a:rPr lang="en"/>
              <a:t>Functionality:</a:t>
            </a:r>
            <a:endParaRPr/>
          </a:p>
          <a:p>
            <a:pPr indent="-317500" lvl="1" marL="914400" rtl="0" algn="l">
              <a:lnSpc>
                <a:spcPct val="115000"/>
              </a:lnSpc>
              <a:spcBef>
                <a:spcPts val="0"/>
              </a:spcBef>
              <a:spcAft>
                <a:spcPts val="0"/>
              </a:spcAft>
              <a:buSzPts val="1400"/>
              <a:buChar char="○"/>
            </a:pPr>
            <a:r>
              <a:rPr lang="en"/>
              <a:t>Execute other programs</a:t>
            </a:r>
            <a:endParaRPr/>
          </a:p>
          <a:p>
            <a:pPr indent="-317500" lvl="1" marL="914400" rtl="0" algn="l">
              <a:lnSpc>
                <a:spcPct val="115000"/>
              </a:lnSpc>
              <a:spcBef>
                <a:spcPts val="0"/>
              </a:spcBef>
              <a:spcAft>
                <a:spcPts val="0"/>
              </a:spcAft>
              <a:buSzPts val="1400"/>
              <a:buChar char="○"/>
            </a:pPr>
            <a:r>
              <a:rPr lang="en"/>
              <a:t>Manage files</a:t>
            </a:r>
            <a:endParaRPr/>
          </a:p>
          <a:p>
            <a:pPr indent="-317500" lvl="1" marL="914400" rtl="0" algn="l">
              <a:lnSpc>
                <a:spcPct val="115000"/>
              </a:lnSpc>
              <a:spcBef>
                <a:spcPts val="0"/>
              </a:spcBef>
              <a:spcAft>
                <a:spcPts val="0"/>
              </a:spcAft>
              <a:buSzPts val="1400"/>
              <a:buChar char="○"/>
            </a:pPr>
            <a:r>
              <a:rPr lang="en"/>
              <a:t>Manage processes</a:t>
            </a:r>
            <a:endParaRPr/>
          </a:p>
          <a:p>
            <a:pPr indent="-342900" lvl="0" marL="457200" rtl="0" algn="l">
              <a:lnSpc>
                <a:spcPct val="115000"/>
              </a:lnSpc>
              <a:spcBef>
                <a:spcPts val="0"/>
              </a:spcBef>
              <a:spcAft>
                <a:spcPts val="0"/>
              </a:spcAft>
              <a:buSzPts val="1800"/>
              <a:buChar char="●"/>
            </a:pPr>
            <a:r>
              <a:rPr lang="en"/>
              <a:t>A program like any other</a:t>
            </a:r>
            <a:endParaRPr/>
          </a:p>
          <a:p>
            <a:pPr indent="-342900" lvl="0" marL="457200" rtl="0" algn="l">
              <a:lnSpc>
                <a:spcPct val="115000"/>
              </a:lnSpc>
              <a:spcBef>
                <a:spcPts val="0"/>
              </a:spcBef>
              <a:spcAft>
                <a:spcPts val="0"/>
              </a:spcAft>
              <a:buSzPts val="1800"/>
              <a:buChar char="●"/>
            </a:pPr>
            <a:r>
              <a:rPr lang="en"/>
              <a:t>Executed when you log on</a:t>
            </a:r>
            <a:endParaRPr/>
          </a:p>
        </p:txBody>
      </p:sp>
      <p:pic>
        <p:nvPicPr>
          <p:cNvPr id="229" name="Google Shape;229;p25"/>
          <p:cNvPicPr preferRelativeResize="0"/>
          <p:nvPr/>
        </p:nvPicPr>
        <p:blipFill rotWithShape="1">
          <a:blip r:embed="rId3">
            <a:alphaModFix/>
          </a:blip>
          <a:srcRect b="0" l="0" r="0" t="0"/>
          <a:stretch/>
        </p:blipFill>
        <p:spPr>
          <a:xfrm>
            <a:off x="6508500" y="1318150"/>
            <a:ext cx="2019300" cy="271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Most Commonly Used Shells</a:t>
            </a:r>
            <a:endParaRPr/>
          </a:p>
        </p:txBody>
      </p:sp>
      <p:sp>
        <p:nvSpPr>
          <p:cNvPr id="235" name="Google Shape;235;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/bin/sh   	The Bourne Shell / POSIX shell</a:t>
            </a:r>
            <a:endParaRPr/>
          </a:p>
          <a:p>
            <a:pPr indent="0" lvl="0" marL="0" rtl="0" algn="l">
              <a:lnSpc>
                <a:spcPct val="115000"/>
              </a:lnSpc>
              <a:spcBef>
                <a:spcPts val="1200"/>
              </a:spcBef>
              <a:spcAft>
                <a:spcPts val="0"/>
              </a:spcAft>
              <a:buSzPts val="1800"/>
              <a:buNone/>
            </a:pPr>
            <a:r>
              <a:rPr lang="en"/>
              <a:t>/bin/csh     	C shell</a:t>
            </a:r>
            <a:endParaRPr/>
          </a:p>
          <a:p>
            <a:pPr indent="0" lvl="0" marL="0" rtl="0" algn="l">
              <a:lnSpc>
                <a:spcPct val="115000"/>
              </a:lnSpc>
              <a:spcBef>
                <a:spcPts val="1200"/>
              </a:spcBef>
              <a:spcAft>
                <a:spcPts val="0"/>
              </a:spcAft>
              <a:buSzPts val="1800"/>
              <a:buNone/>
            </a:pPr>
            <a:r>
              <a:rPr lang="en"/>
              <a:t>/bin/tcsh    	Enhanced C Shell</a:t>
            </a:r>
            <a:endParaRPr/>
          </a:p>
          <a:p>
            <a:pPr indent="0" lvl="0" marL="0" rtl="0" algn="l">
              <a:lnSpc>
                <a:spcPct val="115000"/>
              </a:lnSpc>
              <a:spcBef>
                <a:spcPts val="1200"/>
              </a:spcBef>
              <a:spcAft>
                <a:spcPts val="0"/>
              </a:spcAft>
              <a:buSzPts val="1800"/>
              <a:buNone/>
            </a:pPr>
            <a:r>
              <a:rPr lang="en"/>
              <a:t>/bin/ksh    	Korn shell</a:t>
            </a:r>
            <a:endParaRPr/>
          </a:p>
          <a:p>
            <a:pPr indent="0" lvl="0" marL="0" rtl="0" algn="l">
              <a:lnSpc>
                <a:spcPct val="115000"/>
              </a:lnSpc>
              <a:spcBef>
                <a:spcPts val="1200"/>
              </a:spcBef>
              <a:spcAft>
                <a:spcPts val="1200"/>
              </a:spcAft>
              <a:buSzPts val="1800"/>
              <a:buNone/>
            </a:pPr>
            <a:r>
              <a:rPr lang="en"/>
              <a:t>/bin/bash    	Free ksh clone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LINUX File Hierarchy</a:t>
            </a:r>
            <a:endParaRPr/>
          </a:p>
        </p:txBody>
      </p:sp>
      <p:pic>
        <p:nvPicPr>
          <p:cNvPr id="241" name="Google Shape;241;p27"/>
          <p:cNvPicPr preferRelativeResize="0"/>
          <p:nvPr/>
        </p:nvPicPr>
        <p:blipFill rotWithShape="1">
          <a:blip r:embed="rId3">
            <a:alphaModFix/>
          </a:blip>
          <a:srcRect b="0" l="0" r="0" t="0"/>
          <a:stretch/>
        </p:blipFill>
        <p:spPr>
          <a:xfrm>
            <a:off x="1784725" y="1125775"/>
            <a:ext cx="5224990" cy="3686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Lecture 3</a:t>
            </a:r>
            <a:endParaRPr/>
          </a:p>
        </p:txBody>
      </p:sp>
      <p:sp>
        <p:nvSpPr>
          <p:cNvPr id="247" name="Google Shape;247;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lang="en"/>
              <a:t>Basic Linux/Unix Commands with Examples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Basic Linux commands</a:t>
            </a:r>
            <a:endParaRPr/>
          </a:p>
        </p:txBody>
      </p:sp>
      <p:sp>
        <p:nvSpPr>
          <p:cNvPr id="253" name="Google Shape;253;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l">
              <a:lnSpc>
                <a:spcPct val="115000"/>
              </a:lnSpc>
              <a:spcBef>
                <a:spcPts val="0"/>
              </a:spcBef>
              <a:spcAft>
                <a:spcPts val="0"/>
              </a:spcAft>
              <a:buSzPct val="250000"/>
              <a:buNone/>
            </a:pPr>
            <a:r>
              <a:rPr b="1" lang="en"/>
              <a:t>Command     		Description</a:t>
            </a:r>
            <a:endParaRPr b="1"/>
          </a:p>
          <a:p>
            <a:pPr indent="0" lvl="0" marL="0" rtl="0" algn="l">
              <a:lnSpc>
                <a:spcPct val="115000"/>
              </a:lnSpc>
              <a:spcBef>
                <a:spcPts val="1200"/>
              </a:spcBef>
              <a:spcAft>
                <a:spcPts val="0"/>
              </a:spcAft>
              <a:buSzPct val="250000"/>
              <a:buNone/>
            </a:pPr>
            <a:r>
              <a:rPr b="1" lang="en"/>
              <a:t>ls     			Lists all files and directories in the present working directory</a:t>
            </a:r>
            <a:endParaRPr b="1"/>
          </a:p>
          <a:p>
            <a:pPr indent="0" lvl="0" marL="0" rtl="0" algn="l">
              <a:lnSpc>
                <a:spcPct val="115000"/>
              </a:lnSpc>
              <a:spcBef>
                <a:spcPts val="1200"/>
              </a:spcBef>
              <a:spcAft>
                <a:spcPts val="0"/>
              </a:spcAft>
              <a:buSzPct val="250000"/>
              <a:buNone/>
            </a:pPr>
            <a:r>
              <a:rPr b="1" lang="en"/>
              <a:t>ls-R     			Lists files in sub-directories as well</a:t>
            </a:r>
            <a:endParaRPr b="1"/>
          </a:p>
          <a:p>
            <a:pPr indent="0" lvl="0" marL="0" rtl="0" algn="l">
              <a:lnSpc>
                <a:spcPct val="115000"/>
              </a:lnSpc>
              <a:spcBef>
                <a:spcPts val="1200"/>
              </a:spcBef>
              <a:spcAft>
                <a:spcPts val="0"/>
              </a:spcAft>
              <a:buSzPct val="250000"/>
              <a:buNone/>
            </a:pPr>
            <a:r>
              <a:rPr b="1" lang="en"/>
              <a:t>ls-a     			Lists hidden files as well</a:t>
            </a:r>
            <a:endParaRPr b="1"/>
          </a:p>
          <a:p>
            <a:pPr indent="0" lvl="0" marL="0" rtl="0" algn="l">
              <a:lnSpc>
                <a:spcPct val="115000"/>
              </a:lnSpc>
              <a:spcBef>
                <a:spcPts val="1200"/>
              </a:spcBef>
              <a:spcAft>
                <a:spcPts val="0"/>
              </a:spcAft>
              <a:buSzPct val="250000"/>
              <a:buNone/>
            </a:pPr>
            <a:r>
              <a:rPr b="1" lang="en"/>
              <a:t>ls-al     			Lists files and directories with detailed information like permissions,size, owner, etc.</a:t>
            </a:r>
            <a:endParaRPr b="1"/>
          </a:p>
          <a:p>
            <a:pPr indent="0" lvl="0" marL="0" rtl="0" algn="l">
              <a:lnSpc>
                <a:spcPct val="115000"/>
              </a:lnSpc>
              <a:spcBef>
                <a:spcPts val="1200"/>
              </a:spcBef>
              <a:spcAft>
                <a:spcPts val="0"/>
              </a:spcAft>
              <a:buSzPct val="250000"/>
              <a:buNone/>
            </a:pPr>
            <a:r>
              <a:rPr b="1" lang="en"/>
              <a:t>cd or cd ~     		Navigate to HOME directory</a:t>
            </a:r>
            <a:endParaRPr b="1"/>
          </a:p>
          <a:p>
            <a:pPr indent="0" lvl="0" marL="0" rtl="0" algn="l">
              <a:lnSpc>
                <a:spcPct val="115000"/>
              </a:lnSpc>
              <a:spcBef>
                <a:spcPts val="1200"/>
              </a:spcBef>
              <a:spcAft>
                <a:spcPts val="0"/>
              </a:spcAft>
              <a:buSzPct val="250000"/>
              <a:buNone/>
            </a:pPr>
            <a:r>
              <a:rPr b="1" lang="en"/>
              <a:t>cd ..     			Move one level up</a:t>
            </a:r>
            <a:endParaRPr b="1"/>
          </a:p>
          <a:p>
            <a:pPr indent="0" lvl="0" marL="0" rtl="0" algn="l">
              <a:lnSpc>
                <a:spcPct val="115000"/>
              </a:lnSpc>
              <a:spcBef>
                <a:spcPts val="1200"/>
              </a:spcBef>
              <a:spcAft>
                <a:spcPts val="0"/>
              </a:spcAft>
              <a:buSzPct val="250000"/>
              <a:buNone/>
            </a:pPr>
            <a:r>
              <a:rPr b="1" lang="en"/>
              <a:t>cd     			To change to a particular directory</a:t>
            </a:r>
            <a:endParaRPr b="1"/>
          </a:p>
          <a:p>
            <a:pPr indent="0" lvl="0" marL="0" rtl="0" algn="l">
              <a:lnSpc>
                <a:spcPct val="115000"/>
              </a:lnSpc>
              <a:spcBef>
                <a:spcPts val="1200"/>
              </a:spcBef>
              <a:spcAft>
                <a:spcPts val="0"/>
              </a:spcAft>
              <a:buSzPct val="250000"/>
              <a:buNone/>
            </a:pPr>
            <a:r>
              <a:rPr b="1" lang="en"/>
              <a:t>cd /     			Move to the root directory</a:t>
            </a:r>
            <a:endParaRPr b="1"/>
          </a:p>
          <a:p>
            <a:pPr indent="0" lvl="0" marL="0" rtl="0" algn="l">
              <a:lnSpc>
                <a:spcPct val="115000"/>
              </a:lnSpc>
              <a:spcBef>
                <a:spcPts val="1200"/>
              </a:spcBef>
              <a:spcAft>
                <a:spcPts val="0"/>
              </a:spcAft>
              <a:buSzPct val="250000"/>
              <a:buNone/>
            </a:pPr>
            <a:r>
              <a:rPr b="1" lang="en"/>
              <a:t>cat &gt; filename     		Creates a new file</a:t>
            </a:r>
            <a:endParaRPr b="1"/>
          </a:p>
          <a:p>
            <a:pPr indent="0" lvl="0" marL="0" rtl="0" algn="l">
              <a:lnSpc>
                <a:spcPct val="115000"/>
              </a:lnSpc>
              <a:spcBef>
                <a:spcPts val="1200"/>
              </a:spcBef>
              <a:spcAft>
                <a:spcPts val="0"/>
              </a:spcAft>
              <a:buSzPct val="250000"/>
              <a:buNone/>
            </a:pPr>
            <a:r>
              <a:rPr b="1" lang="en"/>
              <a:t>cat filename     		Displays the file content</a:t>
            </a:r>
            <a:endParaRPr b="1"/>
          </a:p>
          <a:p>
            <a:pPr indent="0" lvl="0" marL="0" rtl="0" algn="l">
              <a:lnSpc>
                <a:spcPct val="115000"/>
              </a:lnSpc>
              <a:spcBef>
                <a:spcPts val="1200"/>
              </a:spcBef>
              <a:spcAft>
                <a:spcPts val="1200"/>
              </a:spcAft>
              <a:buSzPct val="250000"/>
              <a:buNone/>
            </a:pPr>
            <a:r>
              <a:rPr b="1" lang="en"/>
              <a:t>cat file1 file2 &gt; file3     	Joins two files (file1, file2) and stores the output in a new file (file3)</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Lecture 0</a:t>
            </a:r>
            <a:endParaRPr/>
          </a:p>
        </p:txBody>
      </p:sp>
      <p:sp>
        <p:nvSpPr>
          <p:cNvPr id="79" name="Google Shape;79;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t>History of Operating System, Functions of 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Basic Linux commands</a:t>
            </a:r>
            <a:endParaRPr/>
          </a:p>
        </p:txBody>
      </p:sp>
      <p:sp>
        <p:nvSpPr>
          <p:cNvPr id="259" name="Google Shape;259;p30"/>
          <p:cNvSpPr txBox="1"/>
          <p:nvPr>
            <p:ph idx="1" type="body"/>
          </p:nvPr>
        </p:nvSpPr>
        <p:spPr>
          <a:xfrm>
            <a:off x="311700" y="1280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81818"/>
              <a:buNone/>
            </a:pPr>
            <a:r>
              <a:rPr b="1" lang="en"/>
              <a:t>Command    				Description</a:t>
            </a:r>
            <a:endParaRPr b="1"/>
          </a:p>
          <a:p>
            <a:pPr indent="0" lvl="0" marL="0" rtl="0" algn="l">
              <a:lnSpc>
                <a:spcPct val="115000"/>
              </a:lnSpc>
              <a:spcBef>
                <a:spcPts val="1200"/>
              </a:spcBef>
              <a:spcAft>
                <a:spcPts val="0"/>
              </a:spcAft>
              <a:buSzPct val="181818"/>
              <a:buNone/>
            </a:pPr>
            <a:r>
              <a:rPr b="1" lang="en"/>
              <a:t>mv file "new file path"     		Moves the files to the new location</a:t>
            </a:r>
            <a:endParaRPr b="1"/>
          </a:p>
          <a:p>
            <a:pPr indent="0" lvl="0" marL="0" rtl="0" algn="l">
              <a:lnSpc>
                <a:spcPct val="115000"/>
              </a:lnSpc>
              <a:spcBef>
                <a:spcPts val="1200"/>
              </a:spcBef>
              <a:spcAft>
                <a:spcPts val="0"/>
              </a:spcAft>
              <a:buSzPct val="181818"/>
              <a:buNone/>
            </a:pPr>
            <a:r>
              <a:rPr b="1" lang="en"/>
              <a:t>mv filename new_file_name     	Renames the file to a new filename</a:t>
            </a:r>
            <a:endParaRPr b="1"/>
          </a:p>
          <a:p>
            <a:pPr indent="0" lvl="0" marL="0" rtl="0" algn="l">
              <a:lnSpc>
                <a:spcPct val="115000"/>
              </a:lnSpc>
              <a:spcBef>
                <a:spcPts val="1200"/>
              </a:spcBef>
              <a:spcAft>
                <a:spcPts val="0"/>
              </a:spcAft>
              <a:buSzPct val="181818"/>
              <a:buNone/>
            </a:pPr>
            <a:r>
              <a:rPr b="1" lang="en"/>
              <a:t>sudo     				Allows regular users to run programs with the security privileges of the superuser or root</a:t>
            </a:r>
            <a:endParaRPr b="1"/>
          </a:p>
          <a:p>
            <a:pPr indent="0" lvl="0" marL="0" rtl="0" algn="l">
              <a:lnSpc>
                <a:spcPct val="115000"/>
              </a:lnSpc>
              <a:spcBef>
                <a:spcPts val="1200"/>
              </a:spcBef>
              <a:spcAft>
                <a:spcPts val="0"/>
              </a:spcAft>
              <a:buSzPct val="181818"/>
              <a:buNone/>
            </a:pPr>
            <a:r>
              <a:rPr b="1" lang="en"/>
              <a:t>rm filename     			Deletes a file</a:t>
            </a:r>
            <a:endParaRPr b="1"/>
          </a:p>
          <a:p>
            <a:pPr indent="0" lvl="0" marL="0" rtl="0" algn="l">
              <a:lnSpc>
                <a:spcPct val="115000"/>
              </a:lnSpc>
              <a:spcBef>
                <a:spcPts val="1200"/>
              </a:spcBef>
              <a:spcAft>
                <a:spcPts val="0"/>
              </a:spcAft>
              <a:buSzPct val="181818"/>
              <a:buNone/>
            </a:pPr>
            <a:r>
              <a:rPr b="1" lang="en"/>
              <a:t>man     					Gives help information on a command</a:t>
            </a:r>
            <a:endParaRPr b="1"/>
          </a:p>
          <a:p>
            <a:pPr indent="0" lvl="0" marL="0" rtl="0" algn="l">
              <a:lnSpc>
                <a:spcPct val="115000"/>
              </a:lnSpc>
              <a:spcBef>
                <a:spcPts val="1200"/>
              </a:spcBef>
              <a:spcAft>
                <a:spcPts val="0"/>
              </a:spcAft>
              <a:buSzPct val="181818"/>
              <a:buNone/>
            </a:pPr>
            <a:r>
              <a:rPr b="1" lang="en"/>
              <a:t>history     				Gives a list of all past commands typed in the current terminal session</a:t>
            </a:r>
            <a:endParaRPr b="1"/>
          </a:p>
          <a:p>
            <a:pPr indent="0" lvl="0" marL="0" rtl="0" algn="l">
              <a:lnSpc>
                <a:spcPct val="115000"/>
              </a:lnSpc>
              <a:spcBef>
                <a:spcPts val="1200"/>
              </a:spcBef>
              <a:spcAft>
                <a:spcPts val="0"/>
              </a:spcAft>
              <a:buSzPct val="181818"/>
              <a:buNone/>
            </a:pPr>
            <a:r>
              <a:rPr b="1" lang="en"/>
              <a:t>clear     				Clears the terminal</a:t>
            </a:r>
            <a:endParaRPr b="1"/>
          </a:p>
          <a:p>
            <a:pPr indent="0" lvl="0" marL="0" rtl="0" algn="l">
              <a:lnSpc>
                <a:spcPct val="115000"/>
              </a:lnSpc>
              <a:spcBef>
                <a:spcPts val="1200"/>
              </a:spcBef>
              <a:spcAft>
                <a:spcPts val="0"/>
              </a:spcAft>
              <a:buSzPct val="181818"/>
              <a:buNone/>
            </a:pPr>
            <a:r>
              <a:rPr b="1" lang="en"/>
              <a:t>mkdir directoryname   	 	Creates a new directory in the present working directory or a at the specified path</a:t>
            </a:r>
            <a:endParaRPr b="1"/>
          </a:p>
          <a:p>
            <a:pPr indent="0" lvl="0" marL="0" rtl="0" algn="l">
              <a:lnSpc>
                <a:spcPct val="115000"/>
              </a:lnSpc>
              <a:spcBef>
                <a:spcPts val="1200"/>
              </a:spcBef>
              <a:spcAft>
                <a:spcPts val="0"/>
              </a:spcAft>
              <a:buSzPct val="181818"/>
              <a:buNone/>
            </a:pPr>
            <a:r>
              <a:rPr b="1" lang="en"/>
              <a:t>rm dir    	 			Deletes a directory</a:t>
            </a:r>
            <a:endParaRPr b="1"/>
          </a:p>
          <a:p>
            <a:pPr indent="0" lvl="0" marL="0" rtl="0" algn="l">
              <a:lnSpc>
                <a:spcPct val="115000"/>
              </a:lnSpc>
              <a:spcBef>
                <a:spcPts val="1200"/>
              </a:spcBef>
              <a:spcAft>
                <a:spcPts val="1200"/>
              </a:spcAft>
              <a:buSzPct val="181818"/>
              <a:buNone/>
            </a:pPr>
            <a:r>
              <a:rPr b="1" lang="en"/>
              <a:t>mv     					Renames a directory</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Basic Linux commands</a:t>
            </a:r>
            <a:endParaRPr/>
          </a:p>
        </p:txBody>
      </p:sp>
      <p:sp>
        <p:nvSpPr>
          <p:cNvPr id="265" name="Google Shape;265;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59999"/>
              <a:buNone/>
            </a:pPr>
            <a:r>
              <a:rPr b="1" lang="en"/>
              <a:t>Command     		Description</a:t>
            </a:r>
            <a:endParaRPr b="1"/>
          </a:p>
          <a:p>
            <a:pPr indent="0" lvl="0" marL="0" rtl="0" algn="l">
              <a:lnSpc>
                <a:spcPct val="115000"/>
              </a:lnSpc>
              <a:spcBef>
                <a:spcPts val="1200"/>
              </a:spcBef>
              <a:spcAft>
                <a:spcPts val="0"/>
              </a:spcAft>
              <a:buSzPct val="159999"/>
              <a:buNone/>
            </a:pPr>
            <a:r>
              <a:rPr b="1" lang="en"/>
              <a:t>pr -x     			Divides the file into x columns</a:t>
            </a:r>
            <a:endParaRPr b="1"/>
          </a:p>
          <a:p>
            <a:pPr indent="0" lvl="0" marL="0" rtl="0" algn="l">
              <a:lnSpc>
                <a:spcPct val="115000"/>
              </a:lnSpc>
              <a:spcBef>
                <a:spcPts val="1200"/>
              </a:spcBef>
              <a:spcAft>
                <a:spcPts val="0"/>
              </a:spcAft>
              <a:buSzPct val="159999"/>
              <a:buNone/>
            </a:pPr>
            <a:r>
              <a:rPr b="1" lang="en"/>
              <a:t>pr -h     			Assigns a header to the file</a:t>
            </a:r>
            <a:endParaRPr b="1"/>
          </a:p>
          <a:p>
            <a:pPr indent="0" lvl="0" marL="0" rtl="0" algn="l">
              <a:lnSpc>
                <a:spcPct val="115000"/>
              </a:lnSpc>
              <a:spcBef>
                <a:spcPts val="1200"/>
              </a:spcBef>
              <a:spcAft>
                <a:spcPts val="0"/>
              </a:spcAft>
              <a:buSzPct val="159999"/>
              <a:buNone/>
            </a:pPr>
            <a:r>
              <a:rPr b="1" lang="en"/>
              <a:t>pr -n     			Denotes the file with Line Numbers</a:t>
            </a:r>
            <a:endParaRPr b="1"/>
          </a:p>
          <a:p>
            <a:pPr indent="0" lvl="0" marL="0" rtl="0" algn="l">
              <a:lnSpc>
                <a:spcPct val="115000"/>
              </a:lnSpc>
              <a:spcBef>
                <a:spcPts val="1200"/>
              </a:spcBef>
              <a:spcAft>
                <a:spcPts val="0"/>
              </a:spcAft>
              <a:buSzPct val="159999"/>
              <a:buNone/>
            </a:pPr>
            <a:r>
              <a:rPr b="1" lang="en"/>
              <a:t>lp -nc , lpr c     		Prints "c" copies of the File</a:t>
            </a:r>
            <a:endParaRPr b="1"/>
          </a:p>
          <a:p>
            <a:pPr indent="0" lvl="0" marL="0" rtl="0" algn="l">
              <a:lnSpc>
                <a:spcPct val="115000"/>
              </a:lnSpc>
              <a:spcBef>
                <a:spcPts val="1200"/>
              </a:spcBef>
              <a:spcAft>
                <a:spcPts val="0"/>
              </a:spcAft>
              <a:buSzPct val="159999"/>
              <a:buNone/>
            </a:pPr>
            <a:r>
              <a:rPr b="1" lang="en"/>
              <a:t> lp-d lp-P     			Specifies name of the printer</a:t>
            </a:r>
            <a:endParaRPr b="1"/>
          </a:p>
          <a:p>
            <a:pPr indent="0" lvl="0" marL="0" rtl="0" algn="l">
              <a:lnSpc>
                <a:spcPct val="115000"/>
              </a:lnSpc>
              <a:spcBef>
                <a:spcPts val="1200"/>
              </a:spcBef>
              <a:spcAft>
                <a:spcPts val="0"/>
              </a:spcAft>
              <a:buSzPct val="159999"/>
              <a:buNone/>
            </a:pPr>
            <a:r>
              <a:rPr b="1" lang="en"/>
              <a:t>apt-get     			Command used to install and update packages</a:t>
            </a:r>
            <a:endParaRPr b="1"/>
          </a:p>
          <a:p>
            <a:pPr indent="0" lvl="0" marL="0" rtl="0" algn="l">
              <a:lnSpc>
                <a:spcPct val="115000"/>
              </a:lnSpc>
              <a:spcBef>
                <a:spcPts val="1200"/>
              </a:spcBef>
              <a:spcAft>
                <a:spcPts val="0"/>
              </a:spcAft>
              <a:buSzPct val="159999"/>
              <a:buNone/>
            </a:pPr>
            <a:r>
              <a:rPr b="1" lang="en"/>
              <a:t>mail -s 'subject' -c 'cc-address'  -b 'bcc-address' 'to-address'     	Command to send email</a:t>
            </a:r>
            <a:endParaRPr b="1"/>
          </a:p>
          <a:p>
            <a:pPr indent="0" lvl="0" marL="0" rtl="0" algn="l">
              <a:lnSpc>
                <a:spcPct val="115000"/>
              </a:lnSpc>
              <a:spcBef>
                <a:spcPts val="1200"/>
              </a:spcBef>
              <a:spcAft>
                <a:spcPts val="0"/>
              </a:spcAft>
              <a:buSzPct val="159999"/>
              <a:buNone/>
            </a:pPr>
            <a:r>
              <a:rPr b="1" lang="en"/>
              <a:t>mail -s "Subject" to-address &lt; Filename     				Command to send email with attachment</a:t>
            </a:r>
            <a:endParaRPr b="1"/>
          </a:p>
          <a:p>
            <a:pPr indent="0" lvl="0" marL="0" rtl="0" algn="l">
              <a:lnSpc>
                <a:spcPct val="115000"/>
              </a:lnSpc>
              <a:spcBef>
                <a:spcPts val="1200"/>
              </a:spcBef>
              <a:spcAft>
                <a:spcPts val="1200"/>
              </a:spcAft>
              <a:buSzPct val="159999"/>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Linux commands</a:t>
            </a:r>
            <a:endParaRPr/>
          </a:p>
        </p:txBody>
      </p:sp>
      <p:sp>
        <p:nvSpPr>
          <p:cNvPr id="271" name="Google Shape;271;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Find all files beneath home directory beginning with f</a:t>
            </a:r>
            <a:endParaRPr/>
          </a:p>
          <a:p>
            <a:pPr indent="-317500" lvl="1" marL="914400" rtl="0" algn="l">
              <a:lnSpc>
                <a:spcPct val="115000"/>
              </a:lnSpc>
              <a:spcBef>
                <a:spcPts val="0"/>
              </a:spcBef>
              <a:spcAft>
                <a:spcPts val="0"/>
              </a:spcAft>
              <a:buSzPts val="1400"/>
              <a:buChar char="○"/>
            </a:pPr>
            <a:r>
              <a:rPr lang="en"/>
              <a:t>find ~ -name 'f*' -print</a:t>
            </a:r>
            <a:endParaRPr/>
          </a:p>
          <a:p>
            <a:pPr indent="-342900" lvl="0" marL="457200" rtl="0" algn="l">
              <a:lnSpc>
                <a:spcPct val="115000"/>
              </a:lnSpc>
              <a:spcBef>
                <a:spcPts val="0"/>
              </a:spcBef>
              <a:spcAft>
                <a:spcPts val="0"/>
              </a:spcAft>
              <a:buSzPts val="1800"/>
              <a:buChar char="●"/>
            </a:pPr>
            <a:r>
              <a:rPr lang="en"/>
              <a:t>Find all files beneath home directory modified in last day</a:t>
            </a:r>
            <a:endParaRPr/>
          </a:p>
          <a:p>
            <a:pPr indent="-317500" lvl="1" marL="914400" rtl="0" algn="l">
              <a:lnSpc>
                <a:spcPct val="115000"/>
              </a:lnSpc>
              <a:spcBef>
                <a:spcPts val="0"/>
              </a:spcBef>
              <a:spcAft>
                <a:spcPts val="0"/>
              </a:spcAft>
              <a:buSzPts val="1400"/>
              <a:buChar char="○"/>
            </a:pPr>
            <a:r>
              <a:rPr lang="en"/>
              <a:t>find ~ -mtime 1 -print</a:t>
            </a:r>
            <a:endParaRPr/>
          </a:p>
          <a:p>
            <a:pPr indent="-342900" lvl="0" marL="457200" rtl="0" algn="l">
              <a:lnSpc>
                <a:spcPct val="115000"/>
              </a:lnSpc>
              <a:spcBef>
                <a:spcPts val="0"/>
              </a:spcBef>
              <a:spcAft>
                <a:spcPts val="0"/>
              </a:spcAft>
              <a:buSzPts val="1800"/>
              <a:buChar char="●"/>
            </a:pPr>
            <a:r>
              <a:rPr lang="en"/>
              <a:t>Find all files beneath home directory larger than 10K</a:t>
            </a:r>
            <a:endParaRPr/>
          </a:p>
          <a:p>
            <a:pPr indent="-317500" lvl="1" marL="914400" rtl="0" algn="l">
              <a:lnSpc>
                <a:spcPct val="115000"/>
              </a:lnSpc>
              <a:spcBef>
                <a:spcPts val="0"/>
              </a:spcBef>
              <a:spcAft>
                <a:spcPts val="0"/>
              </a:spcAft>
              <a:buSzPts val="1400"/>
              <a:buChar char="○"/>
            </a:pPr>
            <a:r>
              <a:rPr lang="en"/>
              <a:t>find ~ -size 10k -print</a:t>
            </a:r>
            <a:endParaRPr/>
          </a:p>
          <a:p>
            <a:pPr indent="-342900" lvl="0" marL="457200" rtl="0" algn="l">
              <a:lnSpc>
                <a:spcPct val="115000"/>
              </a:lnSpc>
              <a:spcBef>
                <a:spcPts val="0"/>
              </a:spcBef>
              <a:spcAft>
                <a:spcPts val="0"/>
              </a:spcAft>
              <a:buSzPts val="1800"/>
              <a:buChar char="●"/>
            </a:pPr>
            <a:r>
              <a:rPr lang="en"/>
              <a:t>Count words in files under home directory</a:t>
            </a:r>
            <a:endParaRPr/>
          </a:p>
          <a:p>
            <a:pPr indent="-317500" lvl="1" marL="914400" rtl="0" algn="l">
              <a:lnSpc>
                <a:spcPct val="115000"/>
              </a:lnSpc>
              <a:spcBef>
                <a:spcPts val="0"/>
              </a:spcBef>
              <a:spcAft>
                <a:spcPts val="0"/>
              </a:spcAft>
              <a:buSzPts val="1400"/>
              <a:buChar char="○"/>
            </a:pPr>
            <a:r>
              <a:rPr lang="en"/>
              <a:t>find ~ -exec wc -w {} \; -print</a:t>
            </a:r>
            <a:endParaRPr/>
          </a:p>
          <a:p>
            <a:pPr indent="-342900" lvl="0" marL="457200" rtl="0" algn="l">
              <a:lnSpc>
                <a:spcPct val="115000"/>
              </a:lnSpc>
              <a:spcBef>
                <a:spcPts val="0"/>
              </a:spcBef>
              <a:spcAft>
                <a:spcPts val="0"/>
              </a:spcAft>
              <a:buSzPts val="1800"/>
              <a:buChar char="●"/>
            </a:pPr>
            <a:r>
              <a:rPr lang="en"/>
              <a:t>Remove core files</a:t>
            </a:r>
            <a:endParaRPr/>
          </a:p>
          <a:p>
            <a:pPr indent="-317500" lvl="1" marL="914400" rtl="0" algn="l">
              <a:lnSpc>
                <a:spcPct val="115000"/>
              </a:lnSpc>
              <a:spcBef>
                <a:spcPts val="0"/>
              </a:spcBef>
              <a:spcAft>
                <a:spcPts val="0"/>
              </a:spcAft>
              <a:buSzPts val="1400"/>
              <a:buChar char="○"/>
            </a:pPr>
            <a:r>
              <a:rPr lang="en"/>
              <a:t>find / -name core –exec rm {}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Linux commands</a:t>
            </a:r>
            <a:endParaRPr/>
          </a:p>
        </p:txBody>
      </p:sp>
      <p:sp>
        <p:nvSpPr>
          <p:cNvPr id="277" name="Google Shape;277;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diff: compares two files and outputs a description of their differences</a:t>
            </a:r>
            <a:endParaRPr/>
          </a:p>
          <a:p>
            <a:pPr indent="-317500" lvl="1" marL="914400" rtl="0" algn="l">
              <a:lnSpc>
                <a:spcPct val="115000"/>
              </a:lnSpc>
              <a:spcBef>
                <a:spcPts val="0"/>
              </a:spcBef>
              <a:spcAft>
                <a:spcPts val="0"/>
              </a:spcAft>
              <a:buSzPts val="1400"/>
              <a:buChar char="○"/>
            </a:pPr>
            <a:r>
              <a:rPr lang="en"/>
              <a:t>Usage: diff [options] file1 file2</a:t>
            </a:r>
            <a:endParaRPr/>
          </a:p>
          <a:p>
            <a:pPr indent="-317500" lvl="1" marL="914400" rtl="0" algn="l">
              <a:lnSpc>
                <a:spcPct val="115000"/>
              </a:lnSpc>
              <a:spcBef>
                <a:spcPts val="0"/>
              </a:spcBef>
              <a:spcAft>
                <a:spcPts val="0"/>
              </a:spcAft>
              <a:buSzPts val="1400"/>
              <a:buChar char="○"/>
            </a:pPr>
            <a:r>
              <a:rPr lang="en"/>
              <a:t>-i: ignore case</a:t>
            </a:r>
            <a:endParaRPr/>
          </a:p>
        </p:txBody>
      </p:sp>
      <p:pic>
        <p:nvPicPr>
          <p:cNvPr id="278" name="Google Shape;278;p33"/>
          <p:cNvPicPr preferRelativeResize="0"/>
          <p:nvPr/>
        </p:nvPicPr>
        <p:blipFill rotWithShape="1">
          <a:blip r:embed="rId3">
            <a:alphaModFix/>
          </a:blip>
          <a:srcRect b="0" l="0" r="0" t="0"/>
          <a:stretch/>
        </p:blipFill>
        <p:spPr>
          <a:xfrm>
            <a:off x="3107138" y="2404350"/>
            <a:ext cx="2676525" cy="2266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Linux commands</a:t>
            </a:r>
            <a:endParaRPr/>
          </a:p>
        </p:txBody>
      </p:sp>
      <p:sp>
        <p:nvSpPr>
          <p:cNvPr id="284" name="Google Shape;284;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Redirection of output: &gt;</a:t>
            </a:r>
            <a:endParaRPr/>
          </a:p>
          <a:p>
            <a:pPr indent="-317500" lvl="1" marL="914400" rtl="0" algn="l">
              <a:lnSpc>
                <a:spcPct val="115000"/>
              </a:lnSpc>
              <a:spcBef>
                <a:spcPts val="0"/>
              </a:spcBef>
              <a:spcAft>
                <a:spcPts val="0"/>
              </a:spcAft>
              <a:buSzPts val="1400"/>
              <a:buChar char="○"/>
            </a:pPr>
            <a:r>
              <a:rPr lang="en"/>
              <a:t>example:$ ls &gt; my_files</a:t>
            </a:r>
            <a:endParaRPr/>
          </a:p>
          <a:p>
            <a:pPr indent="-342900" lvl="0" marL="457200" rtl="0" algn="l">
              <a:lnSpc>
                <a:spcPct val="115000"/>
              </a:lnSpc>
              <a:spcBef>
                <a:spcPts val="0"/>
              </a:spcBef>
              <a:spcAft>
                <a:spcPts val="0"/>
              </a:spcAft>
              <a:buSzPts val="1800"/>
              <a:buChar char="●"/>
            </a:pPr>
            <a:r>
              <a:rPr lang="en"/>
              <a:t>Redirection of input:  &lt;</a:t>
            </a:r>
            <a:endParaRPr/>
          </a:p>
          <a:p>
            <a:pPr indent="-317500" lvl="1" marL="914400" rtl="0" algn="l">
              <a:lnSpc>
                <a:spcPct val="115000"/>
              </a:lnSpc>
              <a:spcBef>
                <a:spcPts val="0"/>
              </a:spcBef>
              <a:spcAft>
                <a:spcPts val="0"/>
              </a:spcAft>
              <a:buSzPts val="1400"/>
              <a:buChar char="○"/>
            </a:pPr>
            <a:r>
              <a:rPr lang="en"/>
              <a:t>example: $ cat &lt;input.data</a:t>
            </a:r>
            <a:endParaRPr/>
          </a:p>
          <a:p>
            <a:pPr indent="-342900" lvl="0" marL="457200" rtl="0" algn="l">
              <a:lnSpc>
                <a:spcPct val="115000"/>
              </a:lnSpc>
              <a:spcBef>
                <a:spcPts val="0"/>
              </a:spcBef>
              <a:spcAft>
                <a:spcPts val="0"/>
              </a:spcAft>
              <a:buSzPts val="1800"/>
              <a:buChar char="●"/>
            </a:pPr>
            <a:r>
              <a:rPr lang="en"/>
              <a:t>Append output: &gt;&gt;</a:t>
            </a:r>
            <a:endParaRPr/>
          </a:p>
          <a:p>
            <a:pPr indent="-317500" lvl="1" marL="914400" rtl="0" algn="l">
              <a:lnSpc>
                <a:spcPct val="115000"/>
              </a:lnSpc>
              <a:spcBef>
                <a:spcPts val="0"/>
              </a:spcBef>
              <a:spcAft>
                <a:spcPts val="0"/>
              </a:spcAft>
              <a:buSzPts val="1400"/>
              <a:buChar char="○"/>
            </a:pPr>
            <a:r>
              <a:rPr lang="en"/>
              <a:t>example: $ date &gt;&gt; logfile</a:t>
            </a:r>
            <a:endParaRPr/>
          </a:p>
          <a:p>
            <a:pPr indent="-342900" lvl="0" marL="457200" rtl="0" algn="l">
              <a:lnSpc>
                <a:spcPct val="115000"/>
              </a:lnSpc>
              <a:spcBef>
                <a:spcPts val="0"/>
              </a:spcBef>
              <a:spcAft>
                <a:spcPts val="0"/>
              </a:spcAft>
              <a:buSzPts val="1800"/>
              <a:buChar char="●"/>
            </a:pPr>
            <a:r>
              <a:rPr lang="en"/>
              <a:t>Bourne Shell derivatives: fd&gt;</a:t>
            </a:r>
            <a:endParaRPr/>
          </a:p>
          <a:p>
            <a:pPr indent="-317500" lvl="1" marL="914400" rtl="0" algn="l">
              <a:lnSpc>
                <a:spcPct val="115000"/>
              </a:lnSpc>
              <a:spcBef>
                <a:spcPts val="0"/>
              </a:spcBef>
              <a:spcAft>
                <a:spcPts val="0"/>
              </a:spcAft>
              <a:buSzPts val="1400"/>
              <a:buChar char="○"/>
            </a:pPr>
            <a:r>
              <a:rPr lang="en"/>
              <a:t>example: $ ls 2&gt; error_log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Linux commands</a:t>
            </a:r>
            <a:endParaRPr/>
          </a:p>
        </p:txBody>
      </p:sp>
      <p:sp>
        <p:nvSpPr>
          <p:cNvPr id="290" name="Google Shape;290;p3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cmd 2&gt;file</a:t>
            </a:r>
            <a:endParaRPr/>
          </a:p>
          <a:p>
            <a:pPr indent="-317500" lvl="1" marL="914400" rtl="0" algn="l">
              <a:lnSpc>
                <a:spcPct val="115000"/>
              </a:lnSpc>
              <a:spcBef>
                <a:spcPts val="0"/>
              </a:spcBef>
              <a:spcAft>
                <a:spcPts val="0"/>
              </a:spcAft>
              <a:buSzPts val="1400"/>
              <a:buChar char="○"/>
            </a:pPr>
            <a:r>
              <a:rPr lang="en"/>
              <a:t>send standard error to file</a:t>
            </a:r>
            <a:endParaRPr/>
          </a:p>
          <a:p>
            <a:pPr indent="-317500" lvl="1" marL="914400" rtl="0" algn="l">
              <a:lnSpc>
                <a:spcPct val="115000"/>
              </a:lnSpc>
              <a:spcBef>
                <a:spcPts val="0"/>
              </a:spcBef>
              <a:spcAft>
                <a:spcPts val="0"/>
              </a:spcAft>
              <a:buSzPts val="1400"/>
              <a:buChar char="○"/>
            </a:pPr>
            <a:r>
              <a:rPr lang="en"/>
              <a:t>standard output remains the same</a:t>
            </a:r>
            <a:endParaRPr/>
          </a:p>
          <a:p>
            <a:pPr indent="-342900" lvl="0" marL="457200" rtl="0" algn="l">
              <a:lnSpc>
                <a:spcPct val="115000"/>
              </a:lnSpc>
              <a:spcBef>
                <a:spcPts val="0"/>
              </a:spcBef>
              <a:spcAft>
                <a:spcPts val="0"/>
              </a:spcAft>
              <a:buSzPts val="1800"/>
              <a:buChar char="●"/>
            </a:pPr>
            <a:r>
              <a:rPr lang="en"/>
              <a:t>cmd &gt; file 2&gt;&amp;1</a:t>
            </a:r>
            <a:endParaRPr/>
          </a:p>
          <a:p>
            <a:pPr indent="-317500" lvl="1" marL="914400" rtl="0" algn="l">
              <a:lnSpc>
                <a:spcPct val="115000"/>
              </a:lnSpc>
              <a:spcBef>
                <a:spcPts val="0"/>
              </a:spcBef>
              <a:spcAft>
                <a:spcPts val="0"/>
              </a:spcAft>
              <a:buSzPts val="1400"/>
              <a:buChar char="○"/>
            </a:pPr>
            <a:r>
              <a:rPr lang="en"/>
              <a:t> send both standard error and standard output to file</a:t>
            </a:r>
            <a:endParaRPr/>
          </a:p>
          <a:p>
            <a:pPr indent="-342900" lvl="0" marL="457200" rtl="0" algn="l">
              <a:lnSpc>
                <a:spcPct val="115000"/>
              </a:lnSpc>
              <a:spcBef>
                <a:spcPts val="0"/>
              </a:spcBef>
              <a:spcAft>
                <a:spcPts val="0"/>
              </a:spcAft>
              <a:buSzPts val="1800"/>
              <a:buChar char="●"/>
            </a:pPr>
            <a:r>
              <a:rPr lang="en"/>
              <a:t>cmd &gt; file1 2&gt;file2</a:t>
            </a:r>
            <a:endParaRPr/>
          </a:p>
          <a:p>
            <a:pPr indent="-317500" lvl="1" marL="914400" rtl="0" algn="l">
              <a:lnSpc>
                <a:spcPct val="115000"/>
              </a:lnSpc>
              <a:spcBef>
                <a:spcPts val="0"/>
              </a:spcBef>
              <a:spcAft>
                <a:spcPts val="0"/>
              </a:spcAft>
              <a:buSzPts val="1400"/>
              <a:buChar char="○"/>
            </a:pPr>
            <a:r>
              <a:rPr lang="en"/>
              <a:t>send standard output to file1</a:t>
            </a:r>
            <a:endParaRPr/>
          </a:p>
          <a:p>
            <a:pPr indent="-317500" lvl="1" marL="914400" rtl="0" algn="l">
              <a:lnSpc>
                <a:spcPct val="115000"/>
              </a:lnSpc>
              <a:spcBef>
                <a:spcPts val="0"/>
              </a:spcBef>
              <a:spcAft>
                <a:spcPts val="0"/>
              </a:spcAft>
              <a:buSzPts val="1400"/>
              <a:buChar char="○"/>
            </a:pPr>
            <a:r>
              <a:rPr lang="en"/>
              <a:t>send standard error to file2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Basic Linux commands</a:t>
            </a:r>
            <a:endParaRPr/>
          </a:p>
        </p:txBody>
      </p:sp>
      <p:sp>
        <p:nvSpPr>
          <p:cNvPr id="296" name="Google Shape;296;p36"/>
          <p:cNvSpPr txBox="1"/>
          <p:nvPr>
            <p:ph idx="1" type="body"/>
          </p:nvPr>
        </p:nvSpPr>
        <p:spPr>
          <a:xfrm>
            <a:off x="311700" y="1266325"/>
            <a:ext cx="38325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cat Filename | more</a:t>
            </a:r>
            <a:endParaRPr/>
          </a:p>
          <a:p>
            <a:pPr indent="0" lvl="0" marL="0" rtl="0" algn="l">
              <a:lnSpc>
                <a:spcPct val="115000"/>
              </a:lnSpc>
              <a:spcBef>
                <a:spcPts val="1200"/>
              </a:spcBef>
              <a:spcAft>
                <a:spcPts val="0"/>
              </a:spcAft>
              <a:buSzPts val="1800"/>
              <a:buNone/>
            </a:pPr>
            <a:r>
              <a:rPr lang="en"/>
              <a:t>~# grep search_string</a:t>
            </a:r>
            <a:endParaRPr/>
          </a:p>
          <a:p>
            <a:pPr indent="0" lvl="0" marL="0" rtl="0" algn="l">
              <a:lnSpc>
                <a:spcPct val="115000"/>
              </a:lnSpc>
              <a:spcBef>
                <a:spcPts val="1200"/>
              </a:spcBef>
              <a:spcAft>
                <a:spcPts val="0"/>
              </a:spcAft>
              <a:buSzPts val="1800"/>
              <a:buNone/>
            </a:pPr>
            <a:r>
              <a:rPr lang="en"/>
              <a:t>~# sort Filename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297" name="Google Shape;297;p36"/>
          <p:cNvPicPr preferRelativeResize="0"/>
          <p:nvPr/>
        </p:nvPicPr>
        <p:blipFill rotWithShape="1">
          <a:blip r:embed="rId3">
            <a:alphaModFix/>
          </a:blip>
          <a:srcRect b="0" l="0" r="0" t="0"/>
          <a:stretch/>
        </p:blipFill>
        <p:spPr>
          <a:xfrm>
            <a:off x="4857500" y="1266325"/>
            <a:ext cx="3162300" cy="895350"/>
          </a:xfrm>
          <a:prstGeom prst="rect">
            <a:avLst/>
          </a:prstGeom>
          <a:noFill/>
          <a:ln>
            <a:noFill/>
          </a:ln>
        </p:spPr>
      </p:pic>
      <p:pic>
        <p:nvPicPr>
          <p:cNvPr id="298" name="Google Shape;298;p36"/>
          <p:cNvPicPr preferRelativeResize="0"/>
          <p:nvPr/>
        </p:nvPicPr>
        <p:blipFill rotWithShape="1">
          <a:blip r:embed="rId4">
            <a:alphaModFix/>
          </a:blip>
          <a:srcRect b="0" l="0" r="0" t="0"/>
          <a:stretch/>
        </p:blipFill>
        <p:spPr>
          <a:xfrm>
            <a:off x="4719475" y="2267450"/>
            <a:ext cx="3300321" cy="2565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Lab#1</a:t>
            </a:r>
            <a:endParaRPr/>
          </a:p>
        </p:txBody>
      </p:sp>
      <p:sp>
        <p:nvSpPr>
          <p:cNvPr id="304" name="Google Shape;304;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Install virtual machine</a:t>
            </a:r>
            <a:endParaRPr/>
          </a:p>
          <a:p>
            <a:pPr indent="0" lvl="0" marL="457200" rtl="0" algn="l">
              <a:lnSpc>
                <a:spcPct val="115000"/>
              </a:lnSpc>
              <a:spcBef>
                <a:spcPts val="1200"/>
              </a:spcBef>
              <a:spcAft>
                <a:spcPts val="0"/>
              </a:spcAft>
              <a:buSzPts val="1800"/>
              <a:buNone/>
            </a:pPr>
            <a:r>
              <a:rPr lang="en"/>
              <a:t>https://www.oracle.com/virtualization/technologies/vm/downloads/virtualbox-downloads.html</a:t>
            </a:r>
            <a:endParaRPr/>
          </a:p>
          <a:p>
            <a:pPr indent="-342900" lvl="0" marL="457200" rtl="0" algn="l">
              <a:lnSpc>
                <a:spcPct val="115000"/>
              </a:lnSpc>
              <a:spcBef>
                <a:spcPts val="1200"/>
              </a:spcBef>
              <a:spcAft>
                <a:spcPts val="0"/>
              </a:spcAft>
              <a:buSzPts val="1800"/>
              <a:buChar char="-"/>
            </a:pPr>
            <a:r>
              <a:rPr lang="en"/>
              <a:t>Install a Linux distribution (i.e. Ubuntu)</a:t>
            </a:r>
            <a:endParaRPr/>
          </a:p>
          <a:p>
            <a:pPr indent="0" lvl="0" marL="457200" rtl="0" algn="l">
              <a:lnSpc>
                <a:spcPct val="115000"/>
              </a:lnSpc>
              <a:spcBef>
                <a:spcPts val="1200"/>
              </a:spcBef>
              <a:spcAft>
                <a:spcPts val="0"/>
              </a:spcAft>
              <a:buSzPts val="1800"/>
              <a:buNone/>
            </a:pPr>
            <a:r>
              <a:rPr lang="en"/>
              <a:t>https://releases.ubuntu.com/20.04.2.0/ubuntu-20.04.2.0-desktop-amd64.iso</a:t>
            </a:r>
            <a:endParaRPr/>
          </a:p>
          <a:p>
            <a:pPr indent="-342900" lvl="0" marL="457200" rtl="0" algn="l">
              <a:lnSpc>
                <a:spcPct val="115000"/>
              </a:lnSpc>
              <a:spcBef>
                <a:spcPts val="1200"/>
              </a:spcBef>
              <a:spcAft>
                <a:spcPts val="0"/>
              </a:spcAft>
              <a:buSzPts val="1800"/>
              <a:buChar char="-"/>
            </a:pPr>
            <a:r>
              <a:rPr lang="en"/>
              <a:t>Update and upgrade OS (from repository)</a:t>
            </a:r>
            <a:endParaRPr/>
          </a:p>
          <a:p>
            <a:pPr indent="-342900" lvl="0" marL="457200" rtl="0" algn="l">
              <a:lnSpc>
                <a:spcPct val="115000"/>
              </a:lnSpc>
              <a:spcBef>
                <a:spcPts val="0"/>
              </a:spcBef>
              <a:spcAft>
                <a:spcPts val="0"/>
              </a:spcAft>
              <a:buSzPts val="1800"/>
              <a:buChar char="-"/>
            </a:pPr>
            <a:r>
              <a:rPr lang="en"/>
              <a:t>Install softwares</a:t>
            </a:r>
            <a:endParaRPr/>
          </a:p>
          <a:p>
            <a:pPr indent="-342900" lvl="0" marL="457200" rtl="0" algn="l">
              <a:lnSpc>
                <a:spcPct val="115000"/>
              </a:lnSpc>
              <a:spcBef>
                <a:spcPts val="0"/>
              </a:spcBef>
              <a:spcAft>
                <a:spcPts val="0"/>
              </a:spcAft>
              <a:buSzPts val="1800"/>
              <a:buChar char="-"/>
            </a:pPr>
            <a:r>
              <a:rPr lang="en"/>
              <a:t>Checkup basic OS operation via terminal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Lecture 4</a:t>
            </a:r>
            <a:endParaRPr/>
          </a:p>
        </p:txBody>
      </p:sp>
      <p:sp>
        <p:nvSpPr>
          <p:cNvPr id="310" name="Google Shape;310;p3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lang="en"/>
              <a:t>User and Directory Permission</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Permissions</a:t>
            </a:r>
            <a:endParaRPr/>
          </a:p>
        </p:txBody>
      </p:sp>
      <p:sp>
        <p:nvSpPr>
          <p:cNvPr id="316" name="Google Shape;316;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LINUX also provides a way to protect files based on users and groups.</a:t>
            </a:r>
            <a:endParaRPr/>
          </a:p>
          <a:p>
            <a:pPr indent="-342900" lvl="0" marL="457200" rtl="0" algn="l">
              <a:lnSpc>
                <a:spcPct val="115000"/>
              </a:lnSpc>
              <a:spcBef>
                <a:spcPts val="0"/>
              </a:spcBef>
              <a:spcAft>
                <a:spcPts val="0"/>
              </a:spcAft>
              <a:buSzPts val="1800"/>
              <a:buChar char="●"/>
            </a:pPr>
            <a:r>
              <a:rPr lang="en"/>
              <a:t>Three types of permissions:</a:t>
            </a:r>
            <a:endParaRPr/>
          </a:p>
          <a:p>
            <a:pPr indent="-317500" lvl="1" marL="914400" rtl="0" algn="l">
              <a:lnSpc>
                <a:spcPct val="115000"/>
              </a:lnSpc>
              <a:spcBef>
                <a:spcPts val="0"/>
              </a:spcBef>
              <a:spcAft>
                <a:spcPts val="0"/>
              </a:spcAft>
              <a:buSzPts val="1400"/>
              <a:buChar char="○"/>
            </a:pPr>
            <a:r>
              <a:rPr lang="en"/>
              <a:t>read, process may read contents of file</a:t>
            </a:r>
            <a:endParaRPr/>
          </a:p>
          <a:p>
            <a:pPr indent="-317500" lvl="1" marL="914400" rtl="0" algn="l">
              <a:lnSpc>
                <a:spcPct val="115000"/>
              </a:lnSpc>
              <a:spcBef>
                <a:spcPts val="0"/>
              </a:spcBef>
              <a:spcAft>
                <a:spcPts val="0"/>
              </a:spcAft>
              <a:buSzPts val="1400"/>
              <a:buChar char="○"/>
            </a:pPr>
            <a:r>
              <a:rPr lang="en"/>
              <a:t>write, process may write contents of file</a:t>
            </a:r>
            <a:endParaRPr/>
          </a:p>
          <a:p>
            <a:pPr indent="-317500" lvl="1" marL="914400" rtl="0" algn="l">
              <a:lnSpc>
                <a:spcPct val="115000"/>
              </a:lnSpc>
              <a:spcBef>
                <a:spcPts val="0"/>
              </a:spcBef>
              <a:spcAft>
                <a:spcPts val="0"/>
              </a:spcAft>
              <a:buSzPts val="1400"/>
              <a:buChar char="○"/>
            </a:pPr>
            <a:r>
              <a:rPr lang="en"/>
              <a:t>execute, process may execute file</a:t>
            </a:r>
            <a:endParaRPr/>
          </a:p>
          <a:p>
            <a:pPr indent="-342900" lvl="0" marL="457200" rtl="0" algn="l">
              <a:lnSpc>
                <a:spcPct val="115000"/>
              </a:lnSpc>
              <a:spcBef>
                <a:spcPts val="0"/>
              </a:spcBef>
              <a:spcAft>
                <a:spcPts val="0"/>
              </a:spcAft>
              <a:buSzPts val="1800"/>
              <a:buChar char="●"/>
            </a:pPr>
            <a:r>
              <a:rPr lang="en"/>
              <a:t>Three sets of permissions:</a:t>
            </a:r>
            <a:endParaRPr/>
          </a:p>
          <a:p>
            <a:pPr indent="-317500" lvl="1" marL="914400" rtl="0" algn="l">
              <a:lnSpc>
                <a:spcPct val="115000"/>
              </a:lnSpc>
              <a:spcBef>
                <a:spcPts val="0"/>
              </a:spcBef>
              <a:spcAft>
                <a:spcPts val="0"/>
              </a:spcAft>
              <a:buSzPts val="1400"/>
              <a:buChar char="○"/>
            </a:pPr>
            <a:r>
              <a:rPr lang="en"/>
              <a:t>permissions for owner</a:t>
            </a:r>
            <a:endParaRPr/>
          </a:p>
          <a:p>
            <a:pPr indent="-317500" lvl="1" marL="914400" rtl="0" algn="l">
              <a:lnSpc>
                <a:spcPct val="115000"/>
              </a:lnSpc>
              <a:spcBef>
                <a:spcPts val="0"/>
              </a:spcBef>
              <a:spcAft>
                <a:spcPts val="0"/>
              </a:spcAft>
              <a:buSzPts val="1400"/>
              <a:buChar char="○"/>
            </a:pPr>
            <a:r>
              <a:rPr lang="en"/>
              <a:t>permissions for group</a:t>
            </a:r>
            <a:endParaRPr/>
          </a:p>
          <a:p>
            <a:pPr indent="-317500" lvl="1" marL="914400" rtl="0" algn="l">
              <a:lnSpc>
                <a:spcPct val="115000"/>
              </a:lnSpc>
              <a:spcBef>
                <a:spcPts val="0"/>
              </a:spcBef>
              <a:spcAft>
                <a:spcPts val="0"/>
              </a:spcAft>
              <a:buSzPts val="1400"/>
              <a:buChar char="○"/>
            </a:pPr>
            <a:r>
              <a:rPr lang="en"/>
              <a:t>permissions for other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History of Operating System, Functions of OS</a:t>
            </a:r>
            <a:endParaRPr/>
          </a:p>
          <a:p>
            <a:pPr indent="0" lvl="0" marL="0" marR="0" rtl="0" algn="l">
              <a:lnSpc>
                <a:spcPct val="100000"/>
              </a:lnSpc>
              <a:spcBef>
                <a:spcPts val="0"/>
              </a:spcBef>
              <a:spcAft>
                <a:spcPts val="0"/>
              </a:spcAft>
              <a:buSzPct val="111111"/>
              <a:buNone/>
            </a:pPr>
            <a:r>
              <a:t/>
            </a:r>
            <a:endParaRPr/>
          </a:p>
        </p:txBody>
      </p:sp>
      <p:sp>
        <p:nvSpPr>
          <p:cNvPr id="85" name="Google Shape;85;p4"/>
          <p:cNvSpPr txBox="1"/>
          <p:nvPr>
            <p:ph idx="1" type="body"/>
          </p:nvPr>
        </p:nvSpPr>
        <p:spPr>
          <a:xfrm>
            <a:off x="238425" y="1259650"/>
            <a:ext cx="5404800" cy="3302700"/>
          </a:xfrm>
          <a:prstGeom prst="rect">
            <a:avLst/>
          </a:prstGeom>
          <a:noFill/>
          <a:ln>
            <a:noFill/>
          </a:ln>
        </p:spPr>
        <p:txBody>
          <a:bodyPr anchorCtr="0" anchor="t" bIns="91425" lIns="91425" spcFirstLastPara="1" rIns="91425" wrap="square" tIns="91425">
            <a:normAutofit fontScale="77500" lnSpcReduction="20000"/>
          </a:bodyPr>
          <a:lstStyle/>
          <a:p>
            <a:pPr indent="-282733" lvl="0" marL="457200" rtl="0" algn="l">
              <a:lnSpc>
                <a:spcPct val="115000"/>
              </a:lnSpc>
              <a:spcBef>
                <a:spcPts val="1200"/>
              </a:spcBef>
              <a:spcAft>
                <a:spcPts val="0"/>
              </a:spcAft>
              <a:buClr>
                <a:srgbClr val="000000"/>
              </a:buClr>
              <a:buSzPct val="61110"/>
              <a:buFont typeface="Arial"/>
              <a:buChar char="●"/>
            </a:pPr>
            <a:r>
              <a:rPr lang="en"/>
              <a:t>Operating systems were first developed in the late 1950s to manage tape storage</a:t>
            </a:r>
            <a:endParaRPr/>
          </a:p>
          <a:p>
            <a:pPr indent="-282733" lvl="0" marL="457200" rtl="0" algn="l">
              <a:lnSpc>
                <a:spcPct val="115000"/>
              </a:lnSpc>
              <a:spcBef>
                <a:spcPts val="0"/>
              </a:spcBef>
              <a:spcAft>
                <a:spcPts val="0"/>
              </a:spcAft>
              <a:buClr>
                <a:srgbClr val="000000"/>
              </a:buClr>
              <a:buSzPct val="61110"/>
              <a:buFont typeface="Arial"/>
              <a:buChar char="●"/>
            </a:pPr>
            <a:r>
              <a:rPr lang="en"/>
              <a:t>The General Motors Research Lab implemented the first OS in the early 1950s for their IBM 701</a:t>
            </a:r>
            <a:endParaRPr/>
          </a:p>
          <a:p>
            <a:pPr indent="-282733" lvl="0" marL="457200" rtl="0" algn="l">
              <a:lnSpc>
                <a:spcPct val="115000"/>
              </a:lnSpc>
              <a:spcBef>
                <a:spcPts val="0"/>
              </a:spcBef>
              <a:spcAft>
                <a:spcPts val="0"/>
              </a:spcAft>
              <a:buClr>
                <a:srgbClr val="000000"/>
              </a:buClr>
              <a:buSzPct val="61110"/>
              <a:buFont typeface="Arial"/>
              <a:buChar char="●"/>
            </a:pPr>
            <a:r>
              <a:rPr lang="en"/>
              <a:t>In the mid-1960s, operating systems started to use disks</a:t>
            </a:r>
            <a:endParaRPr/>
          </a:p>
          <a:p>
            <a:pPr indent="-282733" lvl="0" marL="457200" rtl="0" algn="l">
              <a:lnSpc>
                <a:spcPct val="115000"/>
              </a:lnSpc>
              <a:spcBef>
                <a:spcPts val="0"/>
              </a:spcBef>
              <a:spcAft>
                <a:spcPts val="0"/>
              </a:spcAft>
              <a:buClr>
                <a:srgbClr val="000000"/>
              </a:buClr>
              <a:buSzPct val="61110"/>
              <a:buFont typeface="Arial"/>
              <a:buChar char="●"/>
            </a:pPr>
            <a:r>
              <a:rPr lang="en"/>
              <a:t>In the late 1960s, the first version of the Unix OS was developed</a:t>
            </a:r>
            <a:endParaRPr/>
          </a:p>
          <a:p>
            <a:pPr indent="-282733" lvl="0" marL="457200" rtl="0" algn="l">
              <a:lnSpc>
                <a:spcPct val="115000"/>
              </a:lnSpc>
              <a:spcBef>
                <a:spcPts val="0"/>
              </a:spcBef>
              <a:spcAft>
                <a:spcPts val="0"/>
              </a:spcAft>
              <a:buClr>
                <a:srgbClr val="000000"/>
              </a:buClr>
              <a:buSzPct val="61110"/>
              <a:buFont typeface="Arial"/>
              <a:buChar char="●"/>
            </a:pPr>
            <a:r>
              <a:rPr lang="en"/>
              <a:t>The first OS built by Microsoft was DOS. It was built in 1981 by purchasing the 86-DOS software from a Seattle company</a:t>
            </a:r>
            <a:endParaRPr/>
          </a:p>
          <a:p>
            <a:pPr indent="-282733" lvl="0" marL="457200" rtl="0" algn="l">
              <a:lnSpc>
                <a:spcPct val="115000"/>
              </a:lnSpc>
              <a:spcBef>
                <a:spcPts val="0"/>
              </a:spcBef>
              <a:spcAft>
                <a:spcPts val="0"/>
              </a:spcAft>
              <a:buClr>
                <a:srgbClr val="000000"/>
              </a:buClr>
              <a:buSzPct val="61110"/>
              <a:buFont typeface="Arial"/>
              <a:buChar char="●"/>
            </a:pPr>
            <a:r>
              <a:rPr lang="en"/>
              <a:t>The present-day popular OS Windows first came to existence in 1985 when a GUI was created and paired with MS-DOS.</a:t>
            </a:r>
            <a:endParaRPr/>
          </a:p>
          <a:p>
            <a:pPr indent="-282733" lvl="0" marL="457200" rtl="0" algn="l">
              <a:lnSpc>
                <a:spcPct val="115000"/>
              </a:lnSpc>
              <a:spcBef>
                <a:spcPts val="0"/>
              </a:spcBef>
              <a:spcAft>
                <a:spcPts val="0"/>
              </a:spcAft>
              <a:buClr>
                <a:srgbClr val="000000"/>
              </a:buClr>
              <a:buSzPct val="61110"/>
              <a:buFont typeface="Arial"/>
              <a:buChar char="●"/>
            </a:pPr>
            <a:r>
              <a:rPr lang="en"/>
              <a:t>Open source Linux developed around 1991 by Linus Torvalds</a:t>
            </a:r>
            <a:endParaRPr/>
          </a:p>
        </p:txBody>
      </p:sp>
      <p:pic>
        <p:nvPicPr>
          <p:cNvPr id="86" name="Google Shape;86;p4"/>
          <p:cNvPicPr preferRelativeResize="0"/>
          <p:nvPr/>
        </p:nvPicPr>
        <p:blipFill rotWithShape="1">
          <a:blip r:embed="rId3">
            <a:alphaModFix/>
          </a:blip>
          <a:srcRect b="0" l="0" r="0" t="0"/>
          <a:stretch/>
        </p:blipFill>
        <p:spPr>
          <a:xfrm>
            <a:off x="6328625" y="1152425"/>
            <a:ext cx="2326050" cy="1283350"/>
          </a:xfrm>
          <a:prstGeom prst="rect">
            <a:avLst/>
          </a:prstGeom>
          <a:noFill/>
          <a:ln>
            <a:noFill/>
          </a:ln>
        </p:spPr>
      </p:pic>
      <p:pic>
        <p:nvPicPr>
          <p:cNvPr id="87" name="Google Shape;87;p4"/>
          <p:cNvPicPr preferRelativeResize="0"/>
          <p:nvPr/>
        </p:nvPicPr>
        <p:blipFill rotWithShape="1">
          <a:blip r:embed="rId4">
            <a:alphaModFix/>
          </a:blip>
          <a:srcRect b="0" l="0" r="0" t="0"/>
          <a:stretch/>
        </p:blipFill>
        <p:spPr>
          <a:xfrm>
            <a:off x="5454625" y="2726950"/>
            <a:ext cx="1487805" cy="1676400"/>
          </a:xfrm>
          <a:prstGeom prst="rect">
            <a:avLst/>
          </a:prstGeom>
          <a:noFill/>
          <a:ln>
            <a:noFill/>
          </a:ln>
        </p:spPr>
      </p:pic>
      <p:pic>
        <p:nvPicPr>
          <p:cNvPr id="88" name="Google Shape;88;p4"/>
          <p:cNvPicPr preferRelativeResize="0"/>
          <p:nvPr/>
        </p:nvPicPr>
        <p:blipFill rotWithShape="1">
          <a:blip r:embed="rId5">
            <a:alphaModFix/>
          </a:blip>
          <a:srcRect b="0" l="0" r="0" t="0"/>
          <a:stretch/>
        </p:blipFill>
        <p:spPr>
          <a:xfrm>
            <a:off x="7246825" y="2923475"/>
            <a:ext cx="1779946" cy="1283350"/>
          </a:xfrm>
          <a:prstGeom prst="rect">
            <a:avLst/>
          </a:prstGeom>
          <a:noFill/>
          <a:ln>
            <a:noFill/>
          </a:ln>
        </p:spPr>
      </p:pic>
      <p:sp>
        <p:nvSpPr>
          <p:cNvPr id="89" name="Google Shape;89;p4"/>
          <p:cNvSpPr txBox="1"/>
          <p:nvPr/>
        </p:nvSpPr>
        <p:spPr>
          <a:xfrm>
            <a:off x="5903025" y="2394750"/>
            <a:ext cx="3240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The First Generation (1940's to early 1950's)</a:t>
            </a:r>
            <a:endParaRPr b="0" i="0" sz="1400" u="none" cap="none" strike="noStrike">
              <a:solidFill>
                <a:srgbClr val="000000"/>
              </a:solidFill>
              <a:latin typeface="Open Sans"/>
              <a:ea typeface="Open Sans"/>
              <a:cs typeface="Open Sans"/>
              <a:sym typeface="Open Sans"/>
            </a:endParaRPr>
          </a:p>
        </p:txBody>
      </p:sp>
      <p:sp>
        <p:nvSpPr>
          <p:cNvPr id="90" name="Google Shape;90;p4"/>
          <p:cNvSpPr txBox="1"/>
          <p:nvPr/>
        </p:nvSpPr>
        <p:spPr>
          <a:xfrm>
            <a:off x="4717925" y="4305350"/>
            <a:ext cx="24585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The Third Generation (1965-1980)</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7316000" y="4229150"/>
            <a:ext cx="2098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The Fourth Generation (1980-Present Day)</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Directory permissions</a:t>
            </a:r>
            <a:endParaRPr/>
          </a:p>
        </p:txBody>
      </p:sp>
      <p:sp>
        <p:nvSpPr>
          <p:cNvPr id="322" name="Google Shape;322;p4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Same types and sets of permissions as for files</a:t>
            </a:r>
            <a:endParaRPr/>
          </a:p>
          <a:p>
            <a:pPr indent="-317500" lvl="1" marL="914400" rtl="0" algn="l">
              <a:lnSpc>
                <a:spcPct val="115000"/>
              </a:lnSpc>
              <a:spcBef>
                <a:spcPts val="0"/>
              </a:spcBef>
              <a:spcAft>
                <a:spcPts val="0"/>
              </a:spcAft>
              <a:buSzPts val="1400"/>
              <a:buChar char="○"/>
            </a:pPr>
            <a:r>
              <a:rPr lang="en"/>
              <a:t>read: process may a read the directory contents (i.e., list files)</a:t>
            </a:r>
            <a:endParaRPr/>
          </a:p>
          <a:p>
            <a:pPr indent="-317500" lvl="1" marL="914400" rtl="0" algn="l">
              <a:lnSpc>
                <a:spcPct val="115000"/>
              </a:lnSpc>
              <a:spcBef>
                <a:spcPts val="0"/>
              </a:spcBef>
              <a:spcAft>
                <a:spcPts val="0"/>
              </a:spcAft>
              <a:buSzPts val="1400"/>
              <a:buChar char="○"/>
            </a:pPr>
            <a:r>
              <a:rPr lang="en"/>
              <a:t>write: process may add/remove files in the directory</a:t>
            </a:r>
            <a:endParaRPr/>
          </a:p>
          <a:p>
            <a:pPr indent="-317500" lvl="1" marL="914400" rtl="0" algn="l">
              <a:lnSpc>
                <a:spcPct val="115000"/>
              </a:lnSpc>
              <a:spcBef>
                <a:spcPts val="0"/>
              </a:spcBef>
              <a:spcAft>
                <a:spcPts val="0"/>
              </a:spcAft>
              <a:buSzPts val="1400"/>
              <a:buChar char="○"/>
            </a:pPr>
            <a:r>
              <a:rPr lang="en"/>
              <a:t>execute: process may open files in directory or subdirectories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Utilities for Manipulating file attributes</a:t>
            </a:r>
            <a:endParaRPr/>
          </a:p>
        </p:txBody>
      </p:sp>
      <p:sp>
        <p:nvSpPr>
          <p:cNvPr id="328" name="Google Shape;328;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chmod   	 change file permissions</a:t>
            </a:r>
            <a:endParaRPr/>
          </a:p>
          <a:p>
            <a:pPr indent="-342900" lvl="0" marL="457200" rtl="0" algn="l">
              <a:lnSpc>
                <a:spcPct val="115000"/>
              </a:lnSpc>
              <a:spcBef>
                <a:spcPts val="0"/>
              </a:spcBef>
              <a:spcAft>
                <a:spcPts val="0"/>
              </a:spcAft>
              <a:buSzPts val="1800"/>
              <a:buChar char="●"/>
            </a:pPr>
            <a:r>
              <a:rPr lang="en"/>
              <a:t>chown   	 	change file owner</a:t>
            </a:r>
            <a:endParaRPr/>
          </a:p>
          <a:p>
            <a:pPr indent="-342900" lvl="0" marL="457200" rtl="0" algn="l">
              <a:lnSpc>
                <a:spcPct val="115000"/>
              </a:lnSpc>
              <a:spcBef>
                <a:spcPts val="0"/>
              </a:spcBef>
              <a:spcAft>
                <a:spcPts val="0"/>
              </a:spcAft>
              <a:buSzPts val="1800"/>
              <a:buChar char="●"/>
            </a:pPr>
            <a:r>
              <a:rPr lang="en"/>
              <a:t>chgrp   	 	change file group</a:t>
            </a:r>
            <a:endParaRPr/>
          </a:p>
          <a:p>
            <a:pPr indent="-342900" lvl="0" marL="457200" rtl="0" algn="l">
              <a:lnSpc>
                <a:spcPct val="115000"/>
              </a:lnSpc>
              <a:spcBef>
                <a:spcPts val="0"/>
              </a:spcBef>
              <a:spcAft>
                <a:spcPts val="0"/>
              </a:spcAft>
              <a:buSzPts val="1800"/>
              <a:buChar char="●"/>
            </a:pPr>
            <a:r>
              <a:rPr lang="en"/>
              <a:t>only owner or super-user can change file attributes</a:t>
            </a:r>
            <a:endParaRPr/>
          </a:p>
          <a:p>
            <a:pPr indent="-342900" lvl="0" marL="457200" rtl="0" algn="l">
              <a:lnSpc>
                <a:spcPct val="115000"/>
              </a:lnSpc>
              <a:spcBef>
                <a:spcPts val="0"/>
              </a:spcBef>
              <a:spcAft>
                <a:spcPts val="0"/>
              </a:spcAft>
              <a:buSzPts val="1800"/>
              <a:buChar char="●"/>
            </a:pPr>
            <a:r>
              <a:rPr lang="en"/>
              <a:t>upon creation, default permissions given to file modified by process umask value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Chmod command</a:t>
            </a:r>
            <a:endParaRPr/>
          </a:p>
        </p:txBody>
      </p:sp>
      <p:sp>
        <p:nvSpPr>
          <p:cNvPr id="334" name="Google Shape;334;p4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55000" lnSpcReduction="20000"/>
          </a:bodyPr>
          <a:lstStyle/>
          <a:p>
            <a:pPr indent="-291465" lvl="0" marL="457200" rtl="0" algn="l">
              <a:lnSpc>
                <a:spcPct val="115000"/>
              </a:lnSpc>
              <a:spcBef>
                <a:spcPts val="0"/>
              </a:spcBef>
              <a:spcAft>
                <a:spcPts val="0"/>
              </a:spcAft>
              <a:buSzPct val="100000"/>
              <a:buChar char="●"/>
            </a:pPr>
            <a:r>
              <a:rPr lang="en"/>
              <a:t>Symbolic access modes</a:t>
            </a:r>
            <a:endParaRPr/>
          </a:p>
          <a:p>
            <a:pPr indent="-277494" lvl="1" marL="914400" rtl="0" algn="l">
              <a:lnSpc>
                <a:spcPct val="115000"/>
              </a:lnSpc>
              <a:spcBef>
                <a:spcPts val="0"/>
              </a:spcBef>
              <a:spcAft>
                <a:spcPts val="0"/>
              </a:spcAft>
              <a:buSzPct val="100000"/>
              <a:buChar char="○"/>
            </a:pPr>
            <a:r>
              <a:rPr lang="en"/>
              <a:t>example: chmod +r file</a:t>
            </a:r>
            <a:endParaRPr/>
          </a:p>
          <a:p>
            <a:pPr indent="-291465" lvl="0" marL="457200" rtl="0" algn="l">
              <a:lnSpc>
                <a:spcPct val="115000"/>
              </a:lnSpc>
              <a:spcBef>
                <a:spcPts val="0"/>
              </a:spcBef>
              <a:spcAft>
                <a:spcPts val="0"/>
              </a:spcAft>
              <a:buSzPct val="100000"/>
              <a:buChar char="●"/>
            </a:pPr>
            <a:r>
              <a:rPr lang="en"/>
              <a:t>Octal access modes</a:t>
            </a:r>
            <a:endParaRPr/>
          </a:p>
          <a:p>
            <a:pPr indent="0" lvl="0" marL="0" rtl="0" algn="l">
              <a:lnSpc>
                <a:spcPct val="115000"/>
              </a:lnSpc>
              <a:spcBef>
                <a:spcPts val="1200"/>
              </a:spcBef>
              <a:spcAft>
                <a:spcPts val="0"/>
              </a:spcAft>
              <a:buSzPct val="181818"/>
              <a:buNone/>
            </a:pPr>
            <a:r>
              <a:rPr b="1" lang="en"/>
              <a:t>octal   	 	read    	 write   execute</a:t>
            </a:r>
            <a:endParaRPr b="1"/>
          </a:p>
          <a:p>
            <a:pPr indent="0" lvl="0" marL="0" rtl="0" algn="l">
              <a:lnSpc>
                <a:spcPct val="115000"/>
              </a:lnSpc>
              <a:spcBef>
                <a:spcPts val="1200"/>
              </a:spcBef>
              <a:spcAft>
                <a:spcPts val="0"/>
              </a:spcAft>
              <a:buSzPct val="181818"/>
              <a:buNone/>
            </a:pPr>
            <a:r>
              <a:rPr lang="en"/>
              <a:t>0   		 no   	 no   	 no</a:t>
            </a:r>
            <a:endParaRPr/>
          </a:p>
          <a:p>
            <a:pPr indent="0" lvl="0" marL="0" rtl="0" algn="l">
              <a:lnSpc>
                <a:spcPct val="115000"/>
              </a:lnSpc>
              <a:spcBef>
                <a:spcPts val="1200"/>
              </a:spcBef>
              <a:spcAft>
                <a:spcPts val="0"/>
              </a:spcAft>
              <a:buSzPct val="181818"/>
              <a:buNone/>
            </a:pPr>
            <a:r>
              <a:rPr lang="en"/>
              <a:t>1   		 no   	 no   	 yes</a:t>
            </a:r>
            <a:endParaRPr/>
          </a:p>
          <a:p>
            <a:pPr indent="0" lvl="0" marL="0" rtl="0" algn="l">
              <a:lnSpc>
                <a:spcPct val="115000"/>
              </a:lnSpc>
              <a:spcBef>
                <a:spcPts val="1200"/>
              </a:spcBef>
              <a:spcAft>
                <a:spcPts val="0"/>
              </a:spcAft>
              <a:buSzPct val="181818"/>
              <a:buNone/>
            </a:pPr>
            <a:r>
              <a:rPr lang="en"/>
              <a:t>2   		 no   	 yes   	 no</a:t>
            </a:r>
            <a:endParaRPr/>
          </a:p>
          <a:p>
            <a:pPr indent="0" lvl="0" marL="0" rtl="0" algn="l">
              <a:lnSpc>
                <a:spcPct val="115000"/>
              </a:lnSpc>
              <a:spcBef>
                <a:spcPts val="1200"/>
              </a:spcBef>
              <a:spcAft>
                <a:spcPts val="0"/>
              </a:spcAft>
              <a:buSzPct val="181818"/>
              <a:buNone/>
            </a:pPr>
            <a:r>
              <a:rPr lang="en"/>
              <a:t>3   		 no   	 yes   	 yes</a:t>
            </a:r>
            <a:endParaRPr/>
          </a:p>
          <a:p>
            <a:pPr indent="0" lvl="0" marL="0" rtl="0" algn="l">
              <a:lnSpc>
                <a:spcPct val="115000"/>
              </a:lnSpc>
              <a:spcBef>
                <a:spcPts val="1200"/>
              </a:spcBef>
              <a:spcAft>
                <a:spcPts val="0"/>
              </a:spcAft>
              <a:buSzPct val="181818"/>
              <a:buNone/>
            </a:pPr>
            <a:r>
              <a:rPr lang="en"/>
              <a:t>4   		 yes   	 no   	 no</a:t>
            </a:r>
            <a:endParaRPr/>
          </a:p>
          <a:p>
            <a:pPr indent="0" lvl="0" marL="0" rtl="0" algn="l">
              <a:lnSpc>
                <a:spcPct val="115000"/>
              </a:lnSpc>
              <a:spcBef>
                <a:spcPts val="1200"/>
              </a:spcBef>
              <a:spcAft>
                <a:spcPts val="0"/>
              </a:spcAft>
              <a:buSzPct val="181818"/>
              <a:buNone/>
            </a:pPr>
            <a:r>
              <a:rPr lang="en"/>
              <a:t>5   		 yes   	 no   	 yes</a:t>
            </a:r>
            <a:endParaRPr/>
          </a:p>
          <a:p>
            <a:pPr indent="0" lvl="0" marL="0" rtl="0" algn="l">
              <a:lnSpc>
                <a:spcPct val="115000"/>
              </a:lnSpc>
              <a:spcBef>
                <a:spcPts val="1200"/>
              </a:spcBef>
              <a:spcAft>
                <a:spcPts val="0"/>
              </a:spcAft>
              <a:buSzPct val="181818"/>
              <a:buNone/>
            </a:pPr>
            <a:r>
              <a:rPr lang="en"/>
              <a:t>6   		 yes   	 yes   	 no</a:t>
            </a:r>
            <a:endParaRPr/>
          </a:p>
          <a:p>
            <a:pPr indent="0" lvl="0" marL="0" rtl="0" algn="l">
              <a:lnSpc>
                <a:spcPct val="115000"/>
              </a:lnSpc>
              <a:spcBef>
                <a:spcPts val="1200"/>
              </a:spcBef>
              <a:spcAft>
                <a:spcPts val="1200"/>
              </a:spcAft>
              <a:buSzPct val="181818"/>
              <a:buNone/>
            </a:pPr>
            <a:r>
              <a:rPr lang="en"/>
              <a:t>7   		 yes   	 yes   	 yes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Lecture 5</a:t>
            </a:r>
            <a:endParaRPr/>
          </a:p>
        </p:txBody>
      </p:sp>
      <p:sp>
        <p:nvSpPr>
          <p:cNvPr id="340" name="Google Shape;340;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lang="en"/>
              <a:t>Shell Scripting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Scripting vs. C Programming</a:t>
            </a:r>
            <a:endParaRPr/>
          </a:p>
        </p:txBody>
      </p:sp>
      <p:sp>
        <p:nvSpPr>
          <p:cNvPr id="346" name="Google Shape;346;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Advantages of shell scripts</a:t>
            </a:r>
            <a:endParaRPr/>
          </a:p>
          <a:p>
            <a:pPr indent="-317500" lvl="1" marL="914400" rtl="0" algn="l">
              <a:lnSpc>
                <a:spcPct val="115000"/>
              </a:lnSpc>
              <a:spcBef>
                <a:spcPts val="0"/>
              </a:spcBef>
              <a:spcAft>
                <a:spcPts val="0"/>
              </a:spcAft>
              <a:buSzPts val="1400"/>
              <a:buChar char="○"/>
            </a:pPr>
            <a:r>
              <a:rPr lang="en"/>
              <a:t>Easy to work with other programs</a:t>
            </a:r>
            <a:endParaRPr/>
          </a:p>
          <a:p>
            <a:pPr indent="-317500" lvl="1" marL="914400" rtl="0" algn="l">
              <a:lnSpc>
                <a:spcPct val="115000"/>
              </a:lnSpc>
              <a:spcBef>
                <a:spcPts val="0"/>
              </a:spcBef>
              <a:spcAft>
                <a:spcPts val="0"/>
              </a:spcAft>
              <a:buSzPts val="1400"/>
              <a:buChar char="○"/>
            </a:pPr>
            <a:r>
              <a:rPr lang="en"/>
              <a:t>Easy to work with files</a:t>
            </a:r>
            <a:endParaRPr/>
          </a:p>
          <a:p>
            <a:pPr indent="-317500" lvl="1" marL="914400" rtl="0" algn="l">
              <a:lnSpc>
                <a:spcPct val="115000"/>
              </a:lnSpc>
              <a:spcBef>
                <a:spcPts val="0"/>
              </a:spcBef>
              <a:spcAft>
                <a:spcPts val="0"/>
              </a:spcAft>
              <a:buSzPts val="1400"/>
              <a:buChar char="○"/>
            </a:pPr>
            <a:r>
              <a:rPr lang="en"/>
              <a:t>Easy to work with strings</a:t>
            </a:r>
            <a:endParaRPr/>
          </a:p>
          <a:p>
            <a:pPr indent="-317500" lvl="1" marL="914400" rtl="0" algn="l">
              <a:lnSpc>
                <a:spcPct val="115000"/>
              </a:lnSpc>
              <a:spcBef>
                <a:spcPts val="0"/>
              </a:spcBef>
              <a:spcAft>
                <a:spcPts val="0"/>
              </a:spcAft>
              <a:buSzPts val="1400"/>
              <a:buChar char="○"/>
            </a:pPr>
            <a:r>
              <a:rPr lang="en"/>
              <a:t>Great for prototyping.  No compilation</a:t>
            </a:r>
            <a:endParaRPr/>
          </a:p>
          <a:p>
            <a:pPr indent="-342900" lvl="0" marL="457200" rtl="0" algn="l">
              <a:lnSpc>
                <a:spcPct val="115000"/>
              </a:lnSpc>
              <a:spcBef>
                <a:spcPts val="0"/>
              </a:spcBef>
              <a:spcAft>
                <a:spcPts val="0"/>
              </a:spcAft>
              <a:buSzPts val="1800"/>
              <a:buChar char="●"/>
            </a:pPr>
            <a:r>
              <a:rPr lang="en"/>
              <a:t>Disadvantages of shell scripts</a:t>
            </a:r>
            <a:endParaRPr/>
          </a:p>
          <a:p>
            <a:pPr indent="-317500" lvl="1" marL="914400" rtl="0" algn="l">
              <a:lnSpc>
                <a:spcPct val="115000"/>
              </a:lnSpc>
              <a:spcBef>
                <a:spcPts val="0"/>
              </a:spcBef>
              <a:spcAft>
                <a:spcPts val="0"/>
              </a:spcAft>
              <a:buSzPts val="1400"/>
              <a:buChar char="○"/>
            </a:pPr>
            <a:r>
              <a:rPr lang="en"/>
              <a:t>Slow</a:t>
            </a:r>
            <a:endParaRPr/>
          </a:p>
          <a:p>
            <a:pPr indent="-317500" lvl="1" marL="914400" rtl="0" algn="l">
              <a:lnSpc>
                <a:spcPct val="115000"/>
              </a:lnSpc>
              <a:spcBef>
                <a:spcPts val="0"/>
              </a:spcBef>
              <a:spcAft>
                <a:spcPts val="0"/>
              </a:spcAft>
              <a:buSzPts val="1400"/>
              <a:buChar char="○"/>
            </a:pPr>
            <a:r>
              <a:rPr lang="en"/>
              <a:t>Not well suited for algorithms &amp; data structures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First scripting</a:t>
            </a:r>
            <a:endParaRPr/>
          </a:p>
        </p:txBody>
      </p:sp>
      <p:sp>
        <p:nvSpPr>
          <p:cNvPr id="352" name="Google Shape;352;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vim helloWorld.sh</a:t>
            </a:r>
            <a:endParaRPr/>
          </a:p>
          <a:p>
            <a:pPr indent="0" lvl="0" marL="0" rtl="0" algn="l">
              <a:lnSpc>
                <a:spcPct val="115000"/>
              </a:lnSpc>
              <a:spcBef>
                <a:spcPts val="1200"/>
              </a:spcBef>
              <a:spcAft>
                <a:spcPts val="0"/>
              </a:spcAft>
              <a:buSzPts val="1800"/>
              <a:buNone/>
            </a:pPr>
            <a:r>
              <a:rPr lang="en"/>
              <a:t>#!/bin/sh</a:t>
            </a:r>
            <a:endParaRPr/>
          </a:p>
          <a:p>
            <a:pPr indent="0" lvl="0" marL="0" rtl="0" algn="l">
              <a:lnSpc>
                <a:spcPct val="115000"/>
              </a:lnSpc>
              <a:spcBef>
                <a:spcPts val="1200"/>
              </a:spcBef>
              <a:spcAft>
                <a:spcPts val="0"/>
              </a:spcAft>
              <a:buSzPts val="1800"/>
              <a:buNone/>
            </a:pPr>
            <a:r>
              <a:rPr lang="en"/>
              <a:t>echo Hello World</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 chmod +x helloWorld.sh</a:t>
            </a:r>
            <a:endParaRPr/>
          </a:p>
          <a:p>
            <a:pPr indent="0" lvl="0" marL="0" rtl="0" algn="l">
              <a:lnSpc>
                <a:spcPct val="115000"/>
              </a:lnSpc>
              <a:spcBef>
                <a:spcPts val="1200"/>
              </a:spcBef>
              <a:spcAft>
                <a:spcPts val="1200"/>
              </a:spcAft>
              <a:buSzPts val="1800"/>
              <a:buNone/>
            </a:pPr>
            <a:r>
              <a:rPr lang="en"/>
              <a:t>~# sh helloWorld.sh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to work with variable</a:t>
            </a:r>
            <a:endParaRPr/>
          </a:p>
        </p:txBody>
      </p:sp>
      <p:sp>
        <p:nvSpPr>
          <p:cNvPr id="358" name="Google Shape;358;p4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vim helloWorld.sh</a:t>
            </a:r>
            <a:endParaRPr/>
          </a:p>
          <a:p>
            <a:pPr indent="0" lvl="0" marL="0" rtl="0" algn="l">
              <a:lnSpc>
                <a:spcPct val="115000"/>
              </a:lnSpc>
              <a:spcBef>
                <a:spcPts val="1200"/>
              </a:spcBef>
              <a:spcAft>
                <a:spcPts val="0"/>
              </a:spcAft>
              <a:buSzPts val="1800"/>
              <a:buNone/>
            </a:pPr>
            <a:r>
              <a:rPr lang="en"/>
              <a:t>#!/bin/sh</a:t>
            </a:r>
            <a:endParaRPr/>
          </a:p>
          <a:p>
            <a:pPr indent="0" lvl="0" marL="0" rtl="0" algn="l">
              <a:lnSpc>
                <a:spcPct val="115000"/>
              </a:lnSpc>
              <a:spcBef>
                <a:spcPts val="1200"/>
              </a:spcBef>
              <a:spcAft>
                <a:spcPts val="0"/>
              </a:spcAft>
              <a:buSzPts val="1800"/>
              <a:buNone/>
            </a:pPr>
            <a:r>
              <a:rPr lang="en"/>
              <a:t>MESSAGE="Hello World"</a:t>
            </a:r>
            <a:endParaRPr/>
          </a:p>
          <a:p>
            <a:pPr indent="0" lvl="0" marL="0" rtl="0" algn="l">
              <a:lnSpc>
                <a:spcPct val="115000"/>
              </a:lnSpc>
              <a:spcBef>
                <a:spcPts val="1200"/>
              </a:spcBef>
              <a:spcAft>
                <a:spcPts val="0"/>
              </a:spcAft>
              <a:buSzPts val="1800"/>
              <a:buNone/>
            </a:pPr>
            <a:r>
              <a:rPr lang="en"/>
              <a:t>echo $MESSAGE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 chmod +x helloWorld.sh</a:t>
            </a:r>
            <a:endParaRPr/>
          </a:p>
          <a:p>
            <a:pPr indent="0" lvl="0" marL="0" rtl="0" algn="l">
              <a:lnSpc>
                <a:spcPct val="115000"/>
              </a:lnSpc>
              <a:spcBef>
                <a:spcPts val="1200"/>
              </a:spcBef>
              <a:spcAft>
                <a:spcPts val="1200"/>
              </a:spcAft>
              <a:buSzPts val="1800"/>
              <a:buNone/>
            </a:pPr>
            <a:r>
              <a:rPr lang="en"/>
              <a:t>~# sh helloWorld.sh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Environmental Variables</a:t>
            </a:r>
            <a:endParaRPr/>
          </a:p>
        </p:txBody>
      </p:sp>
      <p:sp>
        <p:nvSpPr>
          <p:cNvPr id="364" name="Google Shape;364;p4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NAME   	 MEANING</a:t>
            </a:r>
            <a:endParaRPr/>
          </a:p>
          <a:p>
            <a:pPr indent="0" lvl="0" marL="0" rtl="0" algn="l">
              <a:lnSpc>
                <a:spcPct val="115000"/>
              </a:lnSpc>
              <a:spcBef>
                <a:spcPts val="1200"/>
              </a:spcBef>
              <a:spcAft>
                <a:spcPts val="0"/>
              </a:spcAft>
              <a:buSzPct val="108108"/>
              <a:buNone/>
            </a:pPr>
            <a:r>
              <a:rPr lang="en"/>
              <a:t>$HOME    Absolute pathname of your home directory</a:t>
            </a:r>
            <a:endParaRPr/>
          </a:p>
          <a:p>
            <a:pPr indent="0" lvl="0" marL="0" rtl="0" algn="l">
              <a:lnSpc>
                <a:spcPct val="115000"/>
              </a:lnSpc>
              <a:spcBef>
                <a:spcPts val="1200"/>
              </a:spcBef>
              <a:spcAft>
                <a:spcPts val="0"/>
              </a:spcAft>
              <a:buSzPct val="108108"/>
              <a:buNone/>
            </a:pPr>
            <a:r>
              <a:rPr lang="en"/>
              <a:t>$PATH    A list of directories to search for</a:t>
            </a:r>
            <a:endParaRPr/>
          </a:p>
          <a:p>
            <a:pPr indent="0" lvl="0" marL="0" rtl="0" algn="l">
              <a:lnSpc>
                <a:spcPct val="115000"/>
              </a:lnSpc>
              <a:spcBef>
                <a:spcPts val="1200"/>
              </a:spcBef>
              <a:spcAft>
                <a:spcPts val="0"/>
              </a:spcAft>
              <a:buSzPct val="108108"/>
              <a:buNone/>
            </a:pPr>
            <a:r>
              <a:rPr lang="en"/>
              <a:t>$MAIL    Absolute pathname to mailbox</a:t>
            </a:r>
            <a:endParaRPr/>
          </a:p>
          <a:p>
            <a:pPr indent="0" lvl="0" marL="0" rtl="0" algn="l">
              <a:lnSpc>
                <a:spcPct val="115000"/>
              </a:lnSpc>
              <a:spcBef>
                <a:spcPts val="1200"/>
              </a:spcBef>
              <a:spcAft>
                <a:spcPts val="0"/>
              </a:spcAft>
              <a:buSzPct val="108108"/>
              <a:buNone/>
            </a:pPr>
            <a:r>
              <a:rPr lang="en"/>
              <a:t>$USER    Your login name</a:t>
            </a:r>
            <a:endParaRPr/>
          </a:p>
          <a:p>
            <a:pPr indent="0" lvl="0" marL="0" rtl="0" algn="l">
              <a:lnSpc>
                <a:spcPct val="115000"/>
              </a:lnSpc>
              <a:spcBef>
                <a:spcPts val="1200"/>
              </a:spcBef>
              <a:spcAft>
                <a:spcPts val="0"/>
              </a:spcAft>
              <a:buSzPct val="108108"/>
              <a:buNone/>
            </a:pPr>
            <a:r>
              <a:rPr lang="en"/>
              <a:t>$SHELL    Absolute pathname of login shell</a:t>
            </a:r>
            <a:endParaRPr/>
          </a:p>
          <a:p>
            <a:pPr indent="0" lvl="0" marL="0" rtl="0" algn="l">
              <a:lnSpc>
                <a:spcPct val="115000"/>
              </a:lnSpc>
              <a:spcBef>
                <a:spcPts val="1200"/>
              </a:spcBef>
              <a:spcAft>
                <a:spcPts val="0"/>
              </a:spcAft>
              <a:buSzPct val="108108"/>
              <a:buNone/>
            </a:pPr>
            <a:r>
              <a:rPr lang="en"/>
              <a:t>$TERM    Type of your terminal</a:t>
            </a:r>
            <a:endParaRPr/>
          </a:p>
          <a:p>
            <a:pPr indent="0" lvl="0" marL="0" rtl="0" algn="l">
              <a:lnSpc>
                <a:spcPct val="115000"/>
              </a:lnSpc>
              <a:spcBef>
                <a:spcPts val="1200"/>
              </a:spcBef>
              <a:spcAft>
                <a:spcPts val="1200"/>
              </a:spcAft>
              <a:buSzPct val="108108"/>
              <a:buNone/>
            </a:pPr>
            <a:r>
              <a:rPr lang="en"/>
              <a:t>$PS1   	 Prompt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Special Parameters</a:t>
            </a:r>
            <a:endParaRPr/>
          </a:p>
        </p:txBody>
      </p:sp>
      <p:sp>
        <p:nvSpPr>
          <p:cNvPr id="370" name="Google Shape;370;p4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   	 Number of positional parameters</a:t>
            </a:r>
            <a:endParaRPr/>
          </a:p>
          <a:p>
            <a:pPr indent="0" lvl="0" marL="0" rtl="0" algn="l">
              <a:lnSpc>
                <a:spcPct val="115000"/>
              </a:lnSpc>
              <a:spcBef>
                <a:spcPts val="1200"/>
              </a:spcBef>
              <a:spcAft>
                <a:spcPts val="0"/>
              </a:spcAft>
              <a:buSzPct val="108108"/>
              <a:buNone/>
            </a:pPr>
            <a:r>
              <a:rPr lang="en"/>
              <a:t>$-     Options currently in effect</a:t>
            </a:r>
            <a:endParaRPr/>
          </a:p>
          <a:p>
            <a:pPr indent="0" lvl="0" marL="0" rtl="0" algn="l">
              <a:lnSpc>
                <a:spcPct val="115000"/>
              </a:lnSpc>
              <a:spcBef>
                <a:spcPts val="1200"/>
              </a:spcBef>
              <a:spcAft>
                <a:spcPts val="0"/>
              </a:spcAft>
              <a:buSzPct val="108108"/>
              <a:buNone/>
            </a:pPr>
            <a:r>
              <a:rPr lang="en"/>
              <a:t>$?     Exit value of last executed command</a:t>
            </a:r>
            <a:endParaRPr/>
          </a:p>
          <a:p>
            <a:pPr indent="0" lvl="0" marL="0" rtl="0" algn="l">
              <a:lnSpc>
                <a:spcPct val="115000"/>
              </a:lnSpc>
              <a:spcBef>
                <a:spcPts val="1200"/>
              </a:spcBef>
              <a:spcAft>
                <a:spcPts val="0"/>
              </a:spcAft>
              <a:buSzPct val="108108"/>
              <a:buNone/>
            </a:pPr>
            <a:r>
              <a:rPr lang="en"/>
              <a:t>$$   	 Process number of current process</a:t>
            </a:r>
            <a:endParaRPr/>
          </a:p>
          <a:p>
            <a:pPr indent="0" lvl="0" marL="0" rtl="0" algn="l">
              <a:lnSpc>
                <a:spcPct val="115000"/>
              </a:lnSpc>
              <a:spcBef>
                <a:spcPts val="1200"/>
              </a:spcBef>
              <a:spcAft>
                <a:spcPts val="0"/>
              </a:spcAft>
              <a:buSzPct val="108108"/>
              <a:buNone/>
            </a:pPr>
            <a:r>
              <a:rPr lang="en"/>
              <a:t>$!   	 Process number of background process</a:t>
            </a:r>
            <a:endParaRPr/>
          </a:p>
          <a:p>
            <a:pPr indent="0" lvl="0" marL="0" rtl="0" algn="l">
              <a:lnSpc>
                <a:spcPct val="115000"/>
              </a:lnSpc>
              <a:spcBef>
                <a:spcPts val="1200"/>
              </a:spcBef>
              <a:spcAft>
                <a:spcPts val="0"/>
              </a:spcAft>
              <a:buSzPct val="108108"/>
              <a:buNone/>
            </a:pPr>
            <a:r>
              <a:rPr lang="en"/>
              <a:t>$*   	 All arguments on command line</a:t>
            </a:r>
            <a:endParaRPr/>
          </a:p>
          <a:p>
            <a:pPr indent="0" lvl="0" marL="0" rtl="0" algn="l">
              <a:lnSpc>
                <a:spcPct val="115000"/>
              </a:lnSpc>
              <a:spcBef>
                <a:spcPts val="1200"/>
              </a:spcBef>
              <a:spcAft>
                <a:spcPts val="0"/>
              </a:spcAft>
              <a:buSzPct val="108108"/>
              <a:buNone/>
            </a:pPr>
            <a:r>
              <a:rPr lang="en"/>
              <a:t>"$@"    All arguments on command line    		 </a:t>
            </a:r>
            <a:endParaRPr/>
          </a:p>
          <a:p>
            <a:pPr indent="0" lvl="0" marL="0" rtl="0" algn="l">
              <a:lnSpc>
                <a:spcPct val="115000"/>
              </a:lnSpc>
              <a:spcBef>
                <a:spcPts val="1200"/>
              </a:spcBef>
              <a:spcAft>
                <a:spcPts val="1200"/>
              </a:spcAft>
              <a:buSzPct val="108108"/>
              <a:buNone/>
            </a:pPr>
            <a:r>
              <a:rPr lang="en"/>
              <a:t>individually quoted "$1" "$2"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76" name="Google Shape;376;p4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Functions of Operating System</a:t>
            </a:r>
            <a:endParaRPr/>
          </a:p>
        </p:txBody>
      </p:sp>
      <p:pic>
        <p:nvPicPr>
          <p:cNvPr id="97" name="Google Shape;97;p5"/>
          <p:cNvPicPr preferRelativeResize="0"/>
          <p:nvPr/>
        </p:nvPicPr>
        <p:blipFill rotWithShape="1">
          <a:blip r:embed="rId3">
            <a:alphaModFix/>
          </a:blip>
          <a:srcRect b="0" l="0" r="0" t="0"/>
          <a:stretch/>
        </p:blipFill>
        <p:spPr>
          <a:xfrm>
            <a:off x="2104525" y="1637950"/>
            <a:ext cx="5734050" cy="26860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Control Structures</a:t>
            </a:r>
            <a:endParaRPr/>
          </a:p>
        </p:txBody>
      </p:sp>
      <p:sp>
        <p:nvSpPr>
          <p:cNvPr id="382" name="Google Shape;382;p5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if expression</a:t>
            </a:r>
            <a:endParaRPr/>
          </a:p>
          <a:p>
            <a:pPr indent="0" lvl="0" marL="0" rtl="0" algn="l">
              <a:lnSpc>
                <a:spcPct val="115000"/>
              </a:lnSpc>
              <a:spcBef>
                <a:spcPts val="1200"/>
              </a:spcBef>
              <a:spcAft>
                <a:spcPts val="0"/>
              </a:spcAft>
              <a:buSzPts val="1800"/>
              <a:buNone/>
            </a:pPr>
            <a:r>
              <a:rPr lang="en"/>
              <a:t>then</a:t>
            </a:r>
            <a:endParaRPr/>
          </a:p>
          <a:p>
            <a:pPr indent="0" lvl="0" marL="0" rtl="0" algn="l">
              <a:lnSpc>
                <a:spcPct val="115000"/>
              </a:lnSpc>
              <a:spcBef>
                <a:spcPts val="1200"/>
              </a:spcBef>
              <a:spcAft>
                <a:spcPts val="0"/>
              </a:spcAft>
              <a:buSzPts val="1800"/>
              <a:buNone/>
            </a:pPr>
            <a:r>
              <a:rPr lang="en"/>
              <a:t>    command1</a:t>
            </a:r>
            <a:endParaRPr/>
          </a:p>
          <a:p>
            <a:pPr indent="0" lvl="0" marL="0" rtl="0" algn="l">
              <a:lnSpc>
                <a:spcPct val="115000"/>
              </a:lnSpc>
              <a:spcBef>
                <a:spcPts val="1200"/>
              </a:spcBef>
              <a:spcAft>
                <a:spcPts val="0"/>
              </a:spcAft>
              <a:buSzPts val="1800"/>
              <a:buNone/>
            </a:pPr>
            <a:r>
              <a:rPr lang="en"/>
              <a:t>else</a:t>
            </a:r>
            <a:endParaRPr/>
          </a:p>
          <a:p>
            <a:pPr indent="0" lvl="0" marL="0" rtl="0" algn="l">
              <a:lnSpc>
                <a:spcPct val="115000"/>
              </a:lnSpc>
              <a:spcBef>
                <a:spcPts val="1200"/>
              </a:spcBef>
              <a:spcAft>
                <a:spcPts val="0"/>
              </a:spcAft>
              <a:buSzPts val="1800"/>
              <a:buNone/>
            </a:pPr>
            <a:r>
              <a:rPr lang="en"/>
              <a:t>    command2</a:t>
            </a:r>
            <a:endParaRPr/>
          </a:p>
          <a:p>
            <a:pPr indent="0" lvl="0" marL="0" rtl="0" algn="l">
              <a:lnSpc>
                <a:spcPct val="115000"/>
              </a:lnSpc>
              <a:spcBef>
                <a:spcPts val="1200"/>
              </a:spcBef>
              <a:spcAft>
                <a:spcPts val="1200"/>
              </a:spcAft>
              <a:buSzPts val="1800"/>
              <a:buNone/>
            </a:pPr>
            <a:r>
              <a:rPr lang="en"/>
              <a:t>fi</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 of Control Structures</a:t>
            </a:r>
            <a:endParaRPr/>
          </a:p>
        </p:txBody>
      </p:sp>
      <p:sp>
        <p:nvSpPr>
          <p:cNvPr id="388" name="Google Shape;388;p5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if test "$USER" = "XYZ"</a:t>
            </a:r>
            <a:endParaRPr/>
          </a:p>
          <a:p>
            <a:pPr indent="0" lvl="0" marL="0" rtl="0" algn="l">
              <a:lnSpc>
                <a:spcPct val="115000"/>
              </a:lnSpc>
              <a:spcBef>
                <a:spcPts val="1200"/>
              </a:spcBef>
              <a:spcAft>
                <a:spcPts val="0"/>
              </a:spcAft>
              <a:buSzPts val="1800"/>
              <a:buNone/>
            </a:pPr>
            <a:r>
              <a:rPr lang="en"/>
              <a:t>then</a:t>
            </a:r>
            <a:endParaRPr/>
          </a:p>
          <a:p>
            <a:pPr indent="0" lvl="0" marL="0" rtl="0" algn="l">
              <a:lnSpc>
                <a:spcPct val="115000"/>
              </a:lnSpc>
              <a:spcBef>
                <a:spcPts val="1200"/>
              </a:spcBef>
              <a:spcAft>
                <a:spcPts val="0"/>
              </a:spcAft>
              <a:buSzPts val="1800"/>
              <a:buNone/>
            </a:pPr>
            <a:r>
              <a:rPr lang="en"/>
              <a:t>    echo "I hate you"</a:t>
            </a:r>
            <a:endParaRPr/>
          </a:p>
          <a:p>
            <a:pPr indent="0" lvl="0" marL="0" rtl="0" algn="l">
              <a:lnSpc>
                <a:spcPct val="115000"/>
              </a:lnSpc>
              <a:spcBef>
                <a:spcPts val="1200"/>
              </a:spcBef>
              <a:spcAft>
                <a:spcPts val="0"/>
              </a:spcAft>
              <a:buSzPts val="1800"/>
              <a:buNone/>
            </a:pPr>
            <a:r>
              <a:rPr lang="en"/>
              <a:t>else</a:t>
            </a:r>
            <a:endParaRPr/>
          </a:p>
          <a:p>
            <a:pPr indent="0" lvl="0" marL="0" rtl="0" algn="l">
              <a:lnSpc>
                <a:spcPct val="115000"/>
              </a:lnSpc>
              <a:spcBef>
                <a:spcPts val="1200"/>
              </a:spcBef>
              <a:spcAft>
                <a:spcPts val="0"/>
              </a:spcAft>
              <a:buSzPts val="1800"/>
              <a:buNone/>
            </a:pPr>
            <a:r>
              <a:rPr lang="en"/>
              <a:t>    echo "I like you"</a:t>
            </a:r>
            <a:endParaRPr/>
          </a:p>
          <a:p>
            <a:pPr indent="0" lvl="0" marL="0" rtl="0" algn="l">
              <a:lnSpc>
                <a:spcPct val="115000"/>
              </a:lnSpc>
              <a:spcBef>
                <a:spcPts val="1200"/>
              </a:spcBef>
              <a:spcAft>
                <a:spcPts val="1200"/>
              </a:spcAft>
              <a:buSzPts val="1800"/>
              <a:buNone/>
            </a:pPr>
            <a:r>
              <a:rPr lang="en"/>
              <a:t>fi</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Boolean Operators</a:t>
            </a:r>
            <a:endParaRPr/>
          </a:p>
        </p:txBody>
      </p:sp>
      <p:sp>
        <p:nvSpPr>
          <p:cNvPr id="394" name="Google Shape;394;p5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Exit value of a program (exit system call) is a number</a:t>
            </a:r>
            <a:endParaRPr/>
          </a:p>
          <a:p>
            <a:pPr indent="-310832" lvl="1" marL="914400" rtl="0" algn="l">
              <a:lnSpc>
                <a:spcPct val="115000"/>
              </a:lnSpc>
              <a:spcBef>
                <a:spcPts val="0"/>
              </a:spcBef>
              <a:spcAft>
                <a:spcPts val="0"/>
              </a:spcAft>
              <a:buSzPct val="100000"/>
              <a:buChar char="○"/>
            </a:pPr>
            <a:r>
              <a:rPr lang="en"/>
              <a:t>0 means success</a:t>
            </a:r>
            <a:endParaRPr/>
          </a:p>
          <a:p>
            <a:pPr indent="-310832" lvl="1" marL="914400" rtl="0" algn="l">
              <a:lnSpc>
                <a:spcPct val="115000"/>
              </a:lnSpc>
              <a:spcBef>
                <a:spcPts val="0"/>
              </a:spcBef>
              <a:spcAft>
                <a:spcPts val="0"/>
              </a:spcAft>
              <a:buSzPct val="100000"/>
              <a:buChar char="○"/>
            </a:pPr>
            <a:r>
              <a:rPr lang="en"/>
              <a:t>anything else is a failure code</a:t>
            </a:r>
            <a:endParaRPr/>
          </a:p>
          <a:p>
            <a:pPr indent="-334327" lvl="0" marL="457200" rtl="0" algn="l">
              <a:lnSpc>
                <a:spcPct val="115000"/>
              </a:lnSpc>
              <a:spcBef>
                <a:spcPts val="0"/>
              </a:spcBef>
              <a:spcAft>
                <a:spcPts val="0"/>
              </a:spcAft>
              <a:buSzPct val="100000"/>
              <a:buChar char="●"/>
            </a:pPr>
            <a:r>
              <a:rPr lang="en"/>
              <a:t>cmd1 &amp;&amp; cmd2</a:t>
            </a:r>
            <a:endParaRPr/>
          </a:p>
          <a:p>
            <a:pPr indent="-310832" lvl="1" marL="914400" rtl="0" algn="l">
              <a:lnSpc>
                <a:spcPct val="115000"/>
              </a:lnSpc>
              <a:spcBef>
                <a:spcPts val="0"/>
              </a:spcBef>
              <a:spcAft>
                <a:spcPts val="0"/>
              </a:spcAft>
              <a:buSzPct val="100000"/>
              <a:buChar char="○"/>
            </a:pPr>
            <a:r>
              <a:rPr lang="en"/>
              <a:t>executes cmd2 if cmd1 is successful</a:t>
            </a:r>
            <a:endParaRPr/>
          </a:p>
          <a:p>
            <a:pPr indent="-334327" lvl="0" marL="457200" rtl="0" algn="l">
              <a:lnSpc>
                <a:spcPct val="115000"/>
              </a:lnSpc>
              <a:spcBef>
                <a:spcPts val="0"/>
              </a:spcBef>
              <a:spcAft>
                <a:spcPts val="0"/>
              </a:spcAft>
              <a:buSzPct val="100000"/>
              <a:buChar char="●"/>
            </a:pPr>
            <a:r>
              <a:rPr lang="en"/>
              <a:t>cmd1 || cmd2</a:t>
            </a:r>
            <a:endParaRPr/>
          </a:p>
          <a:p>
            <a:pPr indent="-310832" lvl="1" marL="914400" rtl="0" algn="l">
              <a:lnSpc>
                <a:spcPct val="115000"/>
              </a:lnSpc>
              <a:spcBef>
                <a:spcPts val="0"/>
              </a:spcBef>
              <a:spcAft>
                <a:spcPts val="0"/>
              </a:spcAft>
              <a:buSzPct val="100000"/>
              <a:buChar char="○"/>
            </a:pPr>
            <a:r>
              <a:rPr lang="en"/>
              <a:t>executes cmd2 if cmd1 is not successful</a:t>
            </a:r>
            <a:endParaRPr/>
          </a:p>
          <a:p>
            <a:pPr indent="0" lvl="0" marL="0" rtl="0" algn="l">
              <a:lnSpc>
                <a:spcPct val="115000"/>
              </a:lnSpc>
              <a:spcBef>
                <a:spcPts val="1200"/>
              </a:spcBef>
              <a:spcAft>
                <a:spcPts val="0"/>
              </a:spcAft>
              <a:buSzPct val="108108"/>
              <a:buNone/>
            </a:pPr>
            <a:r>
              <a:rPr b="1" lang="en"/>
              <a:t>Example:</a:t>
            </a:r>
            <a:endParaRPr b="1"/>
          </a:p>
          <a:p>
            <a:pPr indent="0" lvl="0" marL="0" rtl="0" algn="l">
              <a:lnSpc>
                <a:spcPct val="115000"/>
              </a:lnSpc>
              <a:spcBef>
                <a:spcPts val="1200"/>
              </a:spcBef>
              <a:spcAft>
                <a:spcPts val="0"/>
              </a:spcAft>
              <a:buSzPct val="108108"/>
              <a:buNone/>
            </a:pPr>
            <a:r>
              <a:rPr lang="en"/>
              <a:t>$ ls bad_file &gt; /dev/null &amp;&amp; date</a:t>
            </a:r>
            <a:endParaRPr/>
          </a:p>
          <a:p>
            <a:pPr indent="0" lvl="0" marL="0" rtl="0" algn="l">
              <a:lnSpc>
                <a:spcPct val="115000"/>
              </a:lnSpc>
              <a:spcBef>
                <a:spcPts val="1200"/>
              </a:spcBef>
              <a:spcAft>
                <a:spcPts val="0"/>
              </a:spcAft>
              <a:buSzPct val="108108"/>
              <a:buNone/>
            </a:pPr>
            <a:r>
              <a:rPr lang="en"/>
              <a:t>$ ls bad_file &gt; /dev/null || date</a:t>
            </a:r>
            <a:endParaRPr/>
          </a:p>
          <a:p>
            <a:pPr indent="0" lvl="0" marL="0" rtl="0" algn="l">
              <a:lnSpc>
                <a:spcPct val="115000"/>
              </a:lnSpc>
              <a:spcBef>
                <a:spcPts val="1200"/>
              </a:spcBef>
              <a:spcAft>
                <a:spcPts val="1200"/>
              </a:spcAft>
              <a:buSzPct val="108108"/>
              <a:buNone/>
            </a:pPr>
            <a:r>
              <a:rPr lang="en"/>
              <a:t>Wed Sep 26 07:43:23 2001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Lab#2</a:t>
            </a:r>
            <a:endParaRPr/>
          </a:p>
        </p:txBody>
      </p:sp>
      <p:sp>
        <p:nvSpPr>
          <p:cNvPr id="400" name="Google Shape;400;p5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Write and execute basic shell scripting</a:t>
            </a:r>
            <a:endParaRPr/>
          </a:p>
          <a:p>
            <a:pPr indent="-342900" lvl="0" marL="457200" rtl="0" algn="l">
              <a:lnSpc>
                <a:spcPct val="115000"/>
              </a:lnSpc>
              <a:spcBef>
                <a:spcPts val="0"/>
              </a:spcBef>
              <a:spcAft>
                <a:spcPts val="0"/>
              </a:spcAft>
              <a:buSzPts val="1800"/>
              <a:buChar char="-"/>
            </a:pPr>
            <a:r>
              <a:rPr lang="en"/>
              <a:t>Understanding and implementing proper access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Q&amp;A</a:t>
            </a:r>
            <a:endParaRPr/>
          </a:p>
        </p:txBody>
      </p:sp>
      <p:sp>
        <p:nvSpPr>
          <p:cNvPr id="406" name="Google Shape;406;p5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End of Basic Linux Understanding</a:t>
            </a:r>
            <a:endParaRPr/>
          </a:p>
        </p:txBody>
      </p:sp>
      <p:sp>
        <p:nvSpPr>
          <p:cNvPr id="412" name="Google Shape;412;p55"/>
          <p:cNvSpPr txBox="1"/>
          <p:nvPr>
            <p:ph idx="1" type="body"/>
          </p:nvPr>
        </p:nvSpPr>
        <p:spPr>
          <a:xfrm>
            <a:off x="311700" y="1266325"/>
            <a:ext cx="8520600" cy="3302700"/>
          </a:xfrm>
          <a:prstGeom prst="rect">
            <a:avLst/>
          </a:prstGeom>
          <a:noFill/>
          <a:ln>
            <a:noFill/>
          </a:ln>
        </p:spPr>
        <p:txBody>
          <a:bodyPr anchorCtr="0" anchor="ctr"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Due to the simplicity as beginner topics, we have only discussed about the basic Linux system. If this program helps our resources development, then we will try to arrange for an advance Linux course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idx="1" type="body"/>
          </p:nvPr>
        </p:nvSpPr>
        <p:spPr>
          <a:xfrm>
            <a:off x="251725" y="853250"/>
            <a:ext cx="8520600" cy="383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SzPts val="1800"/>
              <a:buNone/>
            </a:pPr>
            <a:r>
              <a:rPr lang="en" sz="1000"/>
              <a:t>In an operating system software performs each of the function:</a:t>
            </a:r>
            <a:endParaRPr sz="1000"/>
          </a:p>
          <a:p>
            <a:pPr indent="-292100" lvl="0" marL="457200" marR="0" rtl="0" algn="l">
              <a:lnSpc>
                <a:spcPct val="115000"/>
              </a:lnSpc>
              <a:spcBef>
                <a:spcPts val="1200"/>
              </a:spcBef>
              <a:spcAft>
                <a:spcPts val="0"/>
              </a:spcAft>
              <a:buSzPts val="1000"/>
              <a:buChar char="●"/>
            </a:pPr>
            <a:r>
              <a:rPr lang="en" sz="1000"/>
              <a:t>Process management:- Process management helps OS to create and delete processes. It also provides mechanisms for synchronization and communication among processes.</a:t>
            </a:r>
            <a:endParaRPr sz="1000"/>
          </a:p>
          <a:p>
            <a:pPr indent="-292100" lvl="0" marL="457200" marR="0" rtl="0" algn="l">
              <a:lnSpc>
                <a:spcPct val="115000"/>
              </a:lnSpc>
              <a:spcBef>
                <a:spcPts val="0"/>
              </a:spcBef>
              <a:spcAft>
                <a:spcPts val="0"/>
              </a:spcAft>
              <a:buSzPts val="1000"/>
              <a:buChar char="●"/>
            </a:pPr>
            <a:r>
              <a:rPr lang="en" sz="1000"/>
              <a:t>Memory management:- Memory management module performs the task of allocation and de-allocation of memory space to programs in need of this resources.</a:t>
            </a:r>
            <a:endParaRPr sz="1000"/>
          </a:p>
          <a:p>
            <a:pPr indent="-292100" lvl="0" marL="457200" marR="0" rtl="0" algn="l">
              <a:lnSpc>
                <a:spcPct val="115000"/>
              </a:lnSpc>
              <a:spcBef>
                <a:spcPts val="0"/>
              </a:spcBef>
              <a:spcAft>
                <a:spcPts val="0"/>
              </a:spcAft>
              <a:buSzPts val="1000"/>
              <a:buChar char="●"/>
            </a:pPr>
            <a:r>
              <a:rPr lang="en" sz="1000"/>
              <a:t>File management:- It manages all the file-related activities such as organization storage, retrieval, naming, sharing, and protection of files.</a:t>
            </a:r>
            <a:endParaRPr sz="1000"/>
          </a:p>
          <a:p>
            <a:pPr indent="-292100" lvl="0" marL="457200" marR="0" rtl="0" algn="l">
              <a:lnSpc>
                <a:spcPct val="115000"/>
              </a:lnSpc>
              <a:spcBef>
                <a:spcPts val="0"/>
              </a:spcBef>
              <a:spcAft>
                <a:spcPts val="0"/>
              </a:spcAft>
              <a:buSzPts val="1000"/>
              <a:buChar char="●"/>
            </a:pPr>
            <a:r>
              <a:rPr lang="en" sz="1000"/>
              <a:t>Device Management: Device management keeps tracks of all devices. This module also responsible for this task is known as the I/O controller. It also performs the task of allocation and de-allocation of the devices.</a:t>
            </a:r>
            <a:endParaRPr sz="1000"/>
          </a:p>
          <a:p>
            <a:pPr indent="-292100" lvl="0" marL="457200" marR="0" rtl="0" algn="l">
              <a:lnSpc>
                <a:spcPct val="115000"/>
              </a:lnSpc>
              <a:spcBef>
                <a:spcPts val="0"/>
              </a:spcBef>
              <a:spcAft>
                <a:spcPts val="0"/>
              </a:spcAft>
              <a:buSzPts val="1000"/>
              <a:buChar char="●"/>
            </a:pPr>
            <a:r>
              <a:rPr lang="en" sz="1000"/>
              <a:t>I/O System Management: One of the main objects of any OS is to hide the peculiarities of that hardware devices from the user.</a:t>
            </a:r>
            <a:endParaRPr sz="1000"/>
          </a:p>
          <a:p>
            <a:pPr indent="-292100" lvl="0" marL="457200" marR="0" rtl="0" algn="l">
              <a:lnSpc>
                <a:spcPct val="115000"/>
              </a:lnSpc>
              <a:spcBef>
                <a:spcPts val="0"/>
              </a:spcBef>
              <a:spcAft>
                <a:spcPts val="0"/>
              </a:spcAft>
              <a:buSzPts val="1000"/>
              <a:buChar char="●"/>
            </a:pPr>
            <a:r>
              <a:rPr lang="en" sz="1000"/>
              <a:t>Secondary-Storage Management: Systems have several levels of storage which includes primary storage, secondary storage, and cache storage. Instructions and data must be stored in primary storage or cache so that a running program can reference it.</a:t>
            </a:r>
            <a:endParaRPr sz="1000"/>
          </a:p>
          <a:p>
            <a:pPr indent="-292100" lvl="0" marL="457200" marR="0" rtl="0" algn="l">
              <a:lnSpc>
                <a:spcPct val="115000"/>
              </a:lnSpc>
              <a:spcBef>
                <a:spcPts val="0"/>
              </a:spcBef>
              <a:spcAft>
                <a:spcPts val="0"/>
              </a:spcAft>
              <a:buSzPts val="1000"/>
              <a:buChar char="●"/>
            </a:pPr>
            <a:r>
              <a:rPr lang="en" sz="1000"/>
              <a:t>Security:- Security module protects the data and information of a computer system against malware threat and authorized access.</a:t>
            </a:r>
            <a:endParaRPr sz="1000"/>
          </a:p>
          <a:p>
            <a:pPr indent="-292100" lvl="0" marL="457200" marR="0" rtl="0" algn="l">
              <a:lnSpc>
                <a:spcPct val="115000"/>
              </a:lnSpc>
              <a:spcBef>
                <a:spcPts val="0"/>
              </a:spcBef>
              <a:spcAft>
                <a:spcPts val="0"/>
              </a:spcAft>
              <a:buSzPts val="1000"/>
              <a:buChar char="●"/>
            </a:pPr>
            <a:r>
              <a:rPr lang="en" sz="1000"/>
              <a:t>Command interpretation: This module is interpreting commands given by the and acting system resources to process that commands.</a:t>
            </a:r>
            <a:endParaRPr sz="1000"/>
          </a:p>
          <a:p>
            <a:pPr indent="-292100" lvl="0" marL="457200" marR="0" rtl="0" algn="l">
              <a:lnSpc>
                <a:spcPct val="115000"/>
              </a:lnSpc>
              <a:spcBef>
                <a:spcPts val="0"/>
              </a:spcBef>
              <a:spcAft>
                <a:spcPts val="0"/>
              </a:spcAft>
              <a:buSzPts val="1000"/>
              <a:buChar char="●"/>
            </a:pPr>
            <a:r>
              <a:rPr lang="en" sz="1000"/>
              <a:t>Networking: A distributed system is a group of processors which do not share memory, hardware devices, or a clock. The processors communicate with one another through the network.</a:t>
            </a:r>
            <a:endParaRPr sz="1000"/>
          </a:p>
          <a:p>
            <a:pPr indent="-292100" lvl="0" marL="457200" marR="0" rtl="0" algn="l">
              <a:lnSpc>
                <a:spcPct val="115000"/>
              </a:lnSpc>
              <a:spcBef>
                <a:spcPts val="0"/>
              </a:spcBef>
              <a:spcAft>
                <a:spcPts val="0"/>
              </a:spcAft>
              <a:buSzPts val="1000"/>
              <a:buChar char="●"/>
            </a:pPr>
            <a:r>
              <a:rPr lang="en" sz="1000"/>
              <a:t>Job accounting: Keeping track of time &amp; resource used by various job and users.</a:t>
            </a:r>
            <a:endParaRPr sz="1000"/>
          </a:p>
          <a:p>
            <a:pPr indent="-292100" lvl="0" marL="457200" marR="0" rtl="0" algn="l">
              <a:lnSpc>
                <a:spcPct val="115000"/>
              </a:lnSpc>
              <a:spcBef>
                <a:spcPts val="0"/>
              </a:spcBef>
              <a:spcAft>
                <a:spcPts val="0"/>
              </a:spcAft>
              <a:buSzPts val="1000"/>
              <a:buChar char="●"/>
            </a:pPr>
            <a:r>
              <a:rPr lang="en" sz="1000"/>
              <a:t>Communication management: Coordination and assignment of compilers, interpreters, and another software resource of the various users of the computer systems.</a:t>
            </a:r>
            <a:endParaRPr sz="1000"/>
          </a:p>
        </p:txBody>
      </p:sp>
      <p:sp>
        <p:nvSpPr>
          <p:cNvPr id="103" name="Google Shape;103;p6"/>
          <p:cNvSpPr txBox="1"/>
          <p:nvPr>
            <p:ph type="title"/>
          </p:nvPr>
        </p:nvSpPr>
        <p:spPr>
          <a:xfrm>
            <a:off x="311700" y="2926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Functions of Operating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Difference between Firmware and Operating System</a:t>
            </a:r>
            <a:endParaRPr/>
          </a:p>
        </p:txBody>
      </p:sp>
      <p:graphicFrame>
        <p:nvGraphicFramePr>
          <p:cNvPr id="109" name="Google Shape;109;p7"/>
          <p:cNvGraphicFramePr/>
          <p:nvPr/>
        </p:nvGraphicFramePr>
        <p:xfrm>
          <a:off x="405550" y="1386900"/>
          <a:ext cx="3000000" cy="3000000"/>
        </p:xfrm>
        <a:graphic>
          <a:graphicData uri="http://schemas.openxmlformats.org/drawingml/2006/table">
            <a:tbl>
              <a:tblPr>
                <a:noFill/>
                <a:tableStyleId>{5CEDFDC2-AF60-4DB5-87CB-85A9A875E355}</a:tableStyleId>
              </a:tblPr>
              <a:tblGrid>
                <a:gridCol w="4025425"/>
                <a:gridCol w="4025425"/>
              </a:tblGrid>
              <a:tr h="100000">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dk2"/>
                          </a:solidFill>
                          <a:latin typeface="Open Sans"/>
                          <a:ea typeface="Open Sans"/>
                          <a:cs typeface="Open Sans"/>
                          <a:sym typeface="Open Sans"/>
                        </a:rPr>
                        <a:t>Firmware</a:t>
                      </a:r>
                      <a:endParaRPr b="1" sz="10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000"/>
                        <a:buFont typeface="Arial"/>
                        <a:buNone/>
                      </a:pPr>
                      <a:r>
                        <a:rPr b="1" lang="en" sz="1000" u="none" cap="none" strike="noStrike">
                          <a:solidFill>
                            <a:schemeClr val="dk2"/>
                          </a:solidFill>
                          <a:latin typeface="Open Sans"/>
                          <a:ea typeface="Open Sans"/>
                          <a:cs typeface="Open Sans"/>
                          <a:sym typeface="Open Sans"/>
                        </a:rPr>
                        <a:t>Operating System</a:t>
                      </a:r>
                      <a:endParaRPr b="1" sz="1000" u="none" cap="none" strike="noStrike">
                        <a:solidFill>
                          <a:schemeClr val="dk2"/>
                        </a:solidFill>
                        <a:latin typeface="Open Sans"/>
                        <a:ea typeface="Open Sans"/>
                        <a:cs typeface="Open Sans"/>
                        <a:sym typeface="Open Sans"/>
                      </a:endParaRPr>
                    </a:p>
                  </a:txBody>
                  <a:tcPr marT="91425" marB="91425" marR="91425" marL="91425" anchor="ctr"/>
                </a:tc>
              </a:tr>
              <a:tr h="5524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2"/>
                          </a:solidFill>
                          <a:latin typeface="Open Sans"/>
                          <a:ea typeface="Open Sans"/>
                          <a:cs typeface="Open Sans"/>
                          <a:sym typeface="Open Sans"/>
                        </a:rPr>
                        <a:t>Firmware is one kind of programming that is embedded on a chip in the device which controls that specific device.</a:t>
                      </a:r>
                      <a:endParaRPr sz="10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2"/>
                          </a:solidFill>
                          <a:latin typeface="Open Sans"/>
                          <a:ea typeface="Open Sans"/>
                          <a:cs typeface="Open Sans"/>
                          <a:sym typeface="Open Sans"/>
                        </a:rPr>
                        <a:t>OS provides functionality over and above that which is provided by the firmware.</a:t>
                      </a:r>
                      <a:endParaRPr sz="1000" u="none" cap="none" strike="noStrike">
                        <a:solidFill>
                          <a:schemeClr val="dk2"/>
                        </a:solidFill>
                        <a:latin typeface="Open Sans"/>
                        <a:ea typeface="Open Sans"/>
                        <a:cs typeface="Open Sans"/>
                        <a:sym typeface="Open Sans"/>
                      </a:endParaRPr>
                    </a:p>
                  </a:txBody>
                  <a:tcPr marT="91425" marB="91425" marR="91425" marL="91425" anchor="ctr"/>
                </a:tc>
              </a:tr>
              <a:tr h="5524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2"/>
                          </a:solidFill>
                          <a:latin typeface="Open Sans"/>
                          <a:ea typeface="Open Sans"/>
                          <a:cs typeface="Open Sans"/>
                          <a:sym typeface="Open Sans"/>
                        </a:rPr>
                        <a:t>Firmware is programs that been encoded by the manufacture of the IC or something and cannot be changed.</a:t>
                      </a:r>
                      <a:endParaRPr sz="10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2"/>
                          </a:solidFill>
                          <a:latin typeface="Open Sans"/>
                          <a:ea typeface="Open Sans"/>
                          <a:cs typeface="Open Sans"/>
                          <a:sym typeface="Open Sans"/>
                        </a:rPr>
                        <a:t>OS is a program that can be installed by the user and can be changed.</a:t>
                      </a:r>
                      <a:endParaRPr sz="1000" u="none" cap="none" strike="noStrike">
                        <a:solidFill>
                          <a:schemeClr val="dk2"/>
                        </a:solidFill>
                        <a:latin typeface="Open Sans"/>
                        <a:ea typeface="Open Sans"/>
                        <a:cs typeface="Open Sans"/>
                        <a:sym typeface="Open Sans"/>
                      </a:endParaRPr>
                    </a:p>
                  </a:txBody>
                  <a:tcPr marT="91425" marB="91425" marR="91425" marL="91425" anchor="ctr"/>
                </a:tc>
              </a:tr>
              <a:tr h="2857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2"/>
                          </a:solidFill>
                          <a:latin typeface="Open Sans"/>
                          <a:ea typeface="Open Sans"/>
                          <a:cs typeface="Open Sans"/>
                          <a:sym typeface="Open Sans"/>
                        </a:rPr>
                        <a:t>It is stored on non-volatile memory.</a:t>
                      </a:r>
                      <a:endParaRPr sz="10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2"/>
                          </a:solidFill>
                          <a:latin typeface="Open Sans"/>
                          <a:ea typeface="Open Sans"/>
                          <a:cs typeface="Open Sans"/>
                          <a:sym typeface="Open Sans"/>
                        </a:rPr>
                        <a:t>OS is stored on the hard drive.</a:t>
                      </a:r>
                      <a:endParaRPr sz="1000" u="none" cap="none" strike="noStrike">
                        <a:solidFill>
                          <a:schemeClr val="dk2"/>
                        </a:solidFill>
                        <a:latin typeface="Open Sans"/>
                        <a:ea typeface="Open Sans"/>
                        <a:cs typeface="Open Sans"/>
                        <a:sym typeface="Open Sans"/>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SzPct val="111111"/>
              <a:buNone/>
            </a:pPr>
            <a:r>
              <a:rPr lang="en"/>
              <a:t>Market share of different type of OS</a:t>
            </a:r>
            <a:endParaRPr/>
          </a:p>
        </p:txBody>
      </p:sp>
      <p:pic>
        <p:nvPicPr>
          <p:cNvPr id="115" name="Google Shape;115;p8"/>
          <p:cNvPicPr preferRelativeResize="0"/>
          <p:nvPr/>
        </p:nvPicPr>
        <p:blipFill rotWithShape="1">
          <a:blip r:embed="rId3">
            <a:alphaModFix/>
          </a:blip>
          <a:srcRect b="0" l="0" r="0" t="0"/>
          <a:stretch/>
        </p:blipFill>
        <p:spPr>
          <a:xfrm>
            <a:off x="1925475" y="1615125"/>
            <a:ext cx="4600950" cy="268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311700" y="1052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Difference between Windows, Linux and MacOS</a:t>
            </a:r>
            <a:endParaRPr/>
          </a:p>
        </p:txBody>
      </p:sp>
      <p:graphicFrame>
        <p:nvGraphicFramePr>
          <p:cNvPr id="121" name="Google Shape;121;p9"/>
          <p:cNvGraphicFramePr/>
          <p:nvPr/>
        </p:nvGraphicFramePr>
        <p:xfrm>
          <a:off x="446950" y="851575"/>
          <a:ext cx="3000000" cy="3000000"/>
        </p:xfrm>
        <a:graphic>
          <a:graphicData uri="http://schemas.openxmlformats.org/drawingml/2006/table">
            <a:tbl>
              <a:tblPr>
                <a:noFill/>
                <a:tableStyleId>{9F0DEE7D-C88D-4E66-AD3F-45014CAC1C05}</a:tableStyleId>
              </a:tblPr>
              <a:tblGrid>
                <a:gridCol w="1389525"/>
                <a:gridCol w="2294300"/>
                <a:gridCol w="2546350"/>
                <a:gridCol w="2068075"/>
              </a:tblGrid>
              <a:tr h="304775">
                <a:tc>
                  <a:txBody>
                    <a:bodyPr/>
                    <a:lstStyle/>
                    <a:p>
                      <a:pPr indent="0" lvl="0" marL="0" marR="0" rtl="0" algn="ctr">
                        <a:lnSpc>
                          <a:spcPct val="115000"/>
                        </a:lnSpc>
                        <a:spcBef>
                          <a:spcPts val="0"/>
                        </a:spcBef>
                        <a:spcAft>
                          <a:spcPts val="0"/>
                        </a:spcAft>
                        <a:buClr>
                          <a:srgbClr val="000000"/>
                        </a:buClr>
                        <a:buSzPts val="800"/>
                        <a:buFont typeface="Arial"/>
                        <a:buNone/>
                      </a:pPr>
                      <a:r>
                        <a:rPr b="1" lang="en" sz="800" u="none" cap="none" strike="noStrike">
                          <a:solidFill>
                            <a:schemeClr val="dk2"/>
                          </a:solidFill>
                          <a:latin typeface="Open Sans"/>
                          <a:ea typeface="Open Sans"/>
                          <a:cs typeface="Open Sans"/>
                          <a:sym typeface="Open Sans"/>
                        </a:rPr>
                        <a:t>TOPIC/OS</a:t>
                      </a:r>
                      <a:endParaRPr b="1"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800"/>
                        <a:buFont typeface="Arial"/>
                        <a:buNone/>
                      </a:pPr>
                      <a:r>
                        <a:rPr b="1" lang="en" sz="800" u="none" cap="none" strike="noStrike">
                          <a:solidFill>
                            <a:schemeClr val="dk2"/>
                          </a:solidFill>
                          <a:latin typeface="Open Sans"/>
                          <a:ea typeface="Open Sans"/>
                          <a:cs typeface="Open Sans"/>
                          <a:sym typeface="Open Sans"/>
                        </a:rPr>
                        <a:t>LINUX</a:t>
                      </a:r>
                      <a:endParaRPr b="1"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800"/>
                        <a:buFont typeface="Arial"/>
                        <a:buNone/>
                      </a:pPr>
                      <a:r>
                        <a:rPr b="1" lang="en" sz="800" u="none" cap="none" strike="noStrike">
                          <a:solidFill>
                            <a:schemeClr val="dk2"/>
                          </a:solidFill>
                          <a:latin typeface="Open Sans"/>
                          <a:ea typeface="Open Sans"/>
                          <a:cs typeface="Open Sans"/>
                          <a:sym typeface="Open Sans"/>
                        </a:rPr>
                        <a:t>MACOS</a:t>
                      </a:r>
                      <a:endParaRPr b="1"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800"/>
                        <a:buFont typeface="Arial"/>
                        <a:buNone/>
                      </a:pPr>
                      <a:r>
                        <a:rPr b="1" lang="en" sz="800" u="none" cap="none" strike="noStrike">
                          <a:solidFill>
                            <a:schemeClr val="dk2"/>
                          </a:solidFill>
                          <a:latin typeface="Open Sans"/>
                          <a:ea typeface="Open Sans"/>
                          <a:cs typeface="Open Sans"/>
                          <a:sym typeface="Open Sans"/>
                        </a:rPr>
                        <a:t>WINDOWS</a:t>
                      </a:r>
                      <a:endParaRPr b="1" sz="800" u="none" cap="none" strike="noStrike">
                        <a:solidFill>
                          <a:schemeClr val="dk2"/>
                        </a:solidFill>
                        <a:latin typeface="Open Sans"/>
                        <a:ea typeface="Open Sans"/>
                        <a:cs typeface="Open Sans"/>
                        <a:sym typeface="Open Sans"/>
                      </a:endParaRPr>
                    </a:p>
                  </a:txBody>
                  <a:tcPr marT="91425" marB="91425" marR="91425" marL="91425" anchor="ctr"/>
                </a:tc>
              </a:tr>
              <a:tr h="3047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Developed by</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Linus Torvalds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Apple Incorporation</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Windows Incorporation</a:t>
                      </a:r>
                      <a:endParaRPr sz="800" u="none" cap="none" strike="noStrike">
                        <a:solidFill>
                          <a:schemeClr val="dk2"/>
                        </a:solidFill>
                        <a:latin typeface="Open Sans"/>
                        <a:ea typeface="Open Sans"/>
                        <a:cs typeface="Open Sans"/>
                        <a:sym typeface="Open Sans"/>
                      </a:endParaRPr>
                    </a:p>
                  </a:txBody>
                  <a:tcPr marT="91425" marB="91425" marR="91425" marL="91425" anchor="ctr"/>
                </a:tc>
              </a:tr>
              <a:tr h="3047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Launched</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1991</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2001</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1985</a:t>
                      </a:r>
                      <a:endParaRPr sz="800" u="none" cap="none" strike="noStrike">
                        <a:solidFill>
                          <a:schemeClr val="dk2"/>
                        </a:solidFill>
                        <a:latin typeface="Open Sans"/>
                        <a:ea typeface="Open Sans"/>
                        <a:cs typeface="Open Sans"/>
                        <a:sym typeface="Open Sans"/>
                      </a:endParaRPr>
                    </a:p>
                  </a:txBody>
                  <a:tcPr marT="91425" marB="91425" marR="91425" marL="91425" anchor="ctr"/>
                </a:tc>
              </a:tr>
              <a:tr h="5851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Target system</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embedded systems, mobile devices, personal computers, servers, mainframe computers and supercomputers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workstation, personal computers and embedded systems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workstation, personal computers, media center, tablets and embedded systems</a:t>
                      </a:r>
                      <a:endParaRPr sz="800" u="none" cap="none" strike="noStrike">
                        <a:solidFill>
                          <a:schemeClr val="dk2"/>
                        </a:solidFill>
                        <a:latin typeface="Open Sans"/>
                        <a:ea typeface="Open Sans"/>
                        <a:cs typeface="Open Sans"/>
                        <a:sym typeface="Open Sans"/>
                      </a:endParaRPr>
                    </a:p>
                  </a:txBody>
                  <a:tcPr marT="91425" marB="91425" marR="91425" marL="91425" anchor="ctr"/>
                </a:tc>
              </a:tr>
              <a:tr h="4449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Architectures supported</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are IA-32, x86-64, ARM, PowerPC and SPARC.</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Ax86-64(10.4.7-present), IA-32(10.4.4-10.6.8) and PowerPC(10.0-10.5.8).</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IA-32, x86-64, IA-64, ARM, Alpha, MIPS and PowerPC</a:t>
                      </a:r>
                      <a:endParaRPr sz="800" u="none" cap="none" strike="noStrike">
                        <a:solidFill>
                          <a:schemeClr val="dk2"/>
                        </a:solidFill>
                        <a:latin typeface="Open Sans"/>
                        <a:ea typeface="Open Sans"/>
                        <a:cs typeface="Open Sans"/>
                        <a:sym typeface="Open Sans"/>
                      </a:endParaRPr>
                    </a:p>
                  </a:txBody>
                  <a:tcPr marT="91425" marB="91425" marR="91425" marL="91425" anchor="ctr"/>
                </a:tc>
              </a:tr>
              <a:tr h="3047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Kernel type</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Monolithic</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Hybrid with modules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Hybrid with modules</a:t>
                      </a:r>
                      <a:endParaRPr sz="800" u="none" cap="none" strike="noStrike">
                        <a:solidFill>
                          <a:schemeClr val="dk2"/>
                        </a:solidFill>
                        <a:latin typeface="Open Sans"/>
                        <a:ea typeface="Open Sans"/>
                        <a:cs typeface="Open Sans"/>
                        <a:sym typeface="Open Sans"/>
                      </a:endParaRPr>
                    </a:p>
                  </a:txBody>
                  <a:tcPr marT="91425" marB="91425" marR="91425" marL="91425" anchor="ctr"/>
                </a:tc>
              </a:tr>
              <a:tr h="3047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Native APIs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LINUX/POSIX</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Carbon, Cocoa, Java and BSD-POSIX</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Win32 and NT API</a:t>
                      </a:r>
                      <a:endParaRPr sz="800" u="none" cap="none" strike="noStrike">
                        <a:solidFill>
                          <a:schemeClr val="dk2"/>
                        </a:solidFill>
                        <a:latin typeface="Open Sans"/>
                        <a:ea typeface="Open Sans"/>
                        <a:cs typeface="Open Sans"/>
                        <a:sym typeface="Open Sans"/>
                      </a:endParaRPr>
                    </a:p>
                  </a:txBody>
                  <a:tcPr marT="91425" marB="91425" marR="91425" marL="91425" anchor="ctr"/>
                </a:tc>
              </a:tr>
              <a:tr h="4449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Supported non-native APIs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Mono, Java, Win16 and Win32</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Toolbox, Win16 and Win32</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Mono, Java, Win16 and Win32</a:t>
                      </a:r>
                      <a:endParaRPr sz="800" u="none" cap="none" strike="noStrike">
                        <a:solidFill>
                          <a:schemeClr val="dk2"/>
                        </a:solidFill>
                        <a:latin typeface="Open Sans"/>
                        <a:ea typeface="Open Sans"/>
                        <a:cs typeface="Open Sans"/>
                        <a:sym typeface="Open Sans"/>
                      </a:endParaRPr>
                    </a:p>
                  </a:txBody>
                  <a:tcPr marT="91425" marB="91425" marR="91425" marL="91425" anchor="ctr"/>
                </a:tc>
              </a:tr>
              <a:tr h="3047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license</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GNU GPLv2 (kernel)</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Proprietary, APSL and GNU GPL</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Proprietary</a:t>
                      </a:r>
                      <a:endParaRPr sz="800" u="none" cap="none" strike="noStrike">
                        <a:solidFill>
                          <a:schemeClr val="dk2"/>
                        </a:solidFill>
                        <a:latin typeface="Open Sans"/>
                        <a:ea typeface="Open Sans"/>
                        <a:cs typeface="Open Sans"/>
                        <a:sym typeface="Open Sans"/>
                      </a:endParaRPr>
                    </a:p>
                  </a:txBody>
                  <a:tcPr marT="91425" marB="91425" marR="91425" marL="91425" anchor="ctr"/>
                </a:tc>
              </a:tr>
              <a:tr h="3047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package management</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depends on the distribution (.deb, .rpm)</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macOS installer</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MSI or custom installer</a:t>
                      </a:r>
                      <a:endParaRPr sz="800" u="none" cap="none" strike="noStrike">
                        <a:solidFill>
                          <a:schemeClr val="dk2"/>
                        </a:solidFill>
                        <a:latin typeface="Open Sans"/>
                        <a:ea typeface="Open Sans"/>
                        <a:cs typeface="Open Sans"/>
                        <a:sym typeface="Open Sans"/>
                      </a:endParaRPr>
                    </a:p>
                  </a:txBody>
                  <a:tcPr marT="91425" marB="91425" marR="91425" marL="91425" anchor="ctr"/>
                </a:tc>
              </a:tr>
              <a:tr h="444975">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Supported File systems </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ext2, ext3, ext4, xfs, btrfs, ReiserFS, FAT, ISO 9660, UDF and NFS.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HFS+, APFS, HFS, UFS, AFP, ISO 9660, FAT, UDF, NFS, SMBFS, NTFS, FTP, WebDAV and ZFS.</a:t>
                      </a:r>
                      <a:endParaRPr sz="800" u="none" cap="none" strike="noStrike">
                        <a:solidFill>
                          <a:schemeClr val="dk2"/>
                        </a:solidFill>
                        <a:latin typeface="Open Sans"/>
                        <a:ea typeface="Open Sans"/>
                        <a:cs typeface="Open Sans"/>
                        <a:sym typeface="Open Sans"/>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2"/>
                          </a:solidFill>
                          <a:latin typeface="Open Sans"/>
                          <a:ea typeface="Open Sans"/>
                          <a:cs typeface="Open Sans"/>
                          <a:sym typeface="Open Sans"/>
                        </a:rPr>
                        <a:t>NTFS, FAT, ISO 9660, UDF, HFS+, FATX and HFS</a:t>
                      </a:r>
                      <a:endParaRPr sz="800" u="none" cap="none" strike="noStrike">
                        <a:solidFill>
                          <a:schemeClr val="dk2"/>
                        </a:solidFill>
                        <a:latin typeface="Open Sans"/>
                        <a:ea typeface="Open Sans"/>
                        <a:cs typeface="Open Sans"/>
                        <a:sym typeface="Open Sans"/>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