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92" r:id="rId2"/>
    <p:sldId id="285" r:id="rId3"/>
    <p:sldId id="290" r:id="rId4"/>
    <p:sldId id="256" r:id="rId5"/>
    <p:sldId id="257" r:id="rId6"/>
    <p:sldId id="258" r:id="rId7"/>
    <p:sldId id="291" r:id="rId8"/>
    <p:sldId id="259" r:id="rId9"/>
    <p:sldId id="260" r:id="rId10"/>
    <p:sldId id="286" r:id="rId11"/>
    <p:sldId id="261" r:id="rId12"/>
    <p:sldId id="262" r:id="rId13"/>
    <p:sldId id="263" r:id="rId14"/>
    <p:sldId id="299" r:id="rId15"/>
    <p:sldId id="300" r:id="rId16"/>
    <p:sldId id="264" r:id="rId17"/>
    <p:sldId id="265" r:id="rId18"/>
    <p:sldId id="266" r:id="rId19"/>
    <p:sldId id="267" r:id="rId20"/>
    <p:sldId id="287" r:id="rId21"/>
    <p:sldId id="268" r:id="rId22"/>
    <p:sldId id="269" r:id="rId23"/>
    <p:sldId id="270" r:id="rId24"/>
    <p:sldId id="271" r:id="rId25"/>
    <p:sldId id="272" r:id="rId26"/>
    <p:sldId id="273" r:id="rId27"/>
    <p:sldId id="288" r:id="rId28"/>
    <p:sldId id="274" r:id="rId29"/>
    <p:sldId id="289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3" r:id="rId40"/>
    <p:sldId id="294" r:id="rId41"/>
    <p:sldId id="295" r:id="rId42"/>
    <p:sldId id="296" r:id="rId43"/>
    <p:sldId id="297" r:id="rId44"/>
    <p:sldId id="298" r:id="rId45"/>
    <p:sldId id="28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2C0EC-EC88-47ED-86D4-EA631A0D0A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F0BCF-174F-413C-814C-A4CED552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AADFB6-8B4F-4A8B-AEDE-CE7E26BB80D9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FD1A-049C-4F93-A872-03D0B36EB30D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B605-FD61-4431-B95D-62D70E8F07F0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56EB-2524-4ADF-B2A7-271249F5635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0E78-47B5-4452-AFE7-CCB4495AC941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1201-26FF-4C43-B7C6-87D02173890F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EC50-B6BC-423D-9CE9-FF07FBBCDAA3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B525-39C4-48D4-B368-20EFC64A009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1A81-B4BC-4915-812C-D19EAA94EB0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BD6D-3988-4D64-8CCF-6B18F591F204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C6-0B09-4FFC-8CB8-A4C83F4C9795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3B8A-087B-47E0-9127-6AC22A863CC9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E04A-4590-48F6-A624-D5010F1164D7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6442-9E0E-4AF6-848E-E8E13AADE523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51B6-1CD8-4FD9-90DE-31ACF4862D05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5E17-EE0C-4FA3-988A-8AF1F4CE87A8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05C-9293-47FB-8996-0717EBB01DE3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9646-CB70-4A99-B5B4-ACC5F680F857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07432"/>
            <a:ext cx="12192000" cy="1655762"/>
          </a:xfrm>
        </p:spPr>
        <p:txBody>
          <a:bodyPr>
            <a:normAutofit fontScale="92500" lnSpcReduction="10000"/>
          </a:bodyPr>
          <a:lstStyle/>
          <a:p>
            <a:pPr algn="ctr" rtl="1"/>
            <a:r>
              <a:rPr lang="prs-AF" sz="2800" dirty="0" smtClean="0"/>
              <a:t>تو چون از باد بگذشتی، مقیم چشمه یی گشتی	حریف همدمی گشتی که آبی بر جگر دارد</a:t>
            </a:r>
            <a:r>
              <a:rPr lang="prs-AF" sz="1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(مولانا</a:t>
            </a:r>
            <a:r>
              <a:rPr lang="prs-AF" sz="1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 rtl="1"/>
            <a:endParaRPr lang="prs-AF" sz="2800" dirty="0" smtClean="0"/>
          </a:p>
          <a:p>
            <a:pPr algn="ctr" rtl="1"/>
            <a:r>
              <a:rPr lang="prs-AF" sz="2800" dirty="0"/>
              <a:t>	</a:t>
            </a:r>
            <a:r>
              <a:rPr lang="prs-AF" sz="2800" dirty="0" smtClean="0"/>
              <a:t>							</a:t>
            </a:r>
            <a:endParaRPr lang="en-US" sz="1800" dirty="0"/>
          </a:p>
        </p:txBody>
      </p:sp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1876424" y="1170861"/>
            <a:ext cx="87915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70C0"/>
                </a:solidFill>
              </a:rPr>
              <a:t>IN THE NAME</a:t>
            </a:r>
            <a:r>
              <a:rPr lang="en-US" sz="8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8000" dirty="0" smtClean="0">
                <a:solidFill>
                  <a:srgbClr val="0070C0"/>
                </a:solidFill>
              </a:rPr>
              <a:t>OF</a:t>
            </a:r>
            <a:r>
              <a:rPr lang="en-US" sz="8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ALLAH</a:t>
            </a:r>
            <a:endParaRPr lang="en-US" sz="8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(QUIZ Part)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“Ahmad”</a:t>
            </a:r>
            <a:r>
              <a:rPr lang="en-US" dirty="0" smtClean="0"/>
              <a:t> in line 1 and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Karimi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 smtClean="0"/>
              <a:t> in line 2.</a:t>
            </a:r>
          </a:p>
          <a:p>
            <a:r>
              <a:rPr lang="en-US" dirty="0" smtClean="0"/>
              <a:t>Change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“FARDIN”</a:t>
            </a:r>
            <a:r>
              <a:rPr lang="en-US" dirty="0" smtClean="0"/>
              <a:t> to lower case!</a:t>
            </a:r>
          </a:p>
          <a:p>
            <a:r>
              <a:rPr lang="en-US" dirty="0" smtClean="0"/>
              <a:t>Change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fardin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 smtClean="0"/>
              <a:t> to upper case!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N1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  <a:p>
            <a:pPr lvl="1"/>
            <a:r>
              <a:rPr lang="en-US" dirty="0" smtClean="0"/>
              <a:t>N2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20.1</a:t>
            </a:r>
          </a:p>
          <a:p>
            <a:pPr lvl="1"/>
            <a:r>
              <a:rPr lang="en-US" dirty="0" smtClean="0"/>
              <a:t>Result = N1 + N2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“The result is :” </a:t>
            </a:r>
            <a:r>
              <a:rPr lang="en-US" dirty="0" smtClean="0"/>
              <a:t>+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</a:t>
            </a:r>
            <a:r>
              <a:rPr lang="en-US" dirty="0" smtClean="0"/>
              <a:t>(Result)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Name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“Please input your name: 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“Your name is: 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 smtClean="0"/>
              <a:t> Name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9612"/>
            <a:ext cx="9905999" cy="4767942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N1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dirty="0" smtClean="0"/>
              <a:t> (“please input number 1:”)</a:t>
            </a:r>
          </a:p>
          <a:p>
            <a:pPr marL="457200" lvl="1" indent="0">
              <a:buNone/>
            </a:pPr>
            <a:r>
              <a:rPr lang="en-US" dirty="0" smtClean="0"/>
              <a:t>N2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dirty="0" smtClean="0"/>
              <a:t> (“please input number 2:”)</a:t>
            </a:r>
          </a:p>
          <a:p>
            <a:pPr marL="457200" lvl="1" indent="0">
              <a:buNone/>
            </a:pPr>
            <a:r>
              <a:rPr lang="en-US" dirty="0" smtClean="0"/>
              <a:t>Operation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dirty="0" smtClean="0"/>
              <a:t> (“please input + or –”)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Operation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==</a:t>
            </a:r>
            <a:r>
              <a:rPr lang="en-US" dirty="0" smtClean="0"/>
              <a:t> “+”</a:t>
            </a:r>
          </a:p>
          <a:p>
            <a:pPr marL="914400" lvl="2" indent="0">
              <a:buNone/>
            </a:pPr>
            <a:r>
              <a:rPr lang="en-US" dirty="0" smtClean="0"/>
              <a:t>Result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dirty="0" smtClean="0"/>
              <a:t>(N1) +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 smtClean="0"/>
              <a:t>(N2)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elif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 smtClean="0"/>
              <a:t>Result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dirty="0" smtClean="0"/>
              <a:t>(N1) –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dirty="0" smtClean="0"/>
              <a:t>(N2)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lse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(“The operation is not valid! Choose + or - ”)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(Result)</a:t>
            </a:r>
          </a:p>
        </p:txBody>
      </p:sp>
    </p:spTree>
    <p:extLst>
      <p:ext uri="{BB962C8B-B14F-4D97-AF65-F5344CB8AC3E}">
        <p14:creationId xmlns:p14="http://schemas.microsoft.com/office/powerpoint/2010/main" val="13096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Note!!! Global Variables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3669"/>
            <a:ext cx="9905999" cy="52643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one ():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global x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x = 34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(x)</a:t>
            </a:r>
          </a:p>
          <a:p>
            <a:pPr marL="457200" lvl="1" indent="0">
              <a:buNone/>
            </a:pPr>
            <a:r>
              <a:rPr lang="en-US" dirty="0"/>
              <a:t>o</a:t>
            </a:r>
            <a:r>
              <a:rPr lang="en-US" dirty="0" smtClean="0"/>
              <a:t>ne()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 (x)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</a:t>
            </a:r>
            <a:r>
              <a:rPr lang="en-US" dirty="0" smtClean="0"/>
              <a:t> will be the result of the following code?</a:t>
            </a:r>
          </a:p>
          <a:p>
            <a:pPr marL="457200" lvl="1" indent="0">
              <a:buNone/>
            </a:pPr>
            <a:r>
              <a:rPr lang="en-US" dirty="0"/>
              <a:t>print </a:t>
            </a:r>
            <a:r>
              <a:rPr lang="en-US" dirty="0" smtClean="0"/>
              <a:t>(w)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 two </a:t>
            </a:r>
            <a:r>
              <a:rPr lang="en-US" dirty="0"/>
              <a:t>():</a:t>
            </a:r>
          </a:p>
          <a:p>
            <a:pPr marL="457200" lvl="1" indent="0">
              <a:buNone/>
            </a:pPr>
            <a:r>
              <a:rPr lang="en-US" dirty="0"/>
              <a:t>    global </a:t>
            </a:r>
            <a:r>
              <a:rPr lang="en-US" dirty="0" smtClean="0"/>
              <a:t>w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w </a:t>
            </a:r>
            <a:r>
              <a:rPr lang="en-US" dirty="0"/>
              <a:t>= </a:t>
            </a:r>
            <a:r>
              <a:rPr lang="en-US" dirty="0" smtClean="0"/>
              <a:t>1000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print </a:t>
            </a:r>
            <a:r>
              <a:rPr lang="en-US" dirty="0" smtClean="0"/>
              <a:t>(w)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two()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print </a:t>
            </a:r>
            <a:r>
              <a:rPr lang="en-US" dirty="0" smtClean="0"/>
              <a:t>(w)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51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Note!!!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15292"/>
            <a:ext cx="9905999" cy="53427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(What will be the result?)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two 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global 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 </a:t>
            </a:r>
            <a:r>
              <a:rPr lang="en-US" dirty="0"/>
              <a:t>= </a:t>
            </a:r>
            <a:r>
              <a:rPr lang="en-US" dirty="0" smtClean="0"/>
              <a:t>34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</a:t>
            </a:r>
            <a:r>
              <a:rPr lang="en-US" dirty="0"/>
              <a:t>(w)</a:t>
            </a:r>
          </a:p>
          <a:p>
            <a:pPr marL="0" indent="0">
              <a:buNone/>
            </a:pPr>
            <a:r>
              <a:rPr lang="en-US" dirty="0"/>
              <a:t>two()</a:t>
            </a:r>
          </a:p>
          <a:p>
            <a:pPr marL="0" indent="0">
              <a:buNone/>
            </a:pPr>
            <a:r>
              <a:rPr lang="en-US" dirty="0"/>
              <a:t>print (w)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three ():</a:t>
            </a:r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/>
              <a:t>(w)</a:t>
            </a:r>
          </a:p>
          <a:p>
            <a:pPr marL="0" indent="0">
              <a:buNone/>
            </a:pPr>
            <a:r>
              <a:rPr lang="en-US" dirty="0" smtClean="0"/>
              <a:t>three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396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70663"/>
            <a:ext cx="9905999" cy="479139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/=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</a:p>
          <a:p>
            <a:r>
              <a:rPr lang="en-US" dirty="0" smtClean="0"/>
              <a:t>Quiz and Example: </a:t>
            </a:r>
          </a:p>
          <a:p>
            <a:pPr lvl="1"/>
            <a:r>
              <a:rPr lang="en-US" dirty="0" smtClean="0"/>
              <a:t>if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age</a:t>
            </a:r>
            <a:r>
              <a:rPr lang="en-US" dirty="0" smtClean="0"/>
              <a:t> of the users are not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equal or greater </a:t>
            </a:r>
            <a:r>
              <a:rPr lang="en-US" dirty="0" smtClean="0"/>
              <a:t>than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18</a:t>
            </a:r>
            <a:r>
              <a:rPr lang="en-US" dirty="0" smtClean="0"/>
              <a:t> they can not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login</a:t>
            </a:r>
            <a:r>
              <a:rPr lang="en-US" dirty="0" smtClean="0"/>
              <a:t> to your website.</a:t>
            </a:r>
          </a:p>
          <a:p>
            <a:r>
              <a:rPr lang="en-US" dirty="0" smtClean="0"/>
              <a:t>Logical operators: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ot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 not </a:t>
            </a:r>
            <a:r>
              <a:rPr lang="en-US" dirty="0"/>
              <a:t>(</a:t>
            </a:r>
            <a:r>
              <a:rPr lang="en-US" dirty="0" smtClean="0"/>
              <a:t>age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18</a:t>
            </a:r>
            <a:r>
              <a:rPr lang="en-US" dirty="0"/>
              <a:t>):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“Sorry, you are not allowed to login!”</a:t>
            </a:r>
            <a:r>
              <a:rPr lang="en-US" dirty="0" smtClean="0"/>
              <a:t>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40036"/>
            <a:ext cx="9905999" cy="47783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most useful data structures</a:t>
            </a:r>
            <a:r>
              <a:rPr lang="en-US" dirty="0" smtClean="0"/>
              <a:t> in Python.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index-based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Colors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“Green”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“Red”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“White”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“Blue”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(Colors[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/>
              <a:t>(Colors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-1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(Colors[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1:3</a:t>
            </a:r>
            <a:r>
              <a:rPr lang="en-US" dirty="0" smtClean="0"/>
              <a:t>]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(Colors[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/>
              <a:t> (</a:t>
            </a:r>
            <a:r>
              <a:rPr lang="en-US" dirty="0" smtClean="0"/>
              <a:t>Colors[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1: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/>
              <a:t> (</a:t>
            </a:r>
            <a:r>
              <a:rPr lang="en-US" dirty="0" smtClean="0"/>
              <a:t>Colors[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1:-1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2287"/>
            <a:ext cx="9905999" cy="4804456"/>
          </a:xfrm>
        </p:spPr>
        <p:txBody>
          <a:bodyPr/>
          <a:lstStyle/>
          <a:p>
            <a:r>
              <a:rPr lang="en-US" dirty="0" smtClean="0"/>
              <a:t>Colors[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]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“Yellow”</a:t>
            </a:r>
          </a:p>
          <a:p>
            <a:r>
              <a:rPr lang="en-US" dirty="0" smtClean="0"/>
              <a:t>Colors[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2:3</a:t>
            </a:r>
            <a:r>
              <a:rPr lang="en-US" dirty="0" smtClean="0"/>
              <a:t>] = [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“Sky blue”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“Purple”</a:t>
            </a:r>
            <a:r>
              <a:rPr lang="en-US" dirty="0" smtClean="0"/>
              <a:t>]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 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en-US" dirty="0" smtClean="0"/>
              <a:t>Colors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))</a:t>
            </a:r>
          </a:p>
          <a:p>
            <a:r>
              <a:rPr lang="en-US" dirty="0" err="1" smtClean="0"/>
              <a:t>Colors.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extend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“Dark green”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“Dar Gray”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“Pink”</a:t>
            </a:r>
            <a:r>
              <a:rPr lang="en-US" dirty="0" smtClean="0"/>
              <a:t>])</a:t>
            </a:r>
          </a:p>
          <a:p>
            <a:r>
              <a:rPr lang="en-US" dirty="0" err="1" smtClean="0"/>
              <a:t>Colors.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append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“Dark Red”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Colors.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“Dark Orange”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Colors.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“Pink”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Colors.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clear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87783"/>
            <a:ext cx="9905999" cy="5000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err="1" smtClean="0"/>
              <a:t>Colors.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“Dark Gray”</a:t>
            </a:r>
            <a:r>
              <a:rPr lang="en-US" dirty="0" smtClean="0"/>
              <a:t>))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err="1" smtClean="0"/>
              <a:t>Colors.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“Dark Gray”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Colors.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sort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 smtClean="0"/>
              <a:t> -&gt; It changes the main list.</a:t>
            </a:r>
          </a:p>
          <a:p>
            <a:r>
              <a:rPr lang="en-US" dirty="0" err="1" smtClean="0"/>
              <a:t>Colors_sorted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sorted(</a:t>
            </a:r>
            <a:r>
              <a:rPr lang="en-US" dirty="0" smtClean="0"/>
              <a:t>Colors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 smtClean="0"/>
              <a:t>-&gt; doesn’t change the main list.</a:t>
            </a:r>
          </a:p>
          <a:p>
            <a:r>
              <a:rPr lang="en-US" dirty="0" err="1" smtClean="0"/>
              <a:t>Colors.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reverse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 smtClean="0"/>
              <a:t> -&gt; Reverses the list</a:t>
            </a:r>
          </a:p>
          <a:p>
            <a:r>
              <a:rPr lang="en-US" dirty="0" err="1" smtClean="0"/>
              <a:t>Colors.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 smtClean="0"/>
              <a:t> -&gt; Removes the last index</a:t>
            </a:r>
          </a:p>
          <a:p>
            <a:r>
              <a:rPr lang="en-US" dirty="0" err="1" smtClean="0"/>
              <a:t>Colors.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/>
              <a:t>) -&gt; Removes the 2</a:t>
            </a:r>
            <a:r>
              <a:rPr lang="en-US" baseline="30000" dirty="0" smtClean="0"/>
              <a:t>nd</a:t>
            </a:r>
            <a:r>
              <a:rPr lang="en-US" dirty="0"/>
              <a:t> </a:t>
            </a:r>
            <a:r>
              <a:rPr lang="en-US" dirty="0" smtClean="0"/>
              <a:t>index 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del</a:t>
            </a:r>
            <a:r>
              <a:rPr lang="en-US" dirty="0" smtClean="0"/>
              <a:t> Colors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760" y="2480922"/>
            <a:ext cx="10036902" cy="979714"/>
          </a:xfrm>
        </p:spPr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smtClean="0">
                <a:solidFill>
                  <a:srgbClr val="0070C0"/>
                </a:solidFill>
              </a:rPr>
              <a:t>Pyt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760" y="4268243"/>
            <a:ext cx="8791575" cy="1655762"/>
          </a:xfrm>
        </p:spPr>
        <p:txBody>
          <a:bodyPr/>
          <a:lstStyle/>
          <a:p>
            <a:r>
              <a:rPr lang="en-US" dirty="0" smtClean="0"/>
              <a:t>Learn to code USING python 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Lecturer: Fardin 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Ibrahimi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Tolo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-e-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Aftab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University, NOV 2022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92" y="286976"/>
            <a:ext cx="1471544" cy="1386340"/>
          </a:xfrm>
          <a:prstGeom prst="flowChartConnector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7592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(quiz)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List1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[22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33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44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55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66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77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88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99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100]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</a:t>
            </a:r>
            <a:r>
              <a:rPr lang="en-US" dirty="0" smtClean="0"/>
              <a:t> element?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</a:t>
            </a:r>
            <a:r>
              <a:rPr lang="en-US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</a:t>
            </a:r>
            <a:r>
              <a:rPr lang="en-US" dirty="0" smtClean="0"/>
              <a:t> element to 700</a:t>
            </a:r>
          </a:p>
          <a:p>
            <a:pPr lvl="1"/>
            <a:r>
              <a:rPr lang="en-US" dirty="0" smtClean="0"/>
              <a:t>Remove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</a:t>
            </a:r>
            <a:r>
              <a:rPr lang="en-US" dirty="0" smtClean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33299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643"/>
            <a:ext cx="9905999" cy="4885508"/>
          </a:xfrm>
        </p:spPr>
        <p:txBody>
          <a:bodyPr/>
          <a:lstStyle/>
          <a:p>
            <a:r>
              <a:rPr lang="en-US" dirty="0" smtClean="0"/>
              <a:t>Immutable data structure</a:t>
            </a:r>
          </a:p>
          <a:p>
            <a:r>
              <a:rPr lang="en-US" dirty="0" err="1" smtClean="0"/>
              <a:t>Shopping_tuple</a:t>
            </a:r>
            <a:r>
              <a:rPr lang="en-US" dirty="0" smtClean="0"/>
              <a:t> = 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“Tomato”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“Potato”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“Bread”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err="1" smtClean="0"/>
              <a:t>Shopping_tuple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])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/>
              <a:t>Shopping_tuple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Shopping_tuple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]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“Kabab”</a:t>
            </a:r>
            <a:r>
              <a:rPr lang="en-US" dirty="0" smtClean="0"/>
              <a:t> -&gt;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2857"/>
            <a:ext cx="9905999" cy="5003074"/>
          </a:xfrm>
        </p:spPr>
        <p:txBody>
          <a:bodyPr/>
          <a:lstStyle/>
          <a:p>
            <a:r>
              <a:rPr lang="en-US" dirty="0" smtClean="0"/>
              <a:t>Example 1: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say_hello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B050"/>
                </a:solidFill>
              </a:rPr>
              <a:t>“Hello!”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say_hello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r>
              <a:rPr lang="en-US" dirty="0" smtClean="0"/>
              <a:t>Example 2: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say_hello</a:t>
            </a:r>
            <a:r>
              <a:rPr lang="en-US" dirty="0" smtClean="0"/>
              <a:t>(name, age):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“Hello ”</a:t>
            </a:r>
            <a:r>
              <a:rPr lang="en-US" dirty="0" smtClean="0"/>
              <a:t>  + name +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 Your age is: ”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</a:t>
            </a:r>
            <a:r>
              <a:rPr lang="en-US" dirty="0" smtClean="0"/>
              <a:t>(age))</a:t>
            </a:r>
          </a:p>
          <a:p>
            <a:pPr marL="457200" lvl="1" indent="0">
              <a:buNone/>
            </a:pPr>
            <a:r>
              <a:rPr lang="en-US" dirty="0" err="1" smtClean="0"/>
              <a:t>First_name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“Fardin”</a:t>
            </a:r>
          </a:p>
          <a:p>
            <a:pPr marL="457200" lvl="1" indent="0">
              <a:buNone/>
            </a:pPr>
            <a:r>
              <a:rPr lang="en-US" dirty="0" err="1" smtClean="0"/>
              <a:t>Person_age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say_hello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Person_age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9041"/>
            <a:ext cx="9905999" cy="4020684"/>
          </a:xfrm>
        </p:spPr>
        <p:txBody>
          <a:bodyPr/>
          <a:lstStyle/>
          <a:p>
            <a:r>
              <a:rPr lang="en-US" dirty="0" smtClean="0"/>
              <a:t>Example 3: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add_numbers</a:t>
            </a:r>
            <a:r>
              <a:rPr lang="en-US" dirty="0"/>
              <a:t> </a:t>
            </a:r>
            <a:r>
              <a:rPr lang="en-US" dirty="0" smtClean="0"/>
              <a:t>(number1, number2):</a:t>
            </a:r>
          </a:p>
          <a:p>
            <a:pPr marL="914400" lvl="2" indent="0">
              <a:buNone/>
            </a:pPr>
            <a:r>
              <a:rPr lang="en-US" dirty="0" smtClean="0"/>
              <a:t>Addition = number1 + number2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eturn</a:t>
            </a:r>
            <a:r>
              <a:rPr lang="en-US" dirty="0" smtClean="0"/>
              <a:t> Addition</a:t>
            </a:r>
          </a:p>
          <a:p>
            <a:pPr marL="457200" lvl="1" indent="0">
              <a:buNone/>
            </a:pPr>
            <a:r>
              <a:rPr lang="en-US" dirty="0" smtClean="0"/>
              <a:t>Num1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  <a:p>
            <a:pPr marL="457200" lvl="1" indent="0">
              <a:buNone/>
            </a:pPr>
            <a:r>
              <a:rPr lang="en-US" dirty="0" smtClean="0"/>
              <a:t>Num2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</a:p>
          <a:p>
            <a:pPr marL="457200" lvl="1" indent="0">
              <a:buNone/>
            </a:pPr>
            <a:r>
              <a:rPr lang="en-US" dirty="0" smtClean="0"/>
              <a:t>Result =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add_numbers</a:t>
            </a:r>
            <a:r>
              <a:rPr lang="en-US" dirty="0" smtClean="0"/>
              <a:t>(Num1, Num2)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(Result)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(while)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62105"/>
            <a:ext cx="9905999" cy="3541714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hile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“done”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(for)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0663"/>
            <a:ext cx="9905999" cy="46607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 1:</a:t>
            </a:r>
          </a:p>
          <a:p>
            <a:pPr marL="457200" lvl="1" indent="0">
              <a:buNone/>
            </a:pPr>
            <a:r>
              <a:rPr lang="en-US" dirty="0" err="1" smtClean="0"/>
              <a:t>Shopping_list</a:t>
            </a:r>
            <a:r>
              <a:rPr lang="en-US" dirty="0" smtClean="0"/>
              <a:t> = [</a:t>
            </a:r>
            <a:r>
              <a:rPr lang="en-US" dirty="0" smtClean="0">
                <a:solidFill>
                  <a:srgbClr val="00B050"/>
                </a:solidFill>
              </a:rPr>
              <a:t>“Potato”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“Tomato”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“Bread”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 smtClean="0"/>
              <a:t> item in  </a:t>
            </a:r>
            <a:r>
              <a:rPr lang="en-US" dirty="0" err="1" smtClean="0"/>
              <a:t>Shopping_list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(item)</a:t>
            </a:r>
          </a:p>
          <a:p>
            <a:r>
              <a:rPr lang="en-US" dirty="0" smtClean="0"/>
              <a:t>Example 2 (Homework, 5 </a:t>
            </a:r>
            <a:r>
              <a:rPr lang="en-US" dirty="0" err="1" smtClean="0"/>
              <a:t>mins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 smtClean="0"/>
              <a:t>Text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“Fardin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Ibrahimi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pPr marL="457200" lvl="1" indent="0">
              <a:buNone/>
            </a:pPr>
            <a:r>
              <a:rPr lang="en-US" dirty="0" smtClean="0"/>
              <a:t>Count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 smtClean="0"/>
              <a:t> item in Text: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/>
              <a:t> item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“a”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/>
              <a:t>Count +=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(Count)</a:t>
            </a:r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(for)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35978"/>
            <a:ext cx="9905999" cy="4451759"/>
          </a:xfrm>
        </p:spPr>
        <p:txBody>
          <a:bodyPr/>
          <a:lstStyle/>
          <a:p>
            <a:r>
              <a:rPr lang="en-US" dirty="0" smtClean="0"/>
              <a:t>Example 3: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range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en-US" dirty="0" smtClean="0"/>
              <a:t>):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 4: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range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</a:t>
            </a:r>
            <a:r>
              <a:rPr lang="en-US" dirty="0" smtClean="0"/>
              <a:t>):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 5: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range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/>
              <a:t>):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</a:t>
            </a:r>
            <a:r>
              <a:rPr lang="en-US" dirty="0" err="1" smtClean="0"/>
              <a:t>QUIz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377298" cy="3541714"/>
          </a:xfrm>
        </p:spPr>
        <p:txBody>
          <a:bodyPr/>
          <a:lstStyle/>
          <a:p>
            <a:r>
              <a:rPr lang="en-US" dirty="0" smtClean="0"/>
              <a:t>Iterate on the list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“Ahmad”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“Mahmood”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Jameela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“Tor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Paykai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994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3726"/>
            <a:ext cx="9905999" cy="4726079"/>
          </a:xfrm>
        </p:spPr>
        <p:txBody>
          <a:bodyPr/>
          <a:lstStyle/>
          <a:p>
            <a:r>
              <a:rPr lang="en-US" dirty="0" smtClean="0"/>
              <a:t>Key: Value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Week_days</a:t>
            </a:r>
            <a:r>
              <a:rPr lang="en-US" dirty="0" smtClean="0"/>
              <a:t> = {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“sat”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“Saturday”</a:t>
            </a:r>
            <a:r>
              <a:rPr lang="en-US" dirty="0" smtClean="0"/>
              <a:t>,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“sun”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“Sunday”</a:t>
            </a:r>
            <a:r>
              <a:rPr lang="en-US" dirty="0" smtClean="0"/>
              <a:t>,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“mon”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“Monday”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err="1"/>
              <a:t>W</a:t>
            </a:r>
            <a:r>
              <a:rPr lang="en-US" dirty="0" err="1" smtClean="0"/>
              <a:t>eek_days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92D050"/>
                </a:solidFill>
              </a:rPr>
              <a:t>“sat”</a:t>
            </a:r>
            <a:r>
              <a:rPr lang="en-US" dirty="0" smtClean="0"/>
              <a:t>])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err="1" smtClean="0"/>
              <a:t>Week_days.get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“sat”</a:t>
            </a:r>
            <a:r>
              <a:rPr lang="en-US" dirty="0" smtClean="0"/>
              <a:t>))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err="1" smtClean="0"/>
              <a:t>Week_days.get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92D050"/>
                </a:solidFill>
              </a:rPr>
              <a:t>“Boy”, “Not a valid key!”</a:t>
            </a:r>
            <a:r>
              <a:rPr lang="en-US" dirty="0" smtClean="0"/>
              <a:t>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dictionary</a:t>
            </a:r>
            <a:r>
              <a:rPr lang="en-US" dirty="0" smtClean="0"/>
              <a:t> for students with the following keys: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Contact</a:t>
            </a:r>
          </a:p>
          <a:p>
            <a:pPr lvl="1"/>
            <a:r>
              <a:rPr lang="en-US" dirty="0" smtClean="0"/>
              <a:t>Date of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java vs </a:t>
            </a:r>
            <a:r>
              <a:rPr lang="en-US" dirty="0" err="1" smtClean="0"/>
              <a:t>c++</a:t>
            </a:r>
            <a:endParaRPr lang="en-US" dirty="0"/>
          </a:p>
        </p:txBody>
      </p:sp>
      <p:pic>
        <p:nvPicPr>
          <p:cNvPr id="4" name="مقایسه زبان های برنامه نویسی.  پایتون خیلی جالب بود 😂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3137" y="1658983"/>
            <a:ext cx="4062549" cy="5199017"/>
          </a:xfrm>
        </p:spPr>
      </p:pic>
    </p:spTree>
    <p:extLst>
      <p:ext uri="{BB962C8B-B14F-4D97-AF65-F5344CB8AC3E}">
        <p14:creationId xmlns:p14="http://schemas.microsoft.com/office/powerpoint/2010/main" val="266662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err="1" smtClean="0"/>
              <a:t>Cubes_list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5]</a:t>
            </a:r>
            <a:r>
              <a:rPr lang="en-US" dirty="0" smtClean="0"/>
              <a:t>,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8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6]</a:t>
            </a:r>
            <a:r>
              <a:rPr lang="en-US" dirty="0" smtClean="0"/>
              <a:t>,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5]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rint</a:t>
            </a:r>
            <a:r>
              <a:rPr lang="en-US" dirty="0" smtClean="0"/>
              <a:t> (</a:t>
            </a:r>
            <a:r>
              <a:rPr lang="en-US" dirty="0" err="1" smtClean="0"/>
              <a:t>Cubes_list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[1][1]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88720"/>
            <a:ext cx="9905999" cy="55517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SoccerPlayer.py: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lass</a:t>
            </a:r>
            <a:r>
              <a:rPr lang="en-US" dirty="0" smtClean="0"/>
              <a:t> Player: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__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__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smtClean="0"/>
              <a:t>, name, age, team, injured):</a:t>
            </a:r>
          </a:p>
          <a:p>
            <a:pPr marL="1828800" lvl="4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elf</a:t>
            </a:r>
            <a:r>
              <a:rPr lang="en-US" dirty="0" smtClean="0"/>
              <a:t>.name = name</a:t>
            </a:r>
          </a:p>
          <a:p>
            <a:pPr marL="1828800" lvl="4" indent="0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elf</a:t>
            </a:r>
            <a:r>
              <a:rPr lang="en-US" dirty="0" err="1" smtClean="0"/>
              <a:t>.age</a:t>
            </a:r>
            <a:r>
              <a:rPr lang="en-US" dirty="0" smtClean="0"/>
              <a:t> = age</a:t>
            </a:r>
          </a:p>
          <a:p>
            <a:pPr marL="1828800" lvl="4" indent="0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elf</a:t>
            </a:r>
            <a:r>
              <a:rPr lang="en-US" dirty="0" err="1" smtClean="0"/>
              <a:t>.team</a:t>
            </a:r>
            <a:r>
              <a:rPr lang="en-US" dirty="0" smtClean="0"/>
              <a:t> = team</a:t>
            </a:r>
          </a:p>
          <a:p>
            <a:pPr marL="1828800" lvl="4" indent="0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elf</a:t>
            </a:r>
            <a:r>
              <a:rPr lang="en-US" dirty="0" err="1" smtClean="0"/>
              <a:t>.injured</a:t>
            </a:r>
            <a:r>
              <a:rPr lang="en-US" dirty="0" smtClean="0"/>
              <a:t> = injured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get_status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smtClean="0"/>
              <a:t>):</a:t>
            </a:r>
          </a:p>
          <a:p>
            <a:pPr marL="1371600" lvl="3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smtClean="0"/>
              <a:t>.name +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.age</a:t>
            </a:r>
            <a:r>
              <a:rPr lang="en-US" dirty="0" smtClean="0"/>
              <a:t>) +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“---”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“Injured: ”</a:t>
            </a:r>
            <a:r>
              <a:rPr lang="en-US" dirty="0" smtClean="0"/>
              <a:t> + 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.injured</a:t>
            </a:r>
            <a:r>
              <a:rPr lang="en-US" dirty="0" smtClean="0"/>
              <a:t>))</a:t>
            </a:r>
          </a:p>
          <a:p>
            <a:r>
              <a:rPr lang="en-US" dirty="0" smtClean="0"/>
              <a:t>App.py: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rom</a:t>
            </a:r>
            <a:r>
              <a:rPr lang="en-US" dirty="0" smtClean="0"/>
              <a:t> </a:t>
            </a:r>
            <a:r>
              <a:rPr lang="en-US" dirty="0" err="1" smtClean="0"/>
              <a:t>SoccerPlayer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Player</a:t>
            </a:r>
          </a:p>
          <a:p>
            <a:pPr marL="914400" lvl="2" indent="0">
              <a:buNone/>
            </a:pPr>
            <a:r>
              <a:rPr lang="en-US" dirty="0" smtClean="0"/>
              <a:t>Player1 = Player (</a:t>
            </a:r>
            <a:r>
              <a:rPr lang="en-US" dirty="0" smtClean="0">
                <a:solidFill>
                  <a:srgbClr val="92D050"/>
                </a:solidFill>
              </a:rPr>
              <a:t>“Messi”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92D050"/>
                </a:solidFill>
              </a:rPr>
              <a:t>“PSG”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 smtClean="0"/>
              <a:t>Player1.name</a:t>
            </a:r>
          </a:p>
          <a:p>
            <a:pPr marL="914400" lvl="2" indent="0">
              <a:buNone/>
            </a:pPr>
            <a:r>
              <a:rPr lang="en-US" dirty="0" smtClean="0"/>
              <a:t>Player1.injured = </a:t>
            </a:r>
            <a:r>
              <a:rPr lang="en-US" dirty="0" smtClean="0">
                <a:solidFill>
                  <a:srgbClr val="92D050"/>
                </a:solidFill>
              </a:rPr>
              <a:t>False</a:t>
            </a:r>
          </a:p>
          <a:p>
            <a:pPr marL="914400" lvl="2" indent="0">
              <a:buNone/>
            </a:pPr>
            <a:r>
              <a:rPr lang="en-US" dirty="0" smtClean="0"/>
              <a:t>Player1.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get_status()</a:t>
            </a:r>
            <a:r>
              <a:rPr lang="en-US" dirty="0" smtClean="0"/>
              <a:t>					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26092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26"/>
            <a:ext cx="12192000" cy="1478570"/>
          </a:xfrm>
        </p:spPr>
        <p:txBody>
          <a:bodyPr/>
          <a:lstStyle/>
          <a:p>
            <a:pPr algn="ctr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5029"/>
            <a:ext cx="12192000" cy="5695405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People.py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Student: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/>
              <a:t>, </a:t>
            </a:r>
            <a:r>
              <a:rPr lang="en-US" dirty="0" err="1" smtClean="0"/>
              <a:t>fname</a:t>
            </a:r>
            <a:r>
              <a:rPr lang="en-US" dirty="0"/>
              <a:t>, </a:t>
            </a:r>
            <a:r>
              <a:rPr lang="en-US" dirty="0" err="1" smtClean="0"/>
              <a:t>lname</a:t>
            </a:r>
            <a:r>
              <a:rPr lang="en-US" dirty="0"/>
              <a:t>, age):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.fname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.lname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.age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display_info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“Student-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my full name is: "</a:t>
            </a:r>
            <a:r>
              <a:rPr lang="en-US" dirty="0"/>
              <a:t> +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.fname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 "</a:t>
            </a:r>
            <a:r>
              <a:rPr lang="en-US" dirty="0"/>
              <a:t> +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.lname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". age: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/>
              <a:t>.age</a:t>
            </a:r>
            <a:r>
              <a:rPr lang="en-US" dirty="0" smtClean="0"/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Teacher: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/>
              <a:t>, </a:t>
            </a:r>
            <a:r>
              <a:rPr lang="en-US" dirty="0" err="1" smtClean="0"/>
              <a:t>fname</a:t>
            </a:r>
            <a:r>
              <a:rPr lang="en-US" dirty="0"/>
              <a:t>, </a:t>
            </a:r>
            <a:r>
              <a:rPr lang="en-US" dirty="0" err="1" smtClean="0"/>
              <a:t>lname</a:t>
            </a:r>
            <a:r>
              <a:rPr lang="en-US" dirty="0"/>
              <a:t>, age):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.fname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.lname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lname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.age</a:t>
            </a:r>
            <a:r>
              <a:rPr lang="en-US" dirty="0" smtClean="0"/>
              <a:t> </a:t>
            </a:r>
            <a:r>
              <a:rPr lang="en-US" dirty="0"/>
              <a:t>= 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display_info</a:t>
            </a:r>
            <a:r>
              <a:rPr lang="en-US" dirty="0"/>
              <a:t> 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92D050"/>
                </a:solidFill>
              </a:rPr>
              <a:t>“Teacher- </a:t>
            </a:r>
            <a:r>
              <a:rPr lang="en-US" dirty="0">
                <a:solidFill>
                  <a:srgbClr val="92D050"/>
                </a:solidFill>
              </a:rPr>
              <a:t>my full name is: "</a:t>
            </a:r>
            <a:r>
              <a:rPr lang="en-US" dirty="0"/>
              <a:t> +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.fname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92D050"/>
                </a:solidFill>
              </a:rPr>
              <a:t>" "</a:t>
            </a:r>
            <a:r>
              <a:rPr lang="en-US" dirty="0"/>
              <a:t> +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smtClean="0"/>
              <a:t>.name </a:t>
            </a:r>
            <a:r>
              <a:rPr lang="en-US" dirty="0"/>
              <a:t>+ </a:t>
            </a:r>
            <a:r>
              <a:rPr lang="en-US" dirty="0" smtClean="0">
                <a:solidFill>
                  <a:srgbClr val="92D050"/>
                </a:solidFill>
              </a:rPr>
              <a:t>“. age: </a:t>
            </a:r>
            <a:r>
              <a:rPr lang="en-US" dirty="0">
                <a:solidFill>
                  <a:srgbClr val="92D050"/>
                </a:solidFill>
              </a:rPr>
              <a:t>"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/>
              <a:t>.age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App.py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rom</a:t>
            </a:r>
            <a:r>
              <a:rPr lang="en-US" dirty="0" smtClean="0"/>
              <a:t> People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Student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rom</a:t>
            </a:r>
            <a:r>
              <a:rPr lang="en-US" dirty="0" smtClean="0"/>
              <a:t> People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Teacher</a:t>
            </a:r>
          </a:p>
          <a:p>
            <a:pPr marL="457200" lvl="1" indent="0">
              <a:buNone/>
            </a:pPr>
            <a:r>
              <a:rPr lang="en-US" dirty="0" smtClean="0"/>
              <a:t>Student1 = Student(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“Fardin”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Ibrahimi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22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Teacher1 = Teacher(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Zekrullah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Popal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67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Student1.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display_info()</a:t>
            </a:r>
          </a:p>
          <a:p>
            <a:pPr marL="457200" lvl="1" indent="0">
              <a:buNone/>
            </a:pPr>
            <a:r>
              <a:rPr lang="en-US" dirty="0" smtClean="0"/>
              <a:t>Teacher1.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display_info()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0414"/>
            <a:ext cx="10432278" cy="1478570"/>
          </a:xfrm>
        </p:spPr>
        <p:txBody>
          <a:bodyPr/>
          <a:lstStyle/>
          <a:p>
            <a:r>
              <a:rPr lang="en-US" dirty="0" smtClean="0"/>
              <a:t>Inheritance (people.py, Less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32411"/>
            <a:ext cx="9905999" cy="54080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Human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__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age):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.fname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.lname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 smtClean="0"/>
              <a:t>.age</a:t>
            </a:r>
            <a:r>
              <a:rPr lang="en-US" dirty="0" smtClean="0"/>
              <a:t> </a:t>
            </a:r>
            <a:r>
              <a:rPr lang="en-US" dirty="0"/>
              <a:t>= age      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display_info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"My full name is: "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/>
              <a:t>.fname</a:t>
            </a:r>
            <a:r>
              <a:rPr lang="en-US" dirty="0"/>
              <a:t> +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 "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/>
              <a:t>.lname</a:t>
            </a:r>
            <a:r>
              <a:rPr lang="en-US" dirty="0"/>
              <a:t> +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". My age is: "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/>
              <a:t>.age</a:t>
            </a:r>
            <a:r>
              <a:rPr lang="en-US" dirty="0"/>
              <a:t>))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Student</a:t>
            </a:r>
            <a:r>
              <a:rPr lang="en-US" dirty="0"/>
              <a:t> (</a:t>
            </a:r>
            <a:r>
              <a:rPr lang="en-US" dirty="0">
                <a:solidFill>
                  <a:srgbClr val="92D050"/>
                </a:solidFill>
              </a:rPr>
              <a:t>Human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display_info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"</a:t>
            </a:r>
            <a:r>
              <a:rPr lang="en-US" dirty="0" err="1">
                <a:solidFill>
                  <a:srgbClr val="92D050"/>
                </a:solidFill>
              </a:rPr>
              <a:t>Student:my</a:t>
            </a:r>
            <a:r>
              <a:rPr lang="en-US" dirty="0">
                <a:solidFill>
                  <a:srgbClr val="92D050"/>
                </a:solidFill>
              </a:rPr>
              <a:t> full name is: "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/>
              <a:t>.fname</a:t>
            </a:r>
            <a:r>
              <a:rPr lang="en-US" dirty="0"/>
              <a:t> +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" "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/>
              <a:t>.lname</a:t>
            </a:r>
            <a:r>
              <a:rPr lang="en-US" dirty="0"/>
              <a:t> + </a:t>
            </a:r>
            <a:r>
              <a:rPr lang="en-US" dirty="0">
                <a:solidFill>
                  <a:srgbClr val="92D050"/>
                </a:solidFill>
              </a:rPr>
              <a:t>". My age is: "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/>
              <a:t>.age</a:t>
            </a:r>
            <a:r>
              <a:rPr lang="en-US" dirty="0"/>
              <a:t>))   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Teacher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Human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display_info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print 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"</a:t>
            </a:r>
            <a:r>
              <a:rPr lang="en-US" dirty="0" err="1">
                <a:solidFill>
                  <a:srgbClr val="92D050"/>
                </a:solidFill>
              </a:rPr>
              <a:t>Teacher:my</a:t>
            </a:r>
            <a:r>
              <a:rPr lang="en-US" dirty="0">
                <a:solidFill>
                  <a:srgbClr val="92D050"/>
                </a:solidFill>
              </a:rPr>
              <a:t> full name is: "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/>
              <a:t>.fname</a:t>
            </a:r>
            <a:r>
              <a:rPr lang="en-US" dirty="0"/>
              <a:t> + </a:t>
            </a:r>
            <a:r>
              <a:rPr lang="en-US" dirty="0">
                <a:solidFill>
                  <a:srgbClr val="92D050"/>
                </a:solidFill>
              </a:rPr>
              <a:t>" "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/>
              <a:t>.lname</a:t>
            </a:r>
            <a:r>
              <a:rPr lang="en-US" dirty="0"/>
              <a:t> + </a:t>
            </a:r>
            <a:r>
              <a:rPr lang="en-US" dirty="0">
                <a:solidFill>
                  <a:srgbClr val="92D050"/>
                </a:solidFill>
              </a:rPr>
              <a:t>" My age is: "</a:t>
            </a:r>
            <a:r>
              <a:rPr lang="en-US" dirty="0"/>
              <a:t> +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US" dirty="0" err="1"/>
              <a:t>.age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(App.py)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/>
              <a:t> People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/>
              <a:t> Student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/>
              <a:t> People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/>
              <a:t> Teacher</a:t>
            </a:r>
          </a:p>
          <a:p>
            <a:pPr marL="457200" lvl="1" indent="0">
              <a:buNone/>
            </a:pPr>
            <a:r>
              <a:rPr lang="en-US" dirty="0"/>
              <a:t>Student1 = Student(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“Fardin”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Ibrahimi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22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Teacher1 = Teacher(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Zekrullah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Popal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67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Student1.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display_info()</a:t>
            </a:r>
          </a:p>
          <a:p>
            <a:pPr marL="457200" lvl="1" indent="0">
              <a:buNone/>
            </a:pPr>
            <a:r>
              <a:rPr lang="en-US" dirty="0"/>
              <a:t>Teacher1.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display_info()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7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films 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</a:t>
            </a:r>
            <a:r>
              <a:rPr lang="en-US" dirty="0"/>
              <a:t>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"films.txt"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/>
              <a:t> (</a:t>
            </a:r>
            <a:r>
              <a:rPr lang="en-US" dirty="0" err="1"/>
              <a:t>films.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readline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films1 = </a:t>
            </a:r>
            <a:r>
              <a:rPr lang="en-US" dirty="0" err="1"/>
              <a:t>films.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readlines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/>
              <a:t> item in films1: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</a:t>
            </a:r>
            <a:r>
              <a:rPr lang="en-US" dirty="0"/>
              <a:t>(item</a:t>
            </a:r>
            <a:r>
              <a:rPr lang="en-US" dirty="0" smtClean="0"/>
              <a:t>)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films.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close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films 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"films.txt"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films.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\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Comprehensive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movies file!"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</a:t>
            </a:r>
          </a:p>
          <a:p>
            <a:pPr marL="0" indent="0">
              <a:buNone/>
            </a:pPr>
            <a:r>
              <a:rPr lang="en-US" dirty="0" err="1"/>
              <a:t>films.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close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films 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"films.txt"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"w"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films.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"I am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fardin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!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ibrahimi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!"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</a:t>
            </a:r>
          </a:p>
          <a:p>
            <a:pPr marL="0" indent="0">
              <a:buNone/>
            </a:pPr>
            <a:r>
              <a:rPr lang="en-US" dirty="0" err="1"/>
              <a:t>films.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close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cap="none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45920"/>
            <a:ext cx="9905999" cy="5212079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hello():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(“Hello how are you?”)</a:t>
            </a:r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dirty="0" smtClean="0"/>
              <a:t>ello(“</a:t>
            </a:r>
            <a:r>
              <a:rPr lang="en-US" dirty="0" err="1" smtClean="0"/>
              <a:t>fardin</a:t>
            </a:r>
            <a:r>
              <a:rPr lang="en-US" dirty="0" smtClean="0"/>
              <a:t>”) </a:t>
            </a:r>
            <a:r>
              <a:rPr lang="en-US" dirty="0" smtClean="0">
                <a:solidFill>
                  <a:srgbClr val="FF0000"/>
                </a:solidFill>
              </a:rPr>
              <a:t>-&gt;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function will give you error because it takes no argument.</a:t>
            </a:r>
          </a:p>
          <a:p>
            <a:r>
              <a:rPr lang="en-US" dirty="0" smtClean="0"/>
              <a:t>Solution: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hello(*</a:t>
            </a:r>
            <a:r>
              <a:rPr lang="en-US" dirty="0" err="1" smtClean="0"/>
              <a:t>args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(“Hello how are you?,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dirty="0" smtClean="0"/>
              <a:t>ello(“</a:t>
            </a:r>
            <a:r>
              <a:rPr lang="en-US" dirty="0" err="1" smtClean="0"/>
              <a:t>fardin</a:t>
            </a:r>
            <a:r>
              <a:rPr lang="en-US" dirty="0" smtClean="0"/>
              <a:t>”) -&gt; </a:t>
            </a:r>
            <a:r>
              <a:rPr lang="en-US" dirty="0" smtClean="0">
                <a:solidFill>
                  <a:srgbClr val="92D050"/>
                </a:solidFill>
              </a:rPr>
              <a:t>No error!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92D050"/>
              </a:solidFill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02" t="6377" r="6224" b="8811"/>
          <a:stretch/>
        </p:blipFill>
        <p:spPr>
          <a:xfrm>
            <a:off x="2377440" y="1510076"/>
            <a:ext cx="9614263" cy="485153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2377440" y="261258"/>
            <a:ext cx="7929154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Python?!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75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</a:t>
            </a:r>
            <a:r>
              <a:rPr lang="en-US" cap="none" dirty="0" err="1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2858"/>
            <a:ext cx="9905999" cy="5225142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hello ():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 (“Hello how are you?)</a:t>
            </a:r>
          </a:p>
          <a:p>
            <a:pPr marL="457200" lvl="1" indent="0">
              <a:buNone/>
            </a:pPr>
            <a:r>
              <a:rPr lang="en-US" dirty="0"/>
              <a:t>h</a:t>
            </a:r>
            <a:r>
              <a:rPr lang="en-US" dirty="0" smtClean="0"/>
              <a:t>ello (name = “</a:t>
            </a:r>
            <a:r>
              <a:rPr lang="en-US" dirty="0" err="1" smtClean="0"/>
              <a:t>fardin</a:t>
            </a:r>
            <a:r>
              <a:rPr lang="en-US" dirty="0" smtClean="0"/>
              <a:t>”) </a:t>
            </a:r>
            <a:r>
              <a:rPr lang="en-US" dirty="0" smtClean="0">
                <a:solidFill>
                  <a:srgbClr val="FF0000"/>
                </a:solidFill>
              </a:rPr>
              <a:t>-&gt; The function returns error because it takes no keyword argument!</a:t>
            </a:r>
          </a:p>
          <a:p>
            <a:r>
              <a:rPr lang="en-US" dirty="0" smtClean="0"/>
              <a:t>Solution: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hello (**</a:t>
            </a:r>
            <a:r>
              <a:rPr lang="en-US" dirty="0" err="1" smtClean="0"/>
              <a:t>kwargs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p</a:t>
            </a:r>
            <a:r>
              <a:rPr lang="en-US" dirty="0" smtClean="0"/>
              <a:t>rint (“Hello how are you?)</a:t>
            </a:r>
          </a:p>
          <a:p>
            <a:pPr marL="457200" lvl="1" indent="0">
              <a:buNone/>
            </a:pPr>
            <a:r>
              <a:rPr lang="en-US" dirty="0" smtClean="0"/>
              <a:t>Hello (name = “</a:t>
            </a:r>
            <a:r>
              <a:rPr lang="en-US" dirty="0" err="1" smtClean="0"/>
              <a:t>fardin</a:t>
            </a:r>
            <a:r>
              <a:rPr lang="en-US" dirty="0" smtClean="0"/>
              <a:t>”) -&gt; </a:t>
            </a:r>
            <a:r>
              <a:rPr lang="en-US" dirty="0" smtClean="0">
                <a:solidFill>
                  <a:srgbClr val="92D050"/>
                </a:solidFill>
              </a:rPr>
              <a:t>No error!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81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__</a:t>
            </a:r>
            <a:r>
              <a:rPr lang="en-US" cap="none" dirty="0" err="1" smtClean="0"/>
              <a:t>init</a:t>
            </a:r>
            <a:r>
              <a:rPr lang="en-US" cap="none" dirty="0" smtClean="0"/>
              <a:t>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70218"/>
            <a:ext cx="9905999" cy="5287782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Student_info.py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 student: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 (self, name, </a:t>
            </a:r>
            <a:r>
              <a:rPr lang="en-US" dirty="0" err="1" smtClean="0"/>
              <a:t>lname</a:t>
            </a:r>
            <a:r>
              <a:rPr lang="en-US" dirty="0" smtClean="0"/>
              <a:t>, age):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self.name = name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self.age</a:t>
            </a:r>
            <a:r>
              <a:rPr lang="en-US" dirty="0" smtClean="0"/>
              <a:t> = age</a:t>
            </a:r>
          </a:p>
          <a:p>
            <a:pPr lvl="1"/>
            <a:r>
              <a:rPr lang="en-US" dirty="0" smtClean="0"/>
              <a:t>App.py:</a:t>
            </a:r>
          </a:p>
          <a:p>
            <a:pPr marL="914400" lvl="2" indent="0">
              <a:buNone/>
            </a:pP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err="1" smtClean="0"/>
              <a:t>Student_info</a:t>
            </a:r>
            <a:r>
              <a:rPr lang="en-US" dirty="0"/>
              <a:t> </a:t>
            </a:r>
            <a:r>
              <a:rPr lang="en-US" dirty="0" smtClean="0"/>
              <a:t>import student</a:t>
            </a:r>
          </a:p>
          <a:p>
            <a:pPr marL="914400" lvl="2" indent="0">
              <a:buNone/>
            </a:pPr>
            <a:r>
              <a:rPr lang="en-US" dirty="0" smtClean="0"/>
              <a:t>Student1 = student(“Fardin”, “</a:t>
            </a:r>
            <a:r>
              <a:rPr lang="en-US" dirty="0" err="1" smtClean="0"/>
              <a:t>Ibrahimi</a:t>
            </a:r>
            <a:r>
              <a:rPr lang="en-US" dirty="0" smtClean="0"/>
              <a:t>”, 22)</a:t>
            </a:r>
          </a:p>
          <a:p>
            <a:pPr marL="914400" lvl="2" indent="0">
              <a:buNone/>
            </a:pPr>
            <a:r>
              <a:rPr lang="en-US" dirty="0"/>
              <a:t>p</a:t>
            </a:r>
            <a:r>
              <a:rPr lang="en-US" dirty="0" smtClean="0"/>
              <a:t>rint (Student1.name)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7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cap="none" dirty="0" smtClean="0"/>
              <a:t>super()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877887"/>
            <a:ext cx="9905999" cy="5980113"/>
          </a:xfrm>
        </p:spPr>
        <p:txBody>
          <a:bodyPr>
            <a:normAutofit/>
          </a:bodyPr>
          <a:lstStyle/>
          <a:p>
            <a:r>
              <a:rPr lang="en-US" dirty="0" smtClean="0"/>
              <a:t>Used to give access to the methods of a parent class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school_members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 (self, name, </a:t>
            </a:r>
            <a:r>
              <a:rPr lang="en-US" dirty="0" err="1" smtClean="0"/>
              <a:t>lastname</a:t>
            </a:r>
            <a:r>
              <a:rPr lang="en-US" dirty="0" smtClean="0"/>
              <a:t>, age):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self.name = name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self.lastname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lastname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self.age</a:t>
            </a:r>
            <a:r>
              <a:rPr lang="en-US" dirty="0" smtClean="0"/>
              <a:t> = age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smtClean="0">
                <a:solidFill>
                  <a:srgbClr val="92D050"/>
                </a:solidFill>
              </a:rPr>
              <a:t>student</a:t>
            </a:r>
            <a:r>
              <a:rPr lang="en-US" dirty="0" smtClean="0"/>
              <a:t> (</a:t>
            </a:r>
            <a:r>
              <a:rPr lang="en-US" dirty="0" err="1" smtClean="0"/>
              <a:t>school_members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name, </a:t>
            </a:r>
            <a:r>
              <a:rPr lang="en-US" dirty="0" err="1" smtClean="0"/>
              <a:t>lastname</a:t>
            </a:r>
            <a:r>
              <a:rPr lang="en-US" dirty="0" smtClean="0"/>
              <a:t>, age):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super().__</a:t>
            </a:r>
            <a:r>
              <a:rPr lang="en-US" dirty="0" err="1" smtClean="0"/>
              <a:t>init</a:t>
            </a:r>
            <a:r>
              <a:rPr lang="en-US" dirty="0" smtClean="0"/>
              <a:t>__(name, </a:t>
            </a:r>
            <a:r>
              <a:rPr lang="en-US" dirty="0" err="1" smtClean="0"/>
              <a:t>lastname</a:t>
            </a:r>
            <a:r>
              <a:rPr lang="en-US" dirty="0" smtClean="0"/>
              <a:t>, age)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smtClean="0">
                <a:solidFill>
                  <a:srgbClr val="92D050"/>
                </a:solidFill>
              </a:rPr>
              <a:t>teacher</a:t>
            </a:r>
            <a:r>
              <a:rPr lang="en-US" dirty="0" smtClean="0"/>
              <a:t> (</a:t>
            </a:r>
            <a:r>
              <a:rPr lang="en-US" dirty="0" err="1" smtClean="0"/>
              <a:t>school_members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 (self, name, </a:t>
            </a:r>
            <a:r>
              <a:rPr lang="en-US" dirty="0" err="1" smtClean="0"/>
              <a:t>lastname</a:t>
            </a:r>
            <a:r>
              <a:rPr lang="en-US" dirty="0" smtClean="0"/>
              <a:t>, age):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super().__</a:t>
            </a:r>
            <a:r>
              <a:rPr lang="en-US" dirty="0" err="1" smtClean="0"/>
              <a:t>init</a:t>
            </a:r>
            <a:r>
              <a:rPr lang="en-US" dirty="0" smtClean="0"/>
              <a:t>__(name, </a:t>
            </a:r>
            <a:r>
              <a:rPr lang="en-US" dirty="0" err="1" smtClean="0"/>
              <a:t>lastname</a:t>
            </a:r>
            <a:r>
              <a:rPr lang="en-US" dirty="0" smtClean="0"/>
              <a:t>, 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enumerate()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8413"/>
            <a:ext cx="9905999" cy="44386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Returns a sequence of (index, item) tuples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fruits = ['apple', 'orange', 'pine apple</a:t>
            </a:r>
            <a:r>
              <a:rPr lang="en-US" dirty="0" smtClean="0"/>
              <a:t>']</a:t>
            </a:r>
          </a:p>
          <a:p>
            <a:pPr marL="457200" lvl="1" indent="0">
              <a:buNone/>
            </a:pPr>
            <a:r>
              <a:rPr lang="en-US" dirty="0"/>
              <a:t>list(enumerate(fruits</a:t>
            </a:r>
            <a:r>
              <a:rPr lang="en-US" dirty="0" smtClean="0"/>
              <a:t>))</a:t>
            </a:r>
          </a:p>
          <a:p>
            <a:pPr marL="457200" lvl="1" indent="0">
              <a:buNone/>
            </a:pPr>
            <a:r>
              <a:rPr lang="en-US" dirty="0"/>
              <a:t>for index, fruit in enumerate (fruits):</a:t>
            </a:r>
          </a:p>
          <a:p>
            <a:pPr marL="457200" lvl="1" indent="0">
              <a:buNone/>
            </a:pPr>
            <a:r>
              <a:rPr lang="en-US" dirty="0"/>
              <a:t>    print (index, </a:t>
            </a:r>
            <a:r>
              <a:rPr lang="en-US" dirty="0" smtClean="0"/>
              <a:t>fruit)</a:t>
            </a:r>
          </a:p>
          <a:p>
            <a:pPr marL="457200" lvl="1" indent="0">
              <a:buNone/>
            </a:pPr>
            <a:r>
              <a:rPr lang="en-US" dirty="0" smtClean="0"/>
              <a:t>The result will be:</a:t>
            </a:r>
          </a:p>
          <a:p>
            <a:pPr marL="457200" lvl="1" indent="0">
              <a:buNone/>
            </a:pPr>
            <a:r>
              <a:rPr lang="en-US" dirty="0" smtClean="0"/>
              <a:t>0 apple</a:t>
            </a:r>
          </a:p>
          <a:p>
            <a:pPr marL="457200" lvl="1" indent="0">
              <a:buNone/>
            </a:pPr>
            <a:r>
              <a:rPr lang="en-US" dirty="0" smtClean="0"/>
              <a:t>1 orange</a:t>
            </a:r>
          </a:p>
          <a:p>
            <a:pPr marL="457200" lvl="1" indent="0">
              <a:buNone/>
            </a:pPr>
            <a:r>
              <a:rPr lang="en-US" dirty="0" smtClean="0"/>
              <a:t>2 pine apple</a:t>
            </a:r>
          </a:p>
        </p:txBody>
      </p:sp>
    </p:spTree>
    <p:extLst>
      <p:ext uri="{BB962C8B-B14F-4D97-AF65-F5344CB8AC3E}">
        <p14:creationId xmlns:p14="http://schemas.microsoft.com/office/powerpoint/2010/main" val="42380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4721"/>
            <a:ext cx="9905999" cy="4961209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square (</a:t>
            </a:r>
            <a:r>
              <a:rPr lang="en-US" dirty="0" err="1" smtClean="0"/>
              <a:t>num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num</a:t>
            </a:r>
            <a:r>
              <a:rPr lang="en-US" dirty="0"/>
              <a:t> </a:t>
            </a:r>
            <a:r>
              <a:rPr lang="en-US" dirty="0" smtClean="0"/>
              <a:t>** 2</a:t>
            </a:r>
          </a:p>
          <a:p>
            <a:pPr marL="457200" lvl="1" indent="0">
              <a:buNone/>
            </a:pPr>
            <a:r>
              <a:rPr lang="en-US" dirty="0" smtClean="0"/>
              <a:t>But lambda:</a:t>
            </a:r>
          </a:p>
          <a:p>
            <a:pPr marL="457200" lvl="1" indent="0">
              <a:buNone/>
            </a:pPr>
            <a:r>
              <a:rPr lang="en-US" dirty="0"/>
              <a:t>x</a:t>
            </a:r>
            <a:r>
              <a:rPr lang="en-US" dirty="0" smtClean="0"/>
              <a:t> = lambda </a:t>
            </a:r>
            <a:r>
              <a:rPr lang="en-US" dirty="0" err="1" smtClean="0"/>
              <a:t>num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num</a:t>
            </a:r>
            <a:r>
              <a:rPr lang="en-US" dirty="0" smtClean="0"/>
              <a:t> ** 2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 (x (2))</a:t>
            </a:r>
          </a:p>
          <a:p>
            <a:r>
              <a:rPr lang="en-US" dirty="0" smtClean="0"/>
              <a:t>More arguments:</a:t>
            </a:r>
          </a:p>
          <a:p>
            <a:pPr marL="457200" lvl="1" indent="0">
              <a:buNone/>
            </a:pPr>
            <a:r>
              <a:rPr lang="en-US" dirty="0"/>
              <a:t>x</a:t>
            </a:r>
            <a:r>
              <a:rPr lang="en-US" dirty="0" smtClean="0"/>
              <a:t> = lambda num1, num2 : num1 ** num2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rint (x (2, 4))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503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5167"/>
            <a:ext cx="9905999" cy="35417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9900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en-US" sz="19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!	</a:t>
            </a:r>
            <a:r>
              <a:rPr lang="en-US" sz="19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Python</a:t>
            </a:r>
          </a:p>
          <a:p>
            <a:r>
              <a:rPr lang="en-US" dirty="0" smtClean="0"/>
              <a:t>Python  --version</a:t>
            </a:r>
          </a:p>
          <a:p>
            <a:r>
              <a:rPr lang="en-US" dirty="0" err="1" smtClean="0"/>
              <a:t>Py</a:t>
            </a:r>
            <a:r>
              <a:rPr lang="en-US" dirty="0" smtClean="0"/>
              <a:t> or python</a:t>
            </a:r>
          </a:p>
          <a:p>
            <a:r>
              <a:rPr lang="en-US" dirty="0" smtClean="0"/>
              <a:t>Hello World Program!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12570"/>
          </a:xfrm>
        </p:spPr>
        <p:txBody>
          <a:bodyPr/>
          <a:lstStyle/>
          <a:p>
            <a:r>
              <a:rPr lang="en-US" dirty="0" smtClean="0"/>
              <a:t>String</a:t>
            </a:r>
          </a:p>
          <a:p>
            <a:pPr marL="457200" lvl="1" indent="0">
              <a:buNone/>
            </a:pPr>
            <a:r>
              <a:rPr lang="en-US" dirty="0" err="1" smtClean="0"/>
              <a:t>First_name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“Fardin”</a:t>
            </a:r>
          </a:p>
          <a:p>
            <a:r>
              <a:rPr lang="en-US" dirty="0" smtClean="0"/>
              <a:t>Numbers</a:t>
            </a:r>
          </a:p>
          <a:p>
            <a:pPr marL="457200" lvl="1" indent="0">
              <a:buNone/>
            </a:pPr>
            <a:r>
              <a:rPr lang="en-US" dirty="0" smtClean="0"/>
              <a:t>Age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22</a:t>
            </a:r>
          </a:p>
          <a:p>
            <a:r>
              <a:rPr lang="en-US" dirty="0" smtClean="0"/>
              <a:t>Boolean</a:t>
            </a:r>
          </a:p>
          <a:p>
            <a:pPr marL="457200" lvl="1" indent="0">
              <a:buNone/>
            </a:pPr>
            <a:r>
              <a:rPr lang="en-US" dirty="0" err="1" smtClean="0"/>
              <a:t>Is_male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variable (Male = True) is?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35682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8412"/>
            <a:ext cx="9905999" cy="4399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“Fardin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\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Ibrahimi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US" dirty="0"/>
              <a:t>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Fardin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\t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Ibrahimi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First_Name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fardin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 </a:t>
            </a:r>
          </a:p>
          <a:p>
            <a:pPr marL="0" indent="0">
              <a:buNone/>
            </a:pPr>
            <a:r>
              <a:rPr lang="en-US" dirty="0" err="1" smtClean="0"/>
              <a:t>Lastname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ibrahimi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err="1" smtClean="0"/>
              <a:t>Full_Name</a:t>
            </a:r>
            <a:r>
              <a:rPr lang="en-US" dirty="0" smtClean="0"/>
              <a:t> =</a:t>
            </a:r>
            <a:r>
              <a:rPr lang="en-US" dirty="0" err="1" smtClean="0"/>
              <a:t>First_Name</a:t>
            </a:r>
            <a:r>
              <a:rPr lang="en-US" dirty="0" smtClean="0"/>
              <a:t> + </a:t>
            </a:r>
            <a:r>
              <a:rPr lang="en-US" dirty="0" err="1" smtClean="0"/>
              <a:t>Lastname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Full_Name.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lower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Full_Name.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upper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99507"/>
          </a:xfrm>
        </p:spPr>
        <p:txBody>
          <a:bodyPr/>
          <a:lstStyle/>
          <a:p>
            <a:r>
              <a:rPr lang="en-US" dirty="0" err="1" smtClean="0"/>
              <a:t>Full_Name.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“e”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</a:t>
            </a:r>
            <a:r>
              <a:rPr lang="en-US" dirty="0" smtClean="0"/>
              <a:t>(</a:t>
            </a:r>
            <a:r>
              <a:rPr lang="en-US" dirty="0" err="1" smtClean="0"/>
              <a:t>Full_Name</a:t>
            </a:r>
            <a:r>
              <a:rPr lang="en-US" dirty="0" smtClean="0"/>
              <a:t>))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Full_Name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.index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“F”</a:t>
            </a:r>
            <a:r>
              <a:rPr lang="en-US" dirty="0" smtClean="0"/>
              <a:t>))</a:t>
            </a:r>
          </a:p>
          <a:p>
            <a:r>
              <a:rPr lang="en-US" dirty="0"/>
              <a:t>print (</a:t>
            </a:r>
            <a:r>
              <a:rPr lang="en-US" dirty="0" err="1"/>
              <a:t>Full_Name.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Ibrahimi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 (</a:t>
            </a:r>
            <a:r>
              <a:rPr lang="en-US" dirty="0" err="1" smtClean="0"/>
              <a:t>Full_Name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smtClean="0"/>
              <a:t>5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1237</TotalTime>
  <Words>1250</Words>
  <Application>Microsoft Office PowerPoint</Application>
  <PresentationFormat>Widescreen</PresentationFormat>
  <Paragraphs>367</Paragraphs>
  <Slides>45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Trebuchet MS</vt:lpstr>
      <vt:lpstr>Tw Cen MT</vt:lpstr>
      <vt:lpstr>Wingdings</vt:lpstr>
      <vt:lpstr>Circuit</vt:lpstr>
      <vt:lpstr>IN THE NAME OF ALLAH</vt:lpstr>
      <vt:lpstr>An introduction to Python</vt:lpstr>
      <vt:lpstr>Python vs java vs c++</vt:lpstr>
      <vt:lpstr>PowerPoint Presentation</vt:lpstr>
      <vt:lpstr>Python Installation</vt:lpstr>
      <vt:lpstr>Different Types of variables</vt:lpstr>
      <vt:lpstr>Variable types quiz</vt:lpstr>
      <vt:lpstr>Strings</vt:lpstr>
      <vt:lpstr>Strings</vt:lpstr>
      <vt:lpstr>Strings (QUIZ Part)</vt:lpstr>
      <vt:lpstr>Numbers</vt:lpstr>
      <vt:lpstr>User input</vt:lpstr>
      <vt:lpstr>IF statements</vt:lpstr>
      <vt:lpstr>Note!!! Global Variables</vt:lpstr>
      <vt:lpstr>Note!!! Global Variables</vt:lpstr>
      <vt:lpstr>Operators</vt:lpstr>
      <vt:lpstr>Lists</vt:lpstr>
      <vt:lpstr>Lists</vt:lpstr>
      <vt:lpstr>LISTS </vt:lpstr>
      <vt:lpstr>List (quiz)</vt:lpstr>
      <vt:lpstr>Tuples</vt:lpstr>
      <vt:lpstr>Functions</vt:lpstr>
      <vt:lpstr>Functions</vt:lpstr>
      <vt:lpstr>LOOPS (while)</vt:lpstr>
      <vt:lpstr>Loops (for)</vt:lpstr>
      <vt:lpstr>Loops (for)</vt:lpstr>
      <vt:lpstr>LOOPS (QUIz)</vt:lpstr>
      <vt:lpstr>Dictionaries</vt:lpstr>
      <vt:lpstr>Dictionaries quiz</vt:lpstr>
      <vt:lpstr>Multi Dimensional lists</vt:lpstr>
      <vt:lpstr>Classes</vt:lpstr>
      <vt:lpstr>Inheritance</vt:lpstr>
      <vt:lpstr>Inheritance</vt:lpstr>
      <vt:lpstr>Inheritance (people.py, Less code)</vt:lpstr>
      <vt:lpstr>Inheritance (App.py)</vt:lpstr>
      <vt:lpstr>Reading FILES</vt:lpstr>
      <vt:lpstr>Appending on files</vt:lpstr>
      <vt:lpstr>Writing to files</vt:lpstr>
      <vt:lpstr>*args</vt:lpstr>
      <vt:lpstr>**kwargs</vt:lpstr>
      <vt:lpstr>__init__</vt:lpstr>
      <vt:lpstr>super()</vt:lpstr>
      <vt:lpstr>enumerate()</vt:lpstr>
      <vt:lpstr>Lambda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Fardin</dc:creator>
  <cp:lastModifiedBy>Fardin</cp:lastModifiedBy>
  <cp:revision>1223</cp:revision>
  <dcterms:created xsi:type="dcterms:W3CDTF">2022-10-26T08:26:17Z</dcterms:created>
  <dcterms:modified xsi:type="dcterms:W3CDTF">2023-02-22T18:15:09Z</dcterms:modified>
</cp:coreProperties>
</file>