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20D32-9A57-4108-8E33-764690F84097}" v="7" dt="2023-08-14T19:06:58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LAVATH CHINTU" userId="41f7c063133346ef" providerId="LiveId" clId="{50020D32-9A57-4108-8E33-764690F84097}"/>
    <pc:docChg chg="undo custSel addSld delSld modSld sldOrd">
      <pc:chgData name="RATHLAVATH CHINTU" userId="41f7c063133346ef" providerId="LiveId" clId="{50020D32-9A57-4108-8E33-764690F84097}" dt="2023-08-14T19:11:40.391" v="2199"/>
      <pc:docMkLst>
        <pc:docMk/>
      </pc:docMkLst>
      <pc:sldChg chg="ord">
        <pc:chgData name="RATHLAVATH CHINTU" userId="41f7c063133346ef" providerId="LiveId" clId="{50020D32-9A57-4108-8E33-764690F84097}" dt="2023-08-14T19:10:15.276" v="2193"/>
        <pc:sldMkLst>
          <pc:docMk/>
          <pc:sldMk cId="3087874200" sldId="258"/>
        </pc:sldMkLst>
      </pc:sldChg>
      <pc:sldChg chg="del">
        <pc:chgData name="RATHLAVATH CHINTU" userId="41f7c063133346ef" providerId="LiveId" clId="{50020D32-9A57-4108-8E33-764690F84097}" dt="2023-08-14T18:28:17.297" v="925" actId="2696"/>
        <pc:sldMkLst>
          <pc:docMk/>
          <pc:sldMk cId="3465492187" sldId="260"/>
        </pc:sldMkLst>
      </pc:sldChg>
      <pc:sldChg chg="ord">
        <pc:chgData name="RATHLAVATH CHINTU" userId="41f7c063133346ef" providerId="LiveId" clId="{50020D32-9A57-4108-8E33-764690F84097}" dt="2023-08-14T17:55:08.562" v="14"/>
        <pc:sldMkLst>
          <pc:docMk/>
          <pc:sldMk cId="778010373" sldId="261"/>
        </pc:sldMkLst>
      </pc:sldChg>
      <pc:sldChg chg="addSp delSp modSp mod">
        <pc:chgData name="RATHLAVATH CHINTU" userId="41f7c063133346ef" providerId="LiveId" clId="{50020D32-9A57-4108-8E33-764690F84097}" dt="2023-08-14T18:11:15.867" v="380" actId="14100"/>
        <pc:sldMkLst>
          <pc:docMk/>
          <pc:sldMk cId="3155776954" sldId="262"/>
        </pc:sldMkLst>
        <pc:spChg chg="del mod">
          <ac:chgData name="RATHLAVATH CHINTU" userId="41f7c063133346ef" providerId="LiveId" clId="{50020D32-9A57-4108-8E33-764690F84097}" dt="2023-08-14T17:53:44.305" v="2" actId="931"/>
          <ac:spMkLst>
            <pc:docMk/>
            <pc:sldMk cId="3155776954" sldId="262"/>
            <ac:spMk id="3" creationId="{06D15F9B-36A7-1BE6-2824-90AC2866F15D}"/>
          </ac:spMkLst>
        </pc:spChg>
        <pc:spChg chg="add del mod">
          <ac:chgData name="RATHLAVATH CHINTU" userId="41f7c063133346ef" providerId="LiveId" clId="{50020D32-9A57-4108-8E33-764690F84097}" dt="2023-08-14T18:10:24.551" v="375" actId="931"/>
          <ac:spMkLst>
            <pc:docMk/>
            <pc:sldMk cId="3155776954" sldId="262"/>
            <ac:spMk id="7" creationId="{0BB2F50B-2E5F-6A16-7FE6-DC42F3D281E6}"/>
          </ac:spMkLst>
        </pc:spChg>
        <pc:picChg chg="add del mod">
          <ac:chgData name="RATHLAVATH CHINTU" userId="41f7c063133346ef" providerId="LiveId" clId="{50020D32-9A57-4108-8E33-764690F84097}" dt="2023-08-14T18:10:17.705" v="374" actId="21"/>
          <ac:picMkLst>
            <pc:docMk/>
            <pc:sldMk cId="3155776954" sldId="262"/>
            <ac:picMk id="5" creationId="{302E166A-5FC0-A946-13C0-F0D73DAA4B7D}"/>
          </ac:picMkLst>
        </pc:picChg>
        <pc:picChg chg="add mod">
          <ac:chgData name="RATHLAVATH CHINTU" userId="41f7c063133346ef" providerId="LiveId" clId="{50020D32-9A57-4108-8E33-764690F84097}" dt="2023-08-14T18:11:15.867" v="380" actId="14100"/>
          <ac:picMkLst>
            <pc:docMk/>
            <pc:sldMk cId="3155776954" sldId="262"/>
            <ac:picMk id="9" creationId="{50CF386C-A619-77C2-22AB-2C1710F9B7E5}"/>
          </ac:picMkLst>
        </pc:picChg>
      </pc:sldChg>
      <pc:sldChg chg="modSp new mod">
        <pc:chgData name="RATHLAVATH CHINTU" userId="41f7c063133346ef" providerId="LiveId" clId="{50020D32-9A57-4108-8E33-764690F84097}" dt="2023-08-14T18:21:27.082" v="704" actId="20577"/>
        <pc:sldMkLst>
          <pc:docMk/>
          <pc:sldMk cId="866585840" sldId="263"/>
        </pc:sldMkLst>
        <pc:spChg chg="mod">
          <ac:chgData name="RATHLAVATH CHINTU" userId="41f7c063133346ef" providerId="LiveId" clId="{50020D32-9A57-4108-8E33-764690F84097}" dt="2023-08-14T17:56:57.720" v="21" actId="404"/>
          <ac:spMkLst>
            <pc:docMk/>
            <pc:sldMk cId="866585840" sldId="263"/>
            <ac:spMk id="2" creationId="{2B6D3B88-B388-011E-C19A-8B7D169E0EB6}"/>
          </ac:spMkLst>
        </pc:spChg>
        <pc:spChg chg="mod">
          <ac:chgData name="RATHLAVATH CHINTU" userId="41f7c063133346ef" providerId="LiveId" clId="{50020D32-9A57-4108-8E33-764690F84097}" dt="2023-08-14T18:21:27.082" v="704" actId="20577"/>
          <ac:spMkLst>
            <pc:docMk/>
            <pc:sldMk cId="866585840" sldId="263"/>
            <ac:spMk id="3" creationId="{AEAD0ADA-D8F1-24B0-F7AF-2707335DEBE8}"/>
          </ac:spMkLst>
        </pc:spChg>
      </pc:sldChg>
      <pc:sldChg chg="modSp new mod">
        <pc:chgData name="RATHLAVATH CHINTU" userId="41f7c063133346ef" providerId="LiveId" clId="{50020D32-9A57-4108-8E33-764690F84097}" dt="2023-08-14T18:26:52.278" v="923" actId="20577"/>
        <pc:sldMkLst>
          <pc:docMk/>
          <pc:sldMk cId="339979415" sldId="264"/>
        </pc:sldMkLst>
        <pc:spChg chg="mod">
          <ac:chgData name="RATHLAVATH CHINTU" userId="41f7c063133346ef" providerId="LiveId" clId="{50020D32-9A57-4108-8E33-764690F84097}" dt="2023-08-14T18:23:32.862" v="710"/>
          <ac:spMkLst>
            <pc:docMk/>
            <pc:sldMk cId="339979415" sldId="264"/>
            <ac:spMk id="2" creationId="{825B9333-4E76-56F9-C982-4F3916E707D6}"/>
          </ac:spMkLst>
        </pc:spChg>
        <pc:spChg chg="mod">
          <ac:chgData name="RATHLAVATH CHINTU" userId="41f7c063133346ef" providerId="LiveId" clId="{50020D32-9A57-4108-8E33-764690F84097}" dt="2023-08-14T18:26:52.278" v="923" actId="20577"/>
          <ac:spMkLst>
            <pc:docMk/>
            <pc:sldMk cId="339979415" sldId="264"/>
            <ac:spMk id="3" creationId="{6F9F3897-D0EF-B550-3A80-0953E16FB7C4}"/>
          </ac:spMkLst>
        </pc:spChg>
      </pc:sldChg>
      <pc:sldChg chg="modSp new mod ord">
        <pc:chgData name="RATHLAVATH CHINTU" userId="41f7c063133346ef" providerId="LiveId" clId="{50020D32-9A57-4108-8E33-764690F84097}" dt="2023-08-14T18:47:28.567" v="1422"/>
        <pc:sldMkLst>
          <pc:docMk/>
          <pc:sldMk cId="50565853" sldId="265"/>
        </pc:sldMkLst>
        <pc:spChg chg="mod">
          <ac:chgData name="RATHLAVATH CHINTU" userId="41f7c063133346ef" providerId="LiveId" clId="{50020D32-9A57-4108-8E33-764690F84097}" dt="2023-08-14T18:29:39.984" v="932" actId="404"/>
          <ac:spMkLst>
            <pc:docMk/>
            <pc:sldMk cId="50565853" sldId="265"/>
            <ac:spMk id="2" creationId="{66BD59FB-D8D7-9A4E-3B09-0E2126827C24}"/>
          </ac:spMkLst>
        </pc:spChg>
        <pc:spChg chg="mod">
          <ac:chgData name="RATHLAVATH CHINTU" userId="41f7c063133346ef" providerId="LiveId" clId="{50020D32-9A57-4108-8E33-764690F84097}" dt="2023-08-14T18:46:53.251" v="1419" actId="313"/>
          <ac:spMkLst>
            <pc:docMk/>
            <pc:sldMk cId="50565853" sldId="265"/>
            <ac:spMk id="3" creationId="{B416F7EA-6621-F39C-696C-B3A13DB84337}"/>
          </ac:spMkLst>
        </pc:spChg>
      </pc:sldChg>
      <pc:sldChg chg="modSp new mod ord">
        <pc:chgData name="RATHLAVATH CHINTU" userId="41f7c063133346ef" providerId="LiveId" clId="{50020D32-9A57-4108-8E33-764690F84097}" dt="2023-08-14T19:11:40.391" v="2199"/>
        <pc:sldMkLst>
          <pc:docMk/>
          <pc:sldMk cId="3408587219" sldId="266"/>
        </pc:sldMkLst>
        <pc:spChg chg="mod">
          <ac:chgData name="RATHLAVATH CHINTU" userId="41f7c063133346ef" providerId="LiveId" clId="{50020D32-9A57-4108-8E33-764690F84097}" dt="2023-08-14T18:47:52.937" v="1424" actId="122"/>
          <ac:spMkLst>
            <pc:docMk/>
            <pc:sldMk cId="3408587219" sldId="266"/>
            <ac:spMk id="2" creationId="{A366713A-D322-9EF0-7D4B-42F72A3E1A87}"/>
          </ac:spMkLst>
        </pc:spChg>
        <pc:spChg chg="mod">
          <ac:chgData name="RATHLAVATH CHINTU" userId="41f7c063133346ef" providerId="LiveId" clId="{50020D32-9A57-4108-8E33-764690F84097}" dt="2023-08-14T19:06:04.836" v="2106" actId="20577"/>
          <ac:spMkLst>
            <pc:docMk/>
            <pc:sldMk cId="3408587219" sldId="266"/>
            <ac:spMk id="3" creationId="{42C5A0C7-0307-2EA0-7991-01784875A1BE}"/>
          </ac:spMkLst>
        </pc:spChg>
      </pc:sldChg>
      <pc:sldChg chg="modSp new add del mod ord">
        <pc:chgData name="RATHLAVATH CHINTU" userId="41f7c063133346ef" providerId="LiveId" clId="{50020D32-9A57-4108-8E33-764690F84097}" dt="2023-08-14T19:11:35.195" v="2197"/>
        <pc:sldMkLst>
          <pc:docMk/>
          <pc:sldMk cId="1357332421" sldId="267"/>
        </pc:sldMkLst>
        <pc:spChg chg="mod">
          <ac:chgData name="RATHLAVATH CHINTU" userId="41f7c063133346ef" providerId="LiveId" clId="{50020D32-9A57-4108-8E33-764690F84097}" dt="2023-08-14T19:07:06.664" v="2113" actId="403"/>
          <ac:spMkLst>
            <pc:docMk/>
            <pc:sldMk cId="1357332421" sldId="267"/>
            <ac:spMk id="2" creationId="{249B6C1F-56DD-7233-5B1E-EEF8CAABE3B7}"/>
          </ac:spMkLst>
        </pc:spChg>
        <pc:spChg chg="mod">
          <ac:chgData name="RATHLAVATH CHINTU" userId="41f7c063133346ef" providerId="LiveId" clId="{50020D32-9A57-4108-8E33-764690F84097}" dt="2023-08-14T19:07:51.881" v="2154" actId="20577"/>
          <ac:spMkLst>
            <pc:docMk/>
            <pc:sldMk cId="1357332421" sldId="267"/>
            <ac:spMk id="3" creationId="{F1C33ADF-3AF0-2D70-CCF5-98E138898917}"/>
          </ac:spMkLst>
        </pc:spChg>
      </pc:sldChg>
      <pc:sldChg chg="delSp modSp new mod">
        <pc:chgData name="RATHLAVATH CHINTU" userId="41f7c063133346ef" providerId="LiveId" clId="{50020D32-9A57-4108-8E33-764690F84097}" dt="2023-08-14T19:09:56.994" v="2189" actId="21"/>
        <pc:sldMkLst>
          <pc:docMk/>
          <pc:sldMk cId="2243690675" sldId="268"/>
        </pc:sldMkLst>
        <pc:spChg chg="mod">
          <ac:chgData name="RATHLAVATH CHINTU" userId="41f7c063133346ef" providerId="LiveId" clId="{50020D32-9A57-4108-8E33-764690F84097}" dt="2023-08-14T19:09:46.572" v="2187" actId="404"/>
          <ac:spMkLst>
            <pc:docMk/>
            <pc:sldMk cId="2243690675" sldId="268"/>
            <ac:spMk id="2" creationId="{DEAC3D02-BD27-8182-EC93-268AABB44536}"/>
          </ac:spMkLst>
        </pc:spChg>
        <pc:spChg chg="del">
          <ac:chgData name="RATHLAVATH CHINTU" userId="41f7c063133346ef" providerId="LiveId" clId="{50020D32-9A57-4108-8E33-764690F84097}" dt="2023-08-14T19:09:56.994" v="2189" actId="21"/>
          <ac:spMkLst>
            <pc:docMk/>
            <pc:sldMk cId="2243690675" sldId="268"/>
            <ac:spMk id="3" creationId="{A532E46F-86D0-6003-51BE-37FB73CC68A9}"/>
          </ac:spMkLst>
        </pc:spChg>
        <pc:spChg chg="del">
          <ac:chgData name="RATHLAVATH CHINTU" userId="41f7c063133346ef" providerId="LiveId" clId="{50020D32-9A57-4108-8E33-764690F84097}" dt="2023-08-14T19:09:52.754" v="2188" actId="21"/>
          <ac:spMkLst>
            <pc:docMk/>
            <pc:sldMk cId="2243690675" sldId="268"/>
            <ac:spMk id="4" creationId="{82506993-BB86-7B48-482A-D99F0EA6FCBC}"/>
          </ac:spMkLst>
        </pc:spChg>
      </pc:sldChg>
      <pc:sldChg chg="new del">
        <pc:chgData name="RATHLAVATH CHINTU" userId="41f7c063133346ef" providerId="LiveId" clId="{50020D32-9A57-4108-8E33-764690F84097}" dt="2023-08-14T19:08:12.122" v="2156" actId="2696"/>
        <pc:sldMkLst>
          <pc:docMk/>
          <pc:sldMk cId="407382905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3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6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9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33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42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58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4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4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9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DA598B-FEE7-47F6-972E-C505753BF06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C65B864-38F7-4166-863B-EAC40CD18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A63D-EEA0-C8A5-03E6-B1E57F44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760"/>
            <a:ext cx="9144000" cy="336804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bg1"/>
                </a:solidFill>
                <a:latin typeface="Aptos Narrow" panose="020B0004020202020204" pitchFamily="34" charset="0"/>
              </a:rPr>
              <a:t>FARDIN’S DATA ANALYSIS AND VISUALIZATION PROJECT</a:t>
            </a:r>
            <a:br>
              <a:rPr lang="en-IN" b="1" dirty="0">
                <a:latin typeface="Aptos Narrow" panose="020B0004020202020204" pitchFamily="34" charset="0"/>
              </a:rPr>
            </a:br>
            <a:br>
              <a:rPr lang="en-IN" b="1" dirty="0">
                <a:latin typeface="Aptos Narrow" panose="020B0004020202020204" pitchFamily="34" charset="0"/>
              </a:rPr>
            </a:br>
            <a:r>
              <a:rPr lang="en-IN" sz="2700" i="1" dirty="0"/>
              <a:t>KPI DASHBOARD FOR AUTOMOBILE RETAIL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0AE3-2EF7-7199-1770-533E88372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0800"/>
            <a:ext cx="8825658" cy="861420"/>
          </a:xfrm>
        </p:spPr>
        <p:txBody>
          <a:bodyPr/>
          <a:lstStyle/>
          <a:p>
            <a:pPr algn="l"/>
            <a:endParaRPr lang="en-IN" i="1" dirty="0"/>
          </a:p>
          <a:p>
            <a:pPr algn="l"/>
            <a:r>
              <a:rPr lang="en-IN" i="1" dirty="0"/>
              <a:t>SALES INSIGHTS REPORT 2003-05</a:t>
            </a:r>
          </a:p>
        </p:txBody>
      </p:sp>
    </p:spTree>
    <p:extLst>
      <p:ext uri="{BB962C8B-B14F-4D97-AF65-F5344CB8AC3E}">
        <p14:creationId xmlns:p14="http://schemas.microsoft.com/office/powerpoint/2010/main" val="2511682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713A-D322-9EF0-7D4B-42F72A3E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BUSINESS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A0C7-0307-2EA0-7991-01784875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21605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The company has generated highest sales of $ 3.87M through Quarter 4 while least sales of $ 1.76M through Quarter 3 of the all three years.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49% of deals made by the company were of medium size with 60% of revenue followed by 45% of small with 26% of revenue and last  5.56 % of deals with revenue percentage of 13% is large 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58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6C1F-56DD-7233-5B1E-EEF8CAAB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Aptos Narrow" panose="020B0004020202020204" pitchFamily="34" charset="0"/>
              </a:rPr>
              <a:t>CONCLUSION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3ADF-3AF0-2D70-CCF5-98E13889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63845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A revenue dashboard was built for automobile retail company depicting its various KPIs visually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along with tooltips and interactions was provided in the dashboard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dashboard can be used for both high-level and in-depth analysis of KPIs across various dimensions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33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3D02-BD27-8182-EC93-268AABB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9600" dirty="0">
                <a:latin typeface="Bahnschrift SemiBol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369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D2F1-0520-2EFD-860B-40CFB586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ptos Narrow" panose="020B0004020202020204" pitchFamily="34" charset="0"/>
              </a:rPr>
              <a:t>BUSINESS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3C36-523A-4980-2F2C-38529880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68645" cy="367538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is</a:t>
            </a:r>
            <a:r>
              <a:rPr lang="en-US" sz="1800" dirty="0"/>
              <a:t> an automobile </a:t>
            </a:r>
            <a:r>
              <a:rPr lang="en-US" dirty="0"/>
              <a:t>r</a:t>
            </a:r>
            <a:r>
              <a:rPr lang="en-US" sz="1800" dirty="0"/>
              <a:t>etail </a:t>
            </a:r>
            <a:r>
              <a:rPr lang="en-US" dirty="0"/>
              <a:t>c</a:t>
            </a:r>
            <a:r>
              <a:rPr lang="en-US" sz="1800" dirty="0"/>
              <a:t>ompany chains across various cities and countries  of India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Managing director / CEO of  wants to incorporate ‘Business and Data Intelligence’ to identify and track the source of revenue for the company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Hence, it is decided to develop a KPI Dashboard using Jan-03 to May-05 data, which can help track its revenue sources and other relevant KPIs across various dimensions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It’ll help the management take strategic business decisions based on the insights generated from the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7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025E-1D2B-0233-3E89-62CA0D73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Aptos Narrow" panose="020B0004020202020204" pitchFamily="34" charset="0"/>
              </a:rPr>
              <a:t>PROBLEM STATEMENT / PROJECT SCOPE</a:t>
            </a:r>
            <a:endParaRPr lang="en-IN" sz="4000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829B-1393-1C77-CB98-6C869061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59045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Identify the data sources pertaining to revenue management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Clean and model the data as per requirement for analysis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Create a revenue dashboard that measures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need to provided to slice and dice the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dashboard should depict both high level and granular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87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8B94-49C7-5556-AF40-88011AAA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SOLUTION APPROACH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92FF-C9E8-848C-777A-9E5A465B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65445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The data consists of table provided for tracking revenue, which consists of sales, order date, order status, product line and countries.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Power BI was the tool used for creating the visualization/dashboard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 within Power Query</a:t>
            </a:r>
          </a:p>
          <a:p>
            <a:pPr>
              <a:lnSpc>
                <a:spcPct val="150000"/>
              </a:lnSpc>
            </a:pPr>
            <a:r>
              <a:rPr lang="en-IN" dirty="0"/>
              <a:t>Importing data from a folder so that even if we add upcoming month’s data it can be updated automatically.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99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932-CF28-4E60-F36C-5620CCF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Aptos Narrow" panose="020B0004020202020204" pitchFamily="34" charset="0"/>
              </a:rPr>
              <a:t>SOLUTION APPROACH</a:t>
            </a:r>
            <a:endParaRPr lang="en-IN" sz="4400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C394-96B4-4EF2-1989-234E2D06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81446" cy="4061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b="1" dirty="0"/>
              <a:t>Sales</a:t>
            </a:r>
            <a:r>
              <a:rPr lang="en-IN" sz="1800" b="1" dirty="0"/>
              <a:t> </a:t>
            </a:r>
            <a:r>
              <a:rPr lang="en-IN" sz="1800" dirty="0"/>
              <a:t>= Sum of </a:t>
            </a:r>
            <a:r>
              <a:rPr lang="en-IN" dirty="0"/>
              <a:t>sales</a:t>
            </a:r>
            <a:r>
              <a:rPr lang="en-IN" sz="1800" dirty="0"/>
              <a:t> from shipped items (in dollars)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Number of Orders  </a:t>
            </a:r>
            <a:r>
              <a:rPr lang="en-IN" sz="1800" dirty="0"/>
              <a:t>= Count of </a:t>
            </a:r>
            <a:r>
              <a:rPr lang="en-IN" dirty="0"/>
              <a:t>Order ID</a:t>
            </a:r>
            <a:r>
              <a:rPr lang="en-IN" sz="1800" dirty="0"/>
              <a:t> from the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b="1" dirty="0"/>
              <a:t>Quantity Sold</a:t>
            </a:r>
            <a:r>
              <a:rPr lang="en-IN" sz="1800" dirty="0"/>
              <a:t> = Total number of products sold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b="1" dirty="0"/>
              <a:t>Order Status</a:t>
            </a:r>
            <a:r>
              <a:rPr lang="en-IN" sz="1800" b="1" dirty="0"/>
              <a:t> </a:t>
            </a:r>
            <a:r>
              <a:rPr lang="en-IN" sz="1800" dirty="0"/>
              <a:t>= Count of orders status from the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b="1" dirty="0"/>
              <a:t>Quarters </a:t>
            </a:r>
            <a:r>
              <a:rPr lang="en-IN" sz="1800" b="1" dirty="0"/>
              <a:t> </a:t>
            </a:r>
            <a:r>
              <a:rPr lang="en-IN" sz="1800" dirty="0"/>
              <a:t>= Total Sales of each quarter from the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01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3658-A25C-9596-D7DC-DE00A873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CF386C-A619-77C2-22AB-2C1710F9B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" y="0"/>
            <a:ext cx="12140691" cy="6901781"/>
          </a:xfrm>
        </p:spPr>
      </p:pic>
    </p:spTree>
    <p:extLst>
      <p:ext uri="{BB962C8B-B14F-4D97-AF65-F5344CB8AC3E}">
        <p14:creationId xmlns:p14="http://schemas.microsoft.com/office/powerpoint/2010/main" val="315577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3B88-B388-011E-C19A-8B7D169E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Aptos Narrow" panose="020B0004020202020204" pitchFamily="34" charset="0"/>
              </a:rPr>
              <a:t>FEATURES OF THE DASHBOARD</a:t>
            </a:r>
            <a:endParaRPr lang="en-IN" sz="4000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0ADA-D8F1-24B0-F7AF-2707335D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57925" cy="413258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64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sz="6400" b="1" dirty="0"/>
              <a:t>Sales over Years </a:t>
            </a:r>
            <a:r>
              <a:rPr lang="en-US" sz="6400" dirty="0"/>
              <a:t>= line chart shows the sales generated across various years</a:t>
            </a:r>
          </a:p>
          <a:p>
            <a:pPr lvl="1">
              <a:lnSpc>
                <a:spcPct val="150000"/>
              </a:lnSpc>
            </a:pPr>
            <a:r>
              <a:rPr lang="en-US" sz="6400" b="1" dirty="0"/>
              <a:t>Sales by City </a:t>
            </a:r>
            <a:r>
              <a:rPr lang="en-US" sz="6400" dirty="0"/>
              <a:t>= Clustered bar chart shows the sales of each city across different countries in the world</a:t>
            </a:r>
          </a:p>
          <a:p>
            <a:pPr lvl="1">
              <a:lnSpc>
                <a:spcPct val="150000"/>
              </a:lnSpc>
            </a:pPr>
            <a:r>
              <a:rPr lang="en-US" sz="6400" b="1" dirty="0"/>
              <a:t>Sales by Product Line </a:t>
            </a:r>
            <a:r>
              <a:rPr lang="en-US" sz="6400" dirty="0"/>
              <a:t>= Stacked column chart shows the distribution of sales by each product line type</a:t>
            </a:r>
          </a:p>
          <a:p>
            <a:pPr lvl="1">
              <a:lnSpc>
                <a:spcPct val="150000"/>
              </a:lnSpc>
            </a:pPr>
            <a:r>
              <a:rPr lang="en-US" sz="6400" b="1" dirty="0"/>
              <a:t>Order Status</a:t>
            </a:r>
            <a:r>
              <a:rPr lang="en-US" sz="6400" dirty="0"/>
              <a:t> = Pie chart shows the distribution of sales based on shipping status</a:t>
            </a:r>
          </a:p>
          <a:p>
            <a:pPr lvl="1">
              <a:lnSpc>
                <a:spcPct val="150000"/>
              </a:lnSpc>
            </a:pPr>
            <a:r>
              <a:rPr lang="en-US" sz="6400" b="1" dirty="0"/>
              <a:t>Sales by Deal Size </a:t>
            </a:r>
            <a:r>
              <a:rPr lang="en-US" sz="6400" dirty="0"/>
              <a:t>= A </a:t>
            </a:r>
            <a:r>
              <a:rPr lang="en-US" sz="6400" dirty="0" err="1"/>
              <a:t>Treemap</a:t>
            </a:r>
            <a:r>
              <a:rPr lang="en-US" sz="6400" dirty="0"/>
              <a:t> shows the size of deal of orders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58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9333-4E76-56F9-C982-4F3916E7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Aptos Narrow" panose="020B0004020202020204" pitchFamily="34" charset="0"/>
              </a:rPr>
              <a:t>FEATURES OF THE DASHBOARD</a:t>
            </a:r>
            <a:endParaRPr lang="en-IN" sz="4000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3897-D0EF-B550-3A80-0953E16F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45125" cy="38684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6400" dirty="0"/>
              <a:t>A bunch of card visuals were placed in the left top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6400" dirty="0"/>
              <a:t>The following filters were provided to slice and dice the data at right of dashboard:</a:t>
            </a:r>
          </a:p>
          <a:p>
            <a:pPr lvl="2">
              <a:lnSpc>
                <a:spcPct val="150000"/>
              </a:lnSpc>
            </a:pPr>
            <a:r>
              <a:rPr lang="en-US" sz="6400" dirty="0"/>
              <a:t>COUNTRY</a:t>
            </a:r>
          </a:p>
          <a:p>
            <a:pPr lvl="2">
              <a:lnSpc>
                <a:spcPct val="150000"/>
              </a:lnSpc>
            </a:pPr>
            <a:r>
              <a:rPr lang="en-US" sz="6400" dirty="0"/>
              <a:t>QUARTER</a:t>
            </a:r>
          </a:p>
          <a:p>
            <a:pPr lvl="2">
              <a:lnSpc>
                <a:spcPct val="150000"/>
              </a:lnSpc>
            </a:pPr>
            <a:r>
              <a:rPr lang="en-US" sz="6400" dirty="0"/>
              <a:t>CUSTOMER NAME</a:t>
            </a:r>
          </a:p>
          <a:p>
            <a:pPr>
              <a:lnSpc>
                <a:spcPct val="150000"/>
              </a:lnSpc>
            </a:pPr>
            <a:r>
              <a:rPr lang="en-US" sz="6400" dirty="0"/>
              <a:t>The theme of the dashboard is based on the theme of the presentation</a:t>
            </a:r>
          </a:p>
          <a:p>
            <a:pPr>
              <a:lnSpc>
                <a:spcPct val="150000"/>
              </a:lnSpc>
            </a:pPr>
            <a:r>
              <a:rPr lang="en-US" sz="6400" dirty="0"/>
              <a:t>The visuals are interactive in nature</a:t>
            </a:r>
          </a:p>
          <a:p>
            <a:pPr>
              <a:lnSpc>
                <a:spcPct val="150000"/>
              </a:lnSpc>
            </a:pPr>
            <a:r>
              <a:rPr lang="en-US" sz="6400" dirty="0"/>
              <a:t>Tooltips pop-up when hovering over a visual for more information about the data point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7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59FB-D8D7-9A4E-3B09-0E212682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Aptos Narrow" panose="020B0004020202020204" pitchFamily="34" charset="0"/>
              </a:rPr>
              <a:t>BUSINESS OUTCOMES</a:t>
            </a:r>
            <a:endParaRPr lang="en-IN" sz="4000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F7EA-6621-F39C-696C-B3A13DB8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21045" cy="36652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sales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Madrid generates highest revenue and Charleroi the least revenue during Jan 2003 to May 2005. Company need to focus on increasing the revenue in Charleroi.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Classic Cars has highest sales percentage (39%) which is 1,632.5% is higher than Trains (lowest). Leverage this insight to increase revenue generated through Classic Cars.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92% of the orders are shipped out while 2.13% of cancelled and 1.6% of on hold across all cities  which means 92% of orders generate revenue for this company. Identify and analyse the reasons for cancellations and try to reduce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65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719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Narrow</vt:lpstr>
      <vt:lpstr>Arial</vt:lpstr>
      <vt:lpstr>Bahnschrift SemiBold</vt:lpstr>
      <vt:lpstr>Century Gothic</vt:lpstr>
      <vt:lpstr>Wingdings 3</vt:lpstr>
      <vt:lpstr>Ion Boardroom</vt:lpstr>
      <vt:lpstr>FARDIN’S DATA ANALYSIS AND VISUALIZATION PROJECT  KPI DASHBOARD FOR AUTOMOBILE RETAIL COMPANY</vt:lpstr>
      <vt:lpstr>BUSINESS OBJECTIVE </vt:lpstr>
      <vt:lpstr>PROBLEM STATEMENT / PROJECT SCOPE</vt:lpstr>
      <vt:lpstr>SOLUTION APPROACH</vt:lpstr>
      <vt:lpstr>SOLUTION APPROACH</vt:lpstr>
      <vt:lpstr>PowerPoint Presentation</vt:lpstr>
      <vt:lpstr>FEATURES OF THE DASHBOARD</vt:lpstr>
      <vt:lpstr>FEATURES OF THE DASHBOARD</vt:lpstr>
      <vt:lpstr>BUSINESS OUTCOMES</vt:lpstr>
      <vt:lpstr>BUSINESS OUTCOMES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FARDIN’S DATA ANALYSIS AND VISUALIZATION PROJECT  KPI DASHBOARD FOR AUTOMOBILE RETAIL COMPANY</dc:title>
  <dc:creator>RATHLAVATH CHINTU</dc:creator>
  <cp:lastModifiedBy>RATHLAVATH CHINTU</cp:lastModifiedBy>
  <cp:revision>1</cp:revision>
  <dcterms:created xsi:type="dcterms:W3CDTF">2023-08-14T16:34:25Z</dcterms:created>
  <dcterms:modified xsi:type="dcterms:W3CDTF">2023-08-14T19:11:41Z</dcterms:modified>
</cp:coreProperties>
</file>