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11/23/2021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11/23/2021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D5B-AB53-4183-9395-81A5E1064A05}"/>
              </a:ext>
            </a:extLst>
          </p:cNvPr>
          <p:cNvSpPr>
            <a:spLocks noGrp="1"/>
          </p:cNvSpPr>
          <p:nvPr>
            <p:ph type="ctrTitle"/>
          </p:nvPr>
        </p:nvSpPr>
        <p:spPr/>
        <p:txBody>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Clustering</a:t>
            </a:r>
            <a:r>
              <a:rPr lang="en-US" dirty="0"/>
              <a:t> </a:t>
            </a:r>
          </a:p>
        </p:txBody>
      </p:sp>
      <p:sp>
        <p:nvSpPr>
          <p:cNvPr id="3" name="Subtitle 2">
            <a:extLst>
              <a:ext uri="{FF2B5EF4-FFF2-40B4-BE49-F238E27FC236}">
                <a16:creationId xmlns:a16="http://schemas.microsoft.com/office/drawing/2014/main" id="{0B14E20E-471B-4EAE-AFF5-56826E5644BF}"/>
              </a:ext>
            </a:extLst>
          </p:cNvPr>
          <p:cNvSpPr>
            <a:spLocks noGrp="1"/>
          </p:cNvSpPr>
          <p:nvPr>
            <p:ph type="subTitle" idx="1"/>
          </p:nvPr>
        </p:nvSpPr>
        <p:spPr/>
        <p:txBody>
          <a:bodyPr/>
          <a:lstStyle/>
          <a:p>
            <a:pPr algn="ctr"/>
            <a:r>
              <a:rPr lang="en-US" dirty="0">
                <a:ln w="0"/>
                <a:effectLst>
                  <a:outerShdw blurRad="38100" dist="19050" dir="2700000" algn="tl" rotWithShape="0">
                    <a:schemeClr val="dk1">
                      <a:alpha val="40000"/>
                    </a:schemeClr>
                  </a:outerShdw>
                </a:effectLst>
              </a:rPr>
              <a:t>4 Types of Clustering Algorithm   </a:t>
            </a:r>
          </a:p>
        </p:txBody>
      </p:sp>
    </p:spTree>
    <p:extLst>
      <p:ext uri="{BB962C8B-B14F-4D97-AF65-F5344CB8AC3E}">
        <p14:creationId xmlns:p14="http://schemas.microsoft.com/office/powerpoint/2010/main" val="19454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EADE-234D-4355-A27A-3F21DD6F6B27}"/>
              </a:ext>
            </a:extLst>
          </p:cNvPr>
          <p:cNvSpPr>
            <a:spLocks noGrp="1"/>
          </p:cNvSpPr>
          <p:nvPr>
            <p:ph type="title"/>
          </p:nvPr>
        </p:nvSpPr>
        <p:spPr/>
        <p:txBody>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Hierarchical Clustering Algorithm</a:t>
            </a:r>
          </a:p>
        </p:txBody>
      </p:sp>
      <p:sp>
        <p:nvSpPr>
          <p:cNvPr id="3" name="Content Placeholder 2">
            <a:extLst>
              <a:ext uri="{FF2B5EF4-FFF2-40B4-BE49-F238E27FC236}">
                <a16:creationId xmlns:a16="http://schemas.microsoft.com/office/drawing/2014/main" id="{EED03270-D502-4952-9833-64482983F12A}"/>
              </a:ext>
            </a:extLst>
          </p:cNvPr>
          <p:cNvSpPr>
            <a:spLocks noGrp="1"/>
          </p:cNvSpPr>
          <p:nvPr>
            <p:ph idx="1"/>
          </p:nvPr>
        </p:nvSpPr>
        <p:spPr>
          <a:xfrm>
            <a:off x="680321" y="3429000"/>
            <a:ext cx="8039610" cy="2998304"/>
          </a:xfrm>
        </p:spPr>
        <p:txBody>
          <a:bodyPr>
            <a:normAutofit/>
          </a:bodyPr>
          <a:lstStyle/>
          <a:p>
            <a:pPr algn="just"/>
            <a:r>
              <a:rPr lang="en-US" sz="2000" dirty="0">
                <a:latin typeface="Times New Roman" panose="02020603050405020304" pitchFamily="18" charset="0"/>
                <a:cs typeface="Times New Roman" panose="02020603050405020304" pitchFamily="18" charset="0"/>
              </a:rPr>
              <a:t>1. Widely used in DNA sequencing to analyze the evolutionary history and the relationships among biological entities (Phylogenetics).</a:t>
            </a:r>
          </a:p>
          <a:p>
            <a:pPr algn="just"/>
            <a:r>
              <a:rPr lang="en-US" sz="2000" dirty="0">
                <a:latin typeface="Times New Roman" panose="02020603050405020304" pitchFamily="18" charset="0"/>
                <a:cs typeface="Times New Roman" panose="02020603050405020304" pitchFamily="18" charset="0"/>
              </a:rPr>
              <a:t>2. Identifying fake news by clustering the news article corpus, by assigning the tokens or words into these clusters and marking out suspicious and sensationalized words to get possible faux words.</a:t>
            </a:r>
          </a:p>
          <a:p>
            <a:pPr algn="just"/>
            <a:r>
              <a:rPr lang="en-US" sz="2000" dirty="0">
                <a:latin typeface="Times New Roman" panose="02020603050405020304" pitchFamily="18" charset="0"/>
                <a:cs typeface="Times New Roman" panose="02020603050405020304" pitchFamily="18" charset="0"/>
              </a:rPr>
              <a:t>3. Personalization and targeting in marketing and sales.</a:t>
            </a:r>
          </a:p>
          <a:p>
            <a:pPr algn="just"/>
            <a:r>
              <a:rPr lang="en-US" sz="2000" dirty="0">
                <a:latin typeface="Times New Roman" panose="02020603050405020304" pitchFamily="18" charset="0"/>
                <a:cs typeface="Times New Roman" panose="02020603050405020304" pitchFamily="18" charset="0"/>
              </a:rPr>
              <a:t>4. Classifying the incoming network traffic into a website by classifying the http requests into various clusters and then heuristically identifying the problematic clusters and eventually restricting them.</a:t>
            </a:r>
          </a:p>
        </p:txBody>
      </p:sp>
      <p:sp>
        <p:nvSpPr>
          <p:cNvPr id="4" name="Content Placeholder 2">
            <a:extLst>
              <a:ext uri="{FF2B5EF4-FFF2-40B4-BE49-F238E27FC236}">
                <a16:creationId xmlns:a16="http://schemas.microsoft.com/office/drawing/2014/main" id="{4AF5AADB-41A6-40E4-A72D-C1EBEAFBDDF1}"/>
              </a:ext>
            </a:extLst>
          </p:cNvPr>
          <p:cNvSpPr txBox="1">
            <a:spLocks/>
          </p:cNvSpPr>
          <p:nvPr/>
        </p:nvSpPr>
        <p:spPr>
          <a:xfrm>
            <a:off x="680321" y="2066708"/>
            <a:ext cx="8145628" cy="1219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Hierarchical clustering, also known as hierarchical cluster analysis, is an algorithm that groups similar objects into groups called clusters. The endpoint is a set of clusters, where each cluster is distinct from each other cluster, and the objects within each cluster are broadly similar to each other.</a:t>
            </a:r>
          </a:p>
        </p:txBody>
      </p:sp>
      <p:pic>
        <p:nvPicPr>
          <p:cNvPr id="5" name="Picture 4">
            <a:extLst>
              <a:ext uri="{FF2B5EF4-FFF2-40B4-BE49-F238E27FC236}">
                <a16:creationId xmlns:a16="http://schemas.microsoft.com/office/drawing/2014/main" id="{B90A5628-8B29-48DF-8CCE-6DC7AD51925F}"/>
              </a:ext>
            </a:extLst>
          </p:cNvPr>
          <p:cNvPicPr>
            <a:picLocks noChangeAspect="1"/>
          </p:cNvPicPr>
          <p:nvPr/>
        </p:nvPicPr>
        <p:blipFill>
          <a:blip r:embed="rId2"/>
          <a:stretch>
            <a:fillRect/>
          </a:stretch>
        </p:blipFill>
        <p:spPr>
          <a:xfrm>
            <a:off x="8998226" y="3286539"/>
            <a:ext cx="3048413" cy="257092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86938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E072-11A9-46A4-BA47-DB55683E94C3}"/>
              </a:ext>
            </a:extLst>
          </p:cNvPr>
          <p:cNvSpPr>
            <a:spLocks noGrp="1"/>
          </p:cNvSpPr>
          <p:nvPr>
            <p:ph type="title"/>
          </p:nvPr>
        </p:nvSpPr>
        <p:spPr/>
        <p:txBody>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Fuzzy C Means Algorithm – FANNY (Fuzzy Analysis Clustering)</a:t>
            </a:r>
          </a:p>
        </p:txBody>
      </p:sp>
      <p:sp>
        <p:nvSpPr>
          <p:cNvPr id="3" name="Content Placeholder 2">
            <a:extLst>
              <a:ext uri="{FF2B5EF4-FFF2-40B4-BE49-F238E27FC236}">
                <a16:creationId xmlns:a16="http://schemas.microsoft.com/office/drawing/2014/main" id="{37F4FC27-B14A-4DE9-93C6-458D164F0725}"/>
              </a:ext>
            </a:extLst>
          </p:cNvPr>
          <p:cNvSpPr>
            <a:spLocks noGrp="1"/>
          </p:cNvSpPr>
          <p:nvPr>
            <p:ph idx="1"/>
          </p:nvPr>
        </p:nvSpPr>
        <p:spPr>
          <a:xfrm>
            <a:off x="1105892" y="3608504"/>
            <a:ext cx="9188290" cy="1496711"/>
          </a:xfrm>
        </p:spPr>
        <p:txBody>
          <a:bodyPr>
            <a:normAutofit/>
          </a:bodyPr>
          <a:lstStyle/>
          <a:p>
            <a:r>
              <a:rPr lang="en-US" sz="2000" dirty="0">
                <a:latin typeface="Times New Roman" panose="02020603050405020304" pitchFamily="18" charset="0"/>
                <a:cs typeface="Times New Roman" panose="02020603050405020304" pitchFamily="18" charset="0"/>
              </a:rPr>
              <a:t>1. Used widely in Image Segmentation of medical imagery, especially the images generated by an MRI.</a:t>
            </a:r>
          </a:p>
          <a:p>
            <a:r>
              <a:rPr lang="en-US" sz="2000" dirty="0">
                <a:latin typeface="Times New Roman" panose="02020603050405020304" pitchFamily="18" charset="0"/>
                <a:cs typeface="Times New Roman" panose="02020603050405020304" pitchFamily="18" charset="0"/>
              </a:rPr>
              <a:t>2. Market definition and segmentation.</a:t>
            </a:r>
          </a:p>
        </p:txBody>
      </p:sp>
      <p:sp>
        <p:nvSpPr>
          <p:cNvPr id="4" name="TextBox 3">
            <a:extLst>
              <a:ext uri="{FF2B5EF4-FFF2-40B4-BE49-F238E27FC236}">
                <a16:creationId xmlns:a16="http://schemas.microsoft.com/office/drawing/2014/main" id="{3A5DFC9A-9E4B-4738-A2C9-EFF39DD6B985}"/>
              </a:ext>
            </a:extLst>
          </p:cNvPr>
          <p:cNvSpPr txBox="1"/>
          <p:nvPr/>
        </p:nvSpPr>
        <p:spPr>
          <a:xfrm flipH="1">
            <a:off x="1105893" y="1977288"/>
            <a:ext cx="9188289" cy="1631216"/>
          </a:xfrm>
          <a:prstGeom prst="rect">
            <a:avLst/>
          </a:prstGeom>
          <a:noFill/>
        </p:spPr>
        <p:txBody>
          <a:bodyPr wrap="square" rtlCol="0">
            <a:spAutoFit/>
          </a:bodyPr>
          <a:lstStyle/>
          <a:p>
            <a:r>
              <a:rPr lang="en-US" sz="2000" dirty="0"/>
              <a:t>Automated fuzzy clustering is a method of clustering that provides one element of data or image belonging to two or more clusters. The method works by allocating membership values to each image point correlated to each cluster center based on the distance between the cluster center and the image point.</a:t>
            </a:r>
          </a:p>
        </p:txBody>
      </p:sp>
      <p:pic>
        <p:nvPicPr>
          <p:cNvPr id="3074" name="Picture 2" descr="Fuzzy C-Means Clustering —Is it Better than K-Means Clustering? | by Satyam  Kumar | Towards Data Science">
            <a:extLst>
              <a:ext uri="{FF2B5EF4-FFF2-40B4-BE49-F238E27FC236}">
                <a16:creationId xmlns:a16="http://schemas.microsoft.com/office/drawing/2014/main" id="{4C2063FD-C38F-4293-A422-C96EBC181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210" y="4206504"/>
            <a:ext cx="5749786" cy="235267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18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17E3-854C-4E6C-996D-343E73CE3AB8}"/>
              </a:ext>
            </a:extLst>
          </p:cNvPr>
          <p:cNvSpPr>
            <a:spLocks noGrp="1"/>
          </p:cNvSpPr>
          <p:nvPr>
            <p:ph type="title"/>
          </p:nvPr>
        </p:nvSpPr>
        <p:spPr/>
        <p:txBody>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Mean Shift Clustering</a:t>
            </a:r>
          </a:p>
        </p:txBody>
      </p:sp>
      <p:sp>
        <p:nvSpPr>
          <p:cNvPr id="3" name="Content Placeholder 2">
            <a:extLst>
              <a:ext uri="{FF2B5EF4-FFF2-40B4-BE49-F238E27FC236}">
                <a16:creationId xmlns:a16="http://schemas.microsoft.com/office/drawing/2014/main" id="{04C472BE-ADDE-4CF3-8DEC-93F23272FCB3}"/>
              </a:ext>
            </a:extLst>
          </p:cNvPr>
          <p:cNvSpPr>
            <a:spLocks noGrp="1"/>
          </p:cNvSpPr>
          <p:nvPr>
            <p:ph idx="1"/>
          </p:nvPr>
        </p:nvSpPr>
        <p:spPr>
          <a:xfrm>
            <a:off x="680321" y="4483365"/>
            <a:ext cx="8397419" cy="1080938"/>
          </a:xfrm>
        </p:spPr>
        <p:txBody>
          <a:bodyPr>
            <a:normAutofit/>
          </a:bodyPr>
          <a:lstStyle/>
          <a:p>
            <a:pPr algn="just"/>
            <a:r>
              <a:rPr lang="en-US" sz="2000" dirty="0">
                <a:latin typeface="Times New Roman" panose="02020603050405020304" pitchFamily="18" charset="0"/>
                <a:cs typeface="Times New Roman" panose="02020603050405020304" pitchFamily="18" charset="0"/>
              </a:rPr>
              <a:t>1. Image segmentation and computer vision – mostly used for handwritten text identification.</a:t>
            </a:r>
          </a:p>
          <a:p>
            <a:pPr algn="just"/>
            <a:r>
              <a:rPr lang="en-US" sz="2000" dirty="0">
                <a:latin typeface="Times New Roman" panose="02020603050405020304" pitchFamily="18" charset="0"/>
                <a:cs typeface="Times New Roman" panose="02020603050405020304" pitchFamily="18" charset="0"/>
              </a:rPr>
              <a:t>2. Image tracking in video analysis.</a:t>
            </a:r>
          </a:p>
        </p:txBody>
      </p:sp>
      <p:sp>
        <p:nvSpPr>
          <p:cNvPr id="4" name="Content Placeholder 2">
            <a:extLst>
              <a:ext uri="{FF2B5EF4-FFF2-40B4-BE49-F238E27FC236}">
                <a16:creationId xmlns:a16="http://schemas.microsoft.com/office/drawing/2014/main" id="{E96E5FE6-83DD-44AB-8ECC-A94171E60EB7}"/>
              </a:ext>
            </a:extLst>
          </p:cNvPr>
          <p:cNvSpPr txBox="1">
            <a:spLocks/>
          </p:cNvSpPr>
          <p:nvPr/>
        </p:nvSpPr>
        <p:spPr>
          <a:xfrm>
            <a:off x="680321" y="2888531"/>
            <a:ext cx="9613861" cy="1080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469538-5E39-42EF-B39B-DB094A9D80D7}"/>
              </a:ext>
            </a:extLst>
          </p:cNvPr>
          <p:cNvSpPr txBox="1"/>
          <p:nvPr/>
        </p:nvSpPr>
        <p:spPr>
          <a:xfrm>
            <a:off x="680322" y="2693649"/>
            <a:ext cx="8397418" cy="1323439"/>
          </a:xfrm>
          <a:prstGeom prst="rect">
            <a:avLst/>
          </a:prstGeom>
          <a:noFill/>
        </p:spPr>
        <p:txBody>
          <a:bodyPr wrap="square">
            <a:spAutoFit/>
          </a:bodyPr>
          <a:lstStyle/>
          <a:p>
            <a:pPr algn="just"/>
            <a:r>
              <a:rPr lang="en-US" sz="2000" dirty="0"/>
              <a:t>Mean shift clustering algorithm is a centroid-based algorithm that helps in various use cases of unsupervised learning. ... It works by shifting data points towards centroids to be the mean of other points in the region. It is also known as the mode seeking algorithm.</a:t>
            </a:r>
          </a:p>
        </p:txBody>
      </p:sp>
      <p:pic>
        <p:nvPicPr>
          <p:cNvPr id="2052" name="Picture 4" descr="Hands-On Tutorial on Mean Shift Clustering Algorithm">
            <a:extLst>
              <a:ext uri="{FF2B5EF4-FFF2-40B4-BE49-F238E27FC236}">
                <a16:creationId xmlns:a16="http://schemas.microsoft.com/office/drawing/2014/main" id="{22500C24-B847-41CE-B8BE-603F335E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8557" y="2029048"/>
            <a:ext cx="2491410" cy="149649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FAE632B-C284-466C-ADE6-05BB0832C9B4}"/>
              </a:ext>
            </a:extLst>
          </p:cNvPr>
          <p:cNvPicPr>
            <a:picLocks noChangeAspect="1"/>
          </p:cNvPicPr>
          <p:nvPr/>
        </p:nvPicPr>
        <p:blipFill>
          <a:blip r:embed="rId3"/>
          <a:stretch>
            <a:fillRect/>
          </a:stretch>
        </p:blipFill>
        <p:spPr>
          <a:xfrm>
            <a:off x="9488556" y="3597540"/>
            <a:ext cx="2491411" cy="149649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8" name="Picture 7">
            <a:extLst>
              <a:ext uri="{FF2B5EF4-FFF2-40B4-BE49-F238E27FC236}">
                <a16:creationId xmlns:a16="http://schemas.microsoft.com/office/drawing/2014/main" id="{FF8289D1-0D64-4995-BEA1-249E081C5F42}"/>
              </a:ext>
            </a:extLst>
          </p:cNvPr>
          <p:cNvPicPr>
            <a:picLocks noChangeAspect="1"/>
          </p:cNvPicPr>
          <p:nvPr/>
        </p:nvPicPr>
        <p:blipFill>
          <a:blip r:embed="rId4"/>
          <a:stretch>
            <a:fillRect/>
          </a:stretch>
        </p:blipFill>
        <p:spPr>
          <a:xfrm>
            <a:off x="9514437" y="5166032"/>
            <a:ext cx="2465530" cy="149649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71330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5F6D-4E87-40DC-A121-CD89359208AC}"/>
              </a:ext>
            </a:extLst>
          </p:cNvPr>
          <p:cNvSpPr>
            <a:spLocks noGrp="1"/>
          </p:cNvSpPr>
          <p:nvPr>
            <p:ph type="title"/>
          </p:nvPr>
        </p:nvSpPr>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DBSCAN – Density-based Spatial Clustering</a:t>
            </a:r>
          </a:p>
        </p:txBody>
      </p:sp>
      <p:sp>
        <p:nvSpPr>
          <p:cNvPr id="3" name="Content Placeholder 2">
            <a:extLst>
              <a:ext uri="{FF2B5EF4-FFF2-40B4-BE49-F238E27FC236}">
                <a16:creationId xmlns:a16="http://schemas.microsoft.com/office/drawing/2014/main" id="{22993026-4CC7-4547-ADAD-FC100BAEBC53}"/>
              </a:ext>
            </a:extLst>
          </p:cNvPr>
          <p:cNvSpPr>
            <a:spLocks noGrp="1"/>
          </p:cNvSpPr>
          <p:nvPr>
            <p:ph idx="1"/>
          </p:nvPr>
        </p:nvSpPr>
        <p:spPr>
          <a:xfrm>
            <a:off x="680322" y="3935895"/>
            <a:ext cx="8185382" cy="2756453"/>
          </a:xfrm>
        </p:spPr>
        <p:txBody>
          <a:bodyPr>
            <a:normAutofit fontScale="92500"/>
          </a:bodyPr>
          <a:lstStyle/>
          <a:p>
            <a:pPr algn="just"/>
            <a:r>
              <a:rPr lang="en-US" sz="2000" dirty="0">
                <a:latin typeface="Times New Roman" panose="02020603050405020304" pitchFamily="18" charset="0"/>
                <a:cs typeface="Times New Roman" panose="02020603050405020304" pitchFamily="18" charset="0"/>
              </a:rPr>
              <a:t>1. Used in document Network Analysis of text data for identifying plagiarism and copyrights in various scientific documents and scholarly articles.</a:t>
            </a:r>
          </a:p>
          <a:p>
            <a:pPr algn="just"/>
            <a:r>
              <a:rPr lang="en-US" sz="2000" dirty="0">
                <a:latin typeface="Times New Roman" panose="02020603050405020304" pitchFamily="18" charset="0"/>
                <a:cs typeface="Times New Roman" panose="02020603050405020304" pitchFamily="18" charset="0"/>
              </a:rPr>
              <a:t>2. Widely used in recommendation systems for various web applications and eCommerce websites.</a:t>
            </a:r>
          </a:p>
          <a:p>
            <a:pPr algn="just"/>
            <a:r>
              <a:rPr lang="en-US" sz="2000" dirty="0">
                <a:latin typeface="Times New Roman" panose="02020603050405020304" pitchFamily="18" charset="0"/>
                <a:cs typeface="Times New Roman" panose="02020603050405020304" pitchFamily="18" charset="0"/>
              </a:rPr>
              <a:t>3. Used in x-ray Crystallography to categorize the protein structure of a certain protein and to determine its interactions with other proteins in the strands.</a:t>
            </a:r>
          </a:p>
          <a:p>
            <a:pPr algn="just"/>
            <a:r>
              <a:rPr lang="en-US" sz="2000" dirty="0">
                <a:latin typeface="Times New Roman" panose="02020603050405020304" pitchFamily="18" charset="0"/>
                <a:cs typeface="Times New Roman" panose="02020603050405020304" pitchFamily="18" charset="0"/>
              </a:rPr>
              <a:t>4. Clustering in Social Network Analysis is implemented by DBSCAN where objects (points) are clustered based on the object’s linkage rather than similarity.</a:t>
            </a:r>
          </a:p>
        </p:txBody>
      </p:sp>
      <p:sp>
        <p:nvSpPr>
          <p:cNvPr id="4" name="TextBox 3">
            <a:extLst>
              <a:ext uri="{FF2B5EF4-FFF2-40B4-BE49-F238E27FC236}">
                <a16:creationId xmlns:a16="http://schemas.microsoft.com/office/drawing/2014/main" id="{79B20020-78AE-438D-8CD7-AD942F471C29}"/>
              </a:ext>
            </a:extLst>
          </p:cNvPr>
          <p:cNvSpPr txBox="1"/>
          <p:nvPr/>
        </p:nvSpPr>
        <p:spPr>
          <a:xfrm>
            <a:off x="680322" y="2292626"/>
            <a:ext cx="8066113" cy="1631216"/>
          </a:xfrm>
          <a:prstGeom prst="rect">
            <a:avLst/>
          </a:prstGeom>
          <a:noFill/>
        </p:spPr>
        <p:txBody>
          <a:bodyPr wrap="square" rtlCol="0">
            <a:spAutoFit/>
          </a:bodyPr>
          <a:lstStyle/>
          <a:p>
            <a:pPr algn="just"/>
            <a:r>
              <a:rPr lang="en-US" sz="2000" dirty="0"/>
              <a:t>Density-based spatial clustering of applications with noise (DBSCAN) is a data clustering algorithm proposed by Martin Ester, Hans-Peter </a:t>
            </a:r>
            <a:r>
              <a:rPr lang="en-US" sz="2000" dirty="0" err="1"/>
              <a:t>Kriegel</a:t>
            </a:r>
            <a:r>
              <a:rPr lang="en-US" sz="2000" dirty="0"/>
              <a:t>, </a:t>
            </a:r>
            <a:r>
              <a:rPr lang="en-US" sz="2000" dirty="0" err="1"/>
              <a:t>Jörg</a:t>
            </a:r>
            <a:r>
              <a:rPr lang="en-US" sz="2000" dirty="0"/>
              <a:t> Sander and </a:t>
            </a:r>
            <a:r>
              <a:rPr lang="en-US" sz="2000" dirty="0" err="1"/>
              <a:t>Xiaowei</a:t>
            </a:r>
            <a:r>
              <a:rPr lang="en-US" sz="2000" dirty="0"/>
              <a:t> Xu in 1996. ... DBSCAN is one of the most common clustering algorithms and also most cited in scientific literature.</a:t>
            </a:r>
          </a:p>
        </p:txBody>
      </p:sp>
      <p:pic>
        <p:nvPicPr>
          <p:cNvPr id="1026" name="Picture 2" descr="DBSCAN - Wikipedia">
            <a:extLst>
              <a:ext uri="{FF2B5EF4-FFF2-40B4-BE49-F238E27FC236}">
                <a16:creationId xmlns:a16="http://schemas.microsoft.com/office/drawing/2014/main" id="{5C4412D6-1515-4CEA-A925-14B3A1691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1722" y="3024522"/>
            <a:ext cx="2994991" cy="26371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998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C0751D8620FD4E97C26944853E7989" ma:contentTypeVersion="11" ma:contentTypeDescription="Create a new document." ma:contentTypeScope="" ma:versionID="c6d3b0a1a3db0d64ea34e777230daea4">
  <xsd:schema xmlns:xsd="http://www.w3.org/2001/XMLSchema" xmlns:xs="http://www.w3.org/2001/XMLSchema" xmlns:p="http://schemas.microsoft.com/office/2006/metadata/properties" xmlns:ns3="12cc8c66-8852-41bc-be7c-b9ba7b1bccff" xmlns:ns4="0cd0ca51-634b-4c8c-8258-fd97178144e2" targetNamespace="http://schemas.microsoft.com/office/2006/metadata/properties" ma:root="true" ma:fieldsID="a8e3577fcd872114b545168550846459" ns3:_="" ns4:_="">
    <xsd:import namespace="12cc8c66-8852-41bc-be7c-b9ba7b1bccff"/>
    <xsd:import namespace="0cd0ca51-634b-4c8c-8258-fd97178144e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c8c66-8852-41bc-be7c-b9ba7b1bcc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0ca51-634b-4c8c-8258-fd97178144e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9F208-07F8-4BA3-A670-5BB15C169BB9}">
  <ds:schemaRefs>
    <ds:schemaRef ds:uri="http://purl.org/dc/elements/1.1/"/>
    <ds:schemaRef ds:uri="http://purl.org/dc/terms/"/>
    <ds:schemaRef ds:uri="http://schemas.microsoft.com/office/2006/metadata/properties"/>
    <ds:schemaRef ds:uri="12cc8c66-8852-41bc-be7c-b9ba7b1bccff"/>
    <ds:schemaRef ds:uri="http://schemas.microsoft.com/office/2006/documentManagement/types"/>
    <ds:schemaRef ds:uri="http://schemas.microsoft.com/office/infopath/2007/PartnerControls"/>
    <ds:schemaRef ds:uri="http://www.w3.org/XML/1998/namespace"/>
    <ds:schemaRef ds:uri="0cd0ca51-634b-4c8c-8258-fd97178144e2"/>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AC6B74C2-1BB2-48E1-894C-356722F3E54C}">
  <ds:schemaRefs>
    <ds:schemaRef ds:uri="http://schemas.microsoft.com/sharepoint/v3/contenttype/forms"/>
  </ds:schemaRefs>
</ds:datastoreItem>
</file>

<file path=customXml/itemProps3.xml><?xml version="1.0" encoding="utf-8"?>
<ds:datastoreItem xmlns:ds="http://schemas.openxmlformats.org/officeDocument/2006/customXml" ds:itemID="{82091BE2-6330-4E56-8339-D63D304EE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c8c66-8852-41bc-be7c-b9ba7b1bccff"/>
    <ds:schemaRef ds:uri="0cd0ca51-634b-4c8c-8258-fd9717814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278</TotalTime>
  <Words>467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Trebuchet MS</vt:lpstr>
      <vt:lpstr>Berlin</vt:lpstr>
      <vt:lpstr>Clustering </vt:lpstr>
      <vt:lpstr>Hierarchical Clustering Algorithm</vt:lpstr>
      <vt:lpstr>Fuzzy C Means Algorithm – FANNY (Fuzzy Analysis Clustering)</vt:lpstr>
      <vt:lpstr>Mean Shift Clustering</vt:lpstr>
      <vt:lpstr> DBSCAN – Density-based Spatial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FARDIT AHAMED</dc:creator>
  <cp:lastModifiedBy>FARDIT AHAMED</cp:lastModifiedBy>
  <cp:revision>4</cp:revision>
  <dcterms:created xsi:type="dcterms:W3CDTF">2021-11-21T14:28:09Z</dcterms:created>
  <dcterms:modified xsi:type="dcterms:W3CDTF">2021-11-23T06:31:07Z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0x010100FFC0751D8620FD4E97C26944853E7989</vt:lpwstr>
  </property>
</Properties>
</file>