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13" r:id="rId1"/>
  </p:sldMasterIdLst>
  <p:sldIdLst>
    <p:sldId id="263" r:id="rId2"/>
    <p:sldId id="267" r:id="rId3"/>
    <p:sldId id="262" r:id="rId4"/>
    <p:sldId id="257" r:id="rId5"/>
    <p:sldId id="258" r:id="rId6"/>
    <p:sldId id="256" r:id="rId7"/>
    <p:sldId id="265" r:id="rId8"/>
    <p:sldId id="266" r:id="rId9"/>
    <p:sldId id="268" r:id="rId10"/>
    <p:sldId id="269" r:id="rId11"/>
    <p:sldId id="270" r:id="rId12"/>
    <p:sldId id="271" r:id="rId13"/>
    <p:sldId id="272" r:id="rId14"/>
    <p:sldId id="273" r:id="rId15"/>
    <p:sldId id="275"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26"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78ABE3C1-DBE1-495D-B57B-2849774B866A}" type="datetimeFigureOut">
              <a:rPr lang="en-US" smtClean="0"/>
              <a:t>12/1/2021</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058226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46C117F-5CCF-4837-BE5F-2B92066CAFAF}" type="datetimeFigureOut">
              <a:rPr lang="en-US" smtClean="0"/>
              <a:t>12/1/2021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067945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D6E9DEC-419B-4CC5-A080-3B06BD5A8291}" type="datetimeFigureOut">
              <a:rPr lang="en-US" smtClean="0"/>
              <a:t>12/1/2021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514358964"/>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D6E9DEC-419B-4CC5-A080-3B06BD5A8291}" type="datetimeFigureOut">
              <a:rPr lang="en-US" smtClean="0"/>
              <a:t>12/1/2021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112280119"/>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D6E9DEC-419B-4CC5-A080-3B06BD5A8291}" type="datetimeFigureOut">
              <a:rPr lang="en-US" smtClean="0"/>
              <a:t>12/1/2021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852763618"/>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D6E9DEC-419B-4CC5-A080-3B06BD5A8291}" type="datetimeFigureOut">
              <a:rPr lang="en-US" smtClean="0"/>
              <a:t>12/1/2021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724851224"/>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D6E9DEC-419B-4CC5-A080-3B06BD5A8291}" type="datetimeFigureOut">
              <a:rPr lang="en-US" smtClean="0"/>
              <a:t>12/1/2021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790802610"/>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smtClean="0"/>
              <a:t>12/1/2021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42937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178E61D-D431-422C-9764-11DAFE33AB63}" type="datetimeFigureOut">
              <a:rPr lang="en-US" smtClean="0"/>
              <a:t>12/1/2021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5950414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smtClean="0"/>
              <a:t>12/1/2021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736167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smtClean="0"/>
              <a:t>12/1/2021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759152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smtClean="0"/>
              <a:t>12/1/2021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248922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smtClean="0"/>
              <a:t>12/1/2021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674411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smtClean="0"/>
              <a:t>12/1/2021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491120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24A7AC-904D-4781-85BA-7D10C17ED021}" type="datetimeFigureOut">
              <a:rPr lang="en-US" smtClean="0"/>
              <a:t>12/1/2021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365431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smtClean="0"/>
              <a:t>12/1/2021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147581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smtClean="0"/>
              <a:t>12/1/2021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209042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smtClean="0"/>
              <a:t>12/1/2021</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982353801"/>
      </p:ext>
    </p:extLst>
  </p:cSld>
  <p:clrMap bg1="dk1" tx1="lt1" bg2="dk2" tx2="lt2" accent1="accent1" accent2="accent2" accent3="accent3" accent4="accent4" accent5="accent5" accent6="accent6" hlink="hlink" folHlink="folHlink"/>
  <p:sldLayoutIdLst>
    <p:sldLayoutId id="2147483814" r:id="rId1"/>
    <p:sldLayoutId id="2147483815" r:id="rId2"/>
    <p:sldLayoutId id="2147483816" r:id="rId3"/>
    <p:sldLayoutId id="2147483817" r:id="rId4"/>
    <p:sldLayoutId id="2147483818" r:id="rId5"/>
    <p:sldLayoutId id="2147483819" r:id="rId6"/>
    <p:sldLayoutId id="2147483820" r:id="rId7"/>
    <p:sldLayoutId id="2147483821" r:id="rId8"/>
    <p:sldLayoutId id="2147483822" r:id="rId9"/>
    <p:sldLayoutId id="2147483823" r:id="rId10"/>
    <p:sldLayoutId id="2147483824" r:id="rId11"/>
    <p:sldLayoutId id="2147483825" r:id="rId12"/>
    <p:sldLayoutId id="2147483826" r:id="rId13"/>
    <p:sldLayoutId id="2147483827" r:id="rId14"/>
    <p:sldLayoutId id="2147483828" r:id="rId15"/>
    <p:sldLayoutId id="2147483829" r:id="rId16"/>
    <p:sldLayoutId id="2147483830" r:id="rId17"/>
  </p:sldLayoutIdLst>
  <p:hf sldNum="0" hdr="0" ftr="0" dt="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FCCB01-BE87-4C7C-A905-2497168490EF}"/>
              </a:ext>
            </a:extLst>
          </p:cNvPr>
          <p:cNvSpPr>
            <a:spLocks noGrp="1"/>
          </p:cNvSpPr>
          <p:nvPr>
            <p:ph type="title"/>
          </p:nvPr>
        </p:nvSpPr>
        <p:spPr>
          <a:xfrm>
            <a:off x="3313043" y="535119"/>
            <a:ext cx="7182680" cy="1478570"/>
          </a:xfrm>
        </p:spPr>
        <p:txBody>
          <a:bodyPr/>
          <a:lstStyle/>
          <a:p>
            <a:r>
              <a:rPr lang="en-US" b="1" cap="none" dirty="0">
                <a:ln w="0">
                  <a:solidFill>
                    <a:schemeClr val="tx2"/>
                  </a:solidFill>
                </a:ln>
                <a:solidFill>
                  <a:sysClr val="windowText" lastClr="000000"/>
                </a:solidFill>
                <a:effectLst>
                  <a:reflection blurRad="6350" stA="53000" endA="300" endPos="35500" dir="5400000" sy="-90000" algn="bl" rotWithShape="0"/>
                </a:effectLst>
              </a:rPr>
              <a:t>Group OBE Presentation </a:t>
            </a:r>
          </a:p>
        </p:txBody>
      </p:sp>
      <p:graphicFrame>
        <p:nvGraphicFramePr>
          <p:cNvPr id="4" name="Table 4">
            <a:extLst>
              <a:ext uri="{FF2B5EF4-FFF2-40B4-BE49-F238E27FC236}">
                <a16:creationId xmlns:a16="http://schemas.microsoft.com/office/drawing/2014/main" id="{485CFCF9-037D-4872-B2E3-3D8C81499FF0}"/>
              </a:ext>
            </a:extLst>
          </p:cNvPr>
          <p:cNvGraphicFramePr>
            <a:graphicFrameLocks noGrp="1"/>
          </p:cNvGraphicFramePr>
          <p:nvPr>
            <p:ph idx="1"/>
            <p:extLst>
              <p:ext uri="{D42A27DB-BD31-4B8C-83A1-F6EECF244321}">
                <p14:modId xmlns:p14="http://schemas.microsoft.com/office/powerpoint/2010/main" val="1320819361"/>
              </p:ext>
            </p:extLst>
          </p:nvPr>
        </p:nvGraphicFramePr>
        <p:xfrm>
          <a:off x="2668726" y="2624025"/>
          <a:ext cx="7182680" cy="2463427"/>
        </p:xfrm>
        <a:graphic>
          <a:graphicData uri="http://schemas.openxmlformats.org/drawingml/2006/table">
            <a:tbl>
              <a:tblPr firstRow="1" bandRow="1">
                <a:tableStyleId>{073A0DAA-6AF3-43AB-8588-CEC1D06C72B9}</a:tableStyleId>
              </a:tblPr>
              <a:tblGrid>
                <a:gridCol w="3554962">
                  <a:extLst>
                    <a:ext uri="{9D8B030D-6E8A-4147-A177-3AD203B41FA5}">
                      <a16:colId xmlns:a16="http://schemas.microsoft.com/office/drawing/2014/main" val="2167244761"/>
                    </a:ext>
                  </a:extLst>
                </a:gridCol>
                <a:gridCol w="3627718">
                  <a:extLst>
                    <a:ext uri="{9D8B030D-6E8A-4147-A177-3AD203B41FA5}">
                      <a16:colId xmlns:a16="http://schemas.microsoft.com/office/drawing/2014/main" val="517846365"/>
                    </a:ext>
                  </a:extLst>
                </a:gridCol>
              </a:tblGrid>
              <a:tr h="0">
                <a:tc>
                  <a:txBody>
                    <a:bodyPr/>
                    <a:lstStyle/>
                    <a:p>
                      <a:pPr algn="ctr"/>
                      <a:r>
                        <a:rPr lang="en-US" dirty="0"/>
                        <a:t>Name </a:t>
                      </a:r>
                    </a:p>
                  </a:txBody>
                  <a:tcPr/>
                </a:tc>
                <a:tc>
                  <a:txBody>
                    <a:bodyPr/>
                    <a:lstStyle/>
                    <a:p>
                      <a:pPr algn="ctr"/>
                      <a:r>
                        <a:rPr lang="en-US" dirty="0"/>
                        <a:t>Id </a:t>
                      </a:r>
                    </a:p>
                  </a:txBody>
                  <a:tcPr/>
                </a:tc>
                <a:extLst>
                  <a:ext uri="{0D108BD9-81ED-4DB2-BD59-A6C34878D82A}">
                    <a16:rowId xmlns:a16="http://schemas.microsoft.com/office/drawing/2014/main" val="4043238595"/>
                  </a:ext>
                </a:extLst>
              </a:tr>
              <a:tr h="42184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cap="none" spc="50" dirty="0">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Ahamed Fardit </a:t>
                      </a:r>
                    </a:p>
                  </a:txBody>
                  <a:tcPr/>
                </a:tc>
                <a:tc>
                  <a:txBody>
                    <a:bodyPr/>
                    <a:lstStyle/>
                    <a:p>
                      <a:pPr algn="ctr"/>
                      <a:r>
                        <a:rPr lang="en-US" b="1" cap="none" spc="50" dirty="0">
                          <a:ln w="0"/>
                          <a:solidFill>
                            <a:schemeClr val="bg2"/>
                          </a:solidFill>
                          <a:effectLst>
                            <a:innerShdw blurRad="63500" dist="50800" dir="13500000">
                              <a:srgbClr val="000000">
                                <a:alpha val="50000"/>
                              </a:srgbClr>
                            </a:innerShdw>
                          </a:effectLst>
                        </a:rPr>
                        <a:t>18-36119-1</a:t>
                      </a:r>
                    </a:p>
                  </a:txBody>
                  <a:tcPr/>
                </a:tc>
                <a:extLst>
                  <a:ext uri="{0D108BD9-81ED-4DB2-BD59-A6C34878D82A}">
                    <a16:rowId xmlns:a16="http://schemas.microsoft.com/office/drawing/2014/main" val="1444712811"/>
                  </a:ext>
                </a:extLst>
              </a:tr>
              <a:tr h="421845">
                <a:tc>
                  <a:txBody>
                    <a:bodyPr/>
                    <a:lstStyle/>
                    <a:p>
                      <a:pPr algn="ctr"/>
                      <a:r>
                        <a:rPr lang="en-US" b="1" cap="none" spc="50" dirty="0">
                          <a:ln w="0"/>
                          <a:solidFill>
                            <a:schemeClr val="bg2"/>
                          </a:solidFill>
                          <a:effectLst>
                            <a:innerShdw blurRad="63500" dist="50800" dir="13500000">
                              <a:srgbClr val="000000">
                                <a:alpha val="50000"/>
                              </a:srgbClr>
                            </a:innerShdw>
                          </a:effectLst>
                        </a:rPr>
                        <a:t>Md. Asif Haiat</a:t>
                      </a:r>
                    </a:p>
                  </a:txBody>
                  <a:tcPr/>
                </a:tc>
                <a:tc>
                  <a:txBody>
                    <a:bodyPr/>
                    <a:lstStyle/>
                    <a:p>
                      <a:pPr algn="ctr"/>
                      <a:r>
                        <a:rPr lang="en-US" b="1" cap="none" spc="50" dirty="0">
                          <a:ln w="0"/>
                          <a:solidFill>
                            <a:schemeClr val="bg2"/>
                          </a:solidFill>
                          <a:effectLst>
                            <a:innerShdw blurRad="63500" dist="50800" dir="13500000">
                              <a:srgbClr val="000000">
                                <a:alpha val="50000"/>
                              </a:srgbClr>
                            </a:innerShdw>
                          </a:effectLst>
                        </a:rPr>
                        <a:t>17-34664-2</a:t>
                      </a:r>
                    </a:p>
                  </a:txBody>
                  <a:tcPr/>
                </a:tc>
                <a:extLst>
                  <a:ext uri="{0D108BD9-81ED-4DB2-BD59-A6C34878D82A}">
                    <a16:rowId xmlns:a16="http://schemas.microsoft.com/office/drawing/2014/main" val="904372339"/>
                  </a:ext>
                </a:extLst>
              </a:tr>
              <a:tr h="421845">
                <a:tc>
                  <a:txBody>
                    <a:bodyPr/>
                    <a:lstStyle/>
                    <a:p>
                      <a:pPr algn="ctr"/>
                      <a:r>
                        <a:rPr lang="en-US" b="1" cap="none" spc="50" dirty="0">
                          <a:ln w="0"/>
                          <a:solidFill>
                            <a:schemeClr val="bg2"/>
                          </a:solidFill>
                          <a:effectLst>
                            <a:innerShdw blurRad="63500" dist="50800" dir="13500000">
                              <a:srgbClr val="000000">
                                <a:alpha val="50000"/>
                              </a:srgbClr>
                            </a:innerShdw>
                          </a:effectLst>
                        </a:rPr>
                        <a:t>Mehidi Hasan</a:t>
                      </a:r>
                    </a:p>
                  </a:txBody>
                  <a:tcPr/>
                </a:tc>
                <a:tc>
                  <a:txBody>
                    <a:bodyPr/>
                    <a:lstStyle/>
                    <a:p>
                      <a:pPr algn="ctr"/>
                      <a:r>
                        <a:rPr lang="en-US" b="1" cap="none" spc="50" dirty="0">
                          <a:ln w="0"/>
                          <a:solidFill>
                            <a:schemeClr val="bg2"/>
                          </a:solidFill>
                          <a:effectLst>
                            <a:innerShdw blurRad="63500" dist="50800" dir="13500000">
                              <a:srgbClr val="000000">
                                <a:alpha val="50000"/>
                              </a:srgbClr>
                            </a:innerShdw>
                          </a:effectLst>
                        </a:rPr>
                        <a:t>18-38455-2</a:t>
                      </a:r>
                    </a:p>
                  </a:txBody>
                  <a:tcPr/>
                </a:tc>
                <a:extLst>
                  <a:ext uri="{0D108BD9-81ED-4DB2-BD59-A6C34878D82A}">
                    <a16:rowId xmlns:a16="http://schemas.microsoft.com/office/drawing/2014/main" val="1340198804"/>
                  </a:ext>
                </a:extLst>
              </a:tr>
              <a:tr h="416066">
                <a:tc>
                  <a:txBody>
                    <a:bodyPr/>
                    <a:lstStyle/>
                    <a:p>
                      <a:pPr algn="ctr"/>
                      <a:r>
                        <a:rPr lang="en-US" b="1" cap="none" spc="50" dirty="0">
                          <a:ln w="0"/>
                          <a:solidFill>
                            <a:schemeClr val="bg2"/>
                          </a:solidFill>
                          <a:effectLst>
                            <a:innerShdw blurRad="63500" dist="50800" dir="13500000">
                              <a:srgbClr val="000000">
                                <a:alpha val="50000"/>
                              </a:srgbClr>
                            </a:innerShdw>
                          </a:effectLst>
                        </a:rPr>
                        <a:t>Saiful Islam Shuvo </a:t>
                      </a:r>
                    </a:p>
                  </a:txBody>
                  <a:tcPr/>
                </a:tc>
                <a:tc>
                  <a:txBody>
                    <a:bodyPr/>
                    <a:lstStyle/>
                    <a:p>
                      <a:pPr algn="ctr"/>
                      <a:r>
                        <a:rPr lang="en-US" b="1" cap="none" spc="50" dirty="0">
                          <a:ln w="0"/>
                          <a:solidFill>
                            <a:schemeClr val="bg2"/>
                          </a:solidFill>
                          <a:effectLst>
                            <a:innerShdw blurRad="63500" dist="50800" dir="13500000">
                              <a:srgbClr val="000000">
                                <a:alpha val="50000"/>
                              </a:srgbClr>
                            </a:innerShdw>
                          </a:effectLst>
                        </a:rPr>
                        <a:t>16-32620-3</a:t>
                      </a:r>
                    </a:p>
                  </a:txBody>
                  <a:tcPr/>
                </a:tc>
                <a:extLst>
                  <a:ext uri="{0D108BD9-81ED-4DB2-BD59-A6C34878D82A}">
                    <a16:rowId xmlns:a16="http://schemas.microsoft.com/office/drawing/2014/main" val="3977942696"/>
                  </a:ext>
                </a:extLst>
              </a:tr>
              <a:tr h="416066">
                <a:tc>
                  <a:txBody>
                    <a:bodyPr/>
                    <a:lstStyle/>
                    <a:p>
                      <a:pPr algn="ctr"/>
                      <a:r>
                        <a:rPr lang="en-US" sz="1800" b="0" i="0" kern="1200" dirty="0">
                          <a:solidFill>
                            <a:srgbClr val="FF0000"/>
                          </a:solidFill>
                          <a:effectLst/>
                          <a:latin typeface="+mn-lt"/>
                          <a:ea typeface="+mn-ea"/>
                          <a:cs typeface="+mn-cs"/>
                        </a:rPr>
                        <a:t>SHAZIDUL ISLAM</a:t>
                      </a:r>
                      <a:endParaRPr lang="en-US" b="1" cap="none" spc="50" dirty="0">
                        <a:ln w="0"/>
                        <a:solidFill>
                          <a:srgbClr val="FF0000"/>
                        </a:solidFill>
                        <a:effectLst>
                          <a:innerShdw blurRad="63500" dist="50800" dir="13500000">
                            <a:srgbClr val="000000">
                              <a:alpha val="50000"/>
                            </a:srgbClr>
                          </a:innerShdw>
                        </a:effectLst>
                      </a:endParaRPr>
                    </a:p>
                  </a:txBody>
                  <a:tcPr/>
                </a:tc>
                <a:tc>
                  <a:txBody>
                    <a:bodyPr/>
                    <a:lstStyle/>
                    <a:p>
                      <a:pPr algn="ctr"/>
                      <a:r>
                        <a:rPr lang="en-US" b="1" cap="none" spc="50" dirty="0">
                          <a:ln w="0"/>
                          <a:solidFill>
                            <a:srgbClr val="FF0000"/>
                          </a:solidFill>
                          <a:effectLst>
                            <a:innerShdw blurRad="63500" dist="50800" dir="13500000">
                              <a:srgbClr val="000000">
                                <a:alpha val="50000"/>
                              </a:srgbClr>
                            </a:innerShdw>
                          </a:effectLst>
                        </a:rPr>
                        <a:t>17-34207-1 (Absent)</a:t>
                      </a:r>
                    </a:p>
                  </a:txBody>
                  <a:tcPr/>
                </a:tc>
                <a:extLst>
                  <a:ext uri="{0D108BD9-81ED-4DB2-BD59-A6C34878D82A}">
                    <a16:rowId xmlns:a16="http://schemas.microsoft.com/office/drawing/2014/main" val="2323236673"/>
                  </a:ext>
                </a:extLst>
              </a:tr>
            </a:tbl>
          </a:graphicData>
        </a:graphic>
      </p:graphicFrame>
      <p:pic>
        <p:nvPicPr>
          <p:cNvPr id="6" name="Picture 5">
            <a:extLst>
              <a:ext uri="{FF2B5EF4-FFF2-40B4-BE49-F238E27FC236}">
                <a16:creationId xmlns:a16="http://schemas.microsoft.com/office/drawing/2014/main" id="{85DD9202-E8A8-4D7D-A395-5DF646FD9F66}"/>
              </a:ext>
            </a:extLst>
          </p:cNvPr>
          <p:cNvPicPr>
            <a:picLocks noChangeAspect="1"/>
          </p:cNvPicPr>
          <p:nvPr/>
        </p:nvPicPr>
        <p:blipFill>
          <a:blip r:embed="rId2"/>
          <a:stretch>
            <a:fillRect/>
          </a:stretch>
        </p:blipFill>
        <p:spPr>
          <a:xfrm>
            <a:off x="1525726" y="712429"/>
            <a:ext cx="1143000" cy="1123950"/>
          </a:xfrm>
          <a:prstGeom prst="ellipse">
            <a:avLst/>
          </a:prstGeom>
          <a:ln w="190500" cap="rnd">
            <a:solidFill>
              <a:srgbClr val="C8C6BD"/>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p:spPr>
      </p:pic>
    </p:spTree>
    <p:extLst>
      <p:ext uri="{BB962C8B-B14F-4D97-AF65-F5344CB8AC3E}">
        <p14:creationId xmlns:p14="http://schemas.microsoft.com/office/powerpoint/2010/main" val="22960329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image">
            <a:extLst>
              <a:ext uri="{FF2B5EF4-FFF2-40B4-BE49-F238E27FC236}">
                <a16:creationId xmlns:a16="http://schemas.microsoft.com/office/drawing/2014/main" id="{6575388D-95E1-484D-A174-3C555A3CE8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14330" y="1720298"/>
            <a:ext cx="8468139" cy="40005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3CB791B7-1B03-4B30-8313-CD0B6ECA4626}"/>
              </a:ext>
            </a:extLst>
          </p:cNvPr>
          <p:cNvSpPr txBox="1"/>
          <p:nvPr/>
        </p:nvSpPr>
        <p:spPr>
          <a:xfrm>
            <a:off x="4035635" y="641684"/>
            <a:ext cx="3750366" cy="646331"/>
          </a:xfrm>
          <a:prstGeom prst="rect">
            <a:avLst/>
          </a:prstGeom>
          <a:noFill/>
        </p:spPr>
        <p:txBody>
          <a:bodyPr wrap="square" rtlCol="0">
            <a:spAutoFit/>
          </a:bodyPr>
          <a:lstStyle/>
          <a:p>
            <a:r>
              <a:rPr lang="en-US" sz="3600" cap="none" dirty="0">
                <a:ln w="0">
                  <a:solidFill>
                    <a:schemeClr val="tx1"/>
                  </a:solidFill>
                </a:ln>
                <a:effectLst>
                  <a:reflection blurRad="6350" stA="53000" endA="300" endPos="35500" dir="5400000" sy="-90000" algn="bl" rotWithShape="0"/>
                </a:effectLst>
              </a:rPr>
              <a:t>Schematic Capture</a:t>
            </a:r>
            <a:endParaRPr lang="en-US" sz="3600" dirty="0">
              <a:ln w="0">
                <a:solidFill>
                  <a:schemeClr val="tx1"/>
                </a:solidFill>
              </a:ln>
              <a:effectLst>
                <a:reflection blurRad="6350" stA="53000" endA="300" endPos="35500" dir="5400000" sy="-90000" algn="bl" rotWithShape="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432325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mage">
            <a:extLst>
              <a:ext uri="{FF2B5EF4-FFF2-40B4-BE49-F238E27FC236}">
                <a16:creationId xmlns:a16="http://schemas.microsoft.com/office/drawing/2014/main" id="{075F4AA9-C5A0-4BB1-BBBD-BCF3627689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4851" y="1751564"/>
            <a:ext cx="4905375" cy="3381375"/>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image">
            <a:extLst>
              <a:ext uri="{FF2B5EF4-FFF2-40B4-BE49-F238E27FC236}">
                <a16:creationId xmlns:a16="http://schemas.microsoft.com/office/drawing/2014/main" id="{AEEE8026-B665-4AF9-BA6E-E0DCBADD763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1775" y="1809749"/>
            <a:ext cx="5235021" cy="32385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84B0E2DB-5A13-4ACC-8117-5EE7676AFCB5}"/>
              </a:ext>
            </a:extLst>
          </p:cNvPr>
          <p:cNvSpPr txBox="1"/>
          <p:nvPr/>
        </p:nvSpPr>
        <p:spPr>
          <a:xfrm>
            <a:off x="2411895" y="629603"/>
            <a:ext cx="3114261" cy="646331"/>
          </a:xfrm>
          <a:prstGeom prst="rect">
            <a:avLst/>
          </a:prstGeom>
          <a:noFill/>
        </p:spPr>
        <p:txBody>
          <a:bodyPr wrap="square" rtlCol="0">
            <a:spAutoFit/>
          </a:bodyPr>
          <a:lstStyle/>
          <a:p>
            <a:r>
              <a:rPr lang="en-US" sz="3600" dirty="0">
                <a:ln w="0">
                  <a:solidFill>
                    <a:schemeClr val="tx1"/>
                  </a:solidFill>
                </a:ln>
                <a:effectLst>
                  <a:reflection blurRad="6350" stA="53000" endA="300" endPos="35500" dir="5400000" sy="-90000" algn="bl" rotWithShape="0"/>
                </a:effectLst>
                <a:latin typeface="Times New Roman" panose="02020603050405020304" pitchFamily="18" charset="0"/>
                <a:cs typeface="Times New Roman" panose="02020603050405020304" pitchFamily="18" charset="0"/>
              </a:rPr>
              <a:t>3D View</a:t>
            </a:r>
          </a:p>
        </p:txBody>
      </p:sp>
      <p:sp>
        <p:nvSpPr>
          <p:cNvPr id="6" name="TextBox 5">
            <a:extLst>
              <a:ext uri="{FF2B5EF4-FFF2-40B4-BE49-F238E27FC236}">
                <a16:creationId xmlns:a16="http://schemas.microsoft.com/office/drawing/2014/main" id="{6FCAC80A-1A3E-4449-B726-75BAEED87D98}"/>
              </a:ext>
            </a:extLst>
          </p:cNvPr>
          <p:cNvSpPr txBox="1"/>
          <p:nvPr/>
        </p:nvSpPr>
        <p:spPr>
          <a:xfrm>
            <a:off x="7414590" y="629604"/>
            <a:ext cx="3114261" cy="646331"/>
          </a:xfrm>
          <a:prstGeom prst="rect">
            <a:avLst/>
          </a:prstGeom>
          <a:noFill/>
        </p:spPr>
        <p:txBody>
          <a:bodyPr wrap="square" rtlCol="0">
            <a:spAutoFit/>
          </a:bodyPr>
          <a:lstStyle/>
          <a:p>
            <a:r>
              <a:rPr lang="en-US" sz="3600" dirty="0">
                <a:ln w="0">
                  <a:solidFill>
                    <a:schemeClr val="tx1"/>
                  </a:solidFill>
                </a:ln>
                <a:effectLst>
                  <a:reflection blurRad="6350" stA="53000" endA="300" endPos="35500" dir="5400000" sy="-90000" algn="bl" rotWithShape="0"/>
                </a:effectLst>
                <a:latin typeface="Times New Roman" panose="02020603050405020304" pitchFamily="18" charset="0"/>
                <a:cs typeface="Times New Roman" panose="02020603050405020304" pitchFamily="18" charset="0"/>
              </a:rPr>
              <a:t>PCB Layout</a:t>
            </a:r>
          </a:p>
        </p:txBody>
      </p:sp>
    </p:spTree>
    <p:extLst>
      <p:ext uri="{BB962C8B-B14F-4D97-AF65-F5344CB8AC3E}">
        <p14:creationId xmlns:p14="http://schemas.microsoft.com/office/powerpoint/2010/main" val="24230448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F22C06-CE20-4E00-A01B-1CFBF9D212A0}"/>
              </a:ext>
            </a:extLst>
          </p:cNvPr>
          <p:cNvSpPr>
            <a:spLocks noGrp="1"/>
          </p:cNvSpPr>
          <p:nvPr>
            <p:ph type="ctrTitle"/>
          </p:nvPr>
        </p:nvSpPr>
        <p:spPr>
          <a:xfrm>
            <a:off x="1889124" y="1968500"/>
            <a:ext cx="8791575" cy="2324100"/>
          </a:xfrm>
        </p:spPr>
        <p:txBody>
          <a:bodyPr>
            <a:normAutofit/>
          </a:bodyPr>
          <a:lstStyle/>
          <a:p>
            <a:pPr algn="ctr"/>
            <a:r>
              <a:rPr lang="en-US" sz="3600" cap="none" dirty="0">
                <a:ln w="0">
                  <a:solidFill>
                    <a:schemeClr val="tx1"/>
                  </a:solidFill>
                </a:ln>
                <a:effectLst>
                  <a:reflection blurRad="6350" stA="53000" endA="300" endPos="35500" dir="5400000" sy="-90000" algn="bl" rotWithShape="0"/>
                </a:effectLst>
                <a:latin typeface="Times New Roman" panose="02020603050405020304" pitchFamily="18" charset="0"/>
                <a:cs typeface="Times New Roman" panose="02020603050405020304" pitchFamily="18" charset="0"/>
              </a:rPr>
              <a:t>Shuvo Saiful Islam</a:t>
            </a:r>
            <a:br>
              <a:rPr lang="en-US" sz="3600" cap="none" dirty="0">
                <a:ln w="0">
                  <a:solidFill>
                    <a:schemeClr val="tx1"/>
                  </a:solidFill>
                </a:ln>
                <a:effectLst>
                  <a:reflection blurRad="6350" stA="53000" endA="300" endPos="35500" dir="5400000" sy="-90000" algn="bl" rotWithShape="0"/>
                </a:effectLst>
                <a:latin typeface="Times New Roman" panose="02020603050405020304" pitchFamily="18" charset="0"/>
                <a:cs typeface="Times New Roman" panose="02020603050405020304" pitchFamily="18" charset="0"/>
              </a:rPr>
            </a:br>
            <a:r>
              <a:rPr lang="en-US" sz="3600" cap="none" dirty="0">
                <a:ln w="0">
                  <a:solidFill>
                    <a:schemeClr val="tx1"/>
                  </a:solidFill>
                </a:ln>
                <a:effectLst>
                  <a:reflection blurRad="6350" stA="53000" endA="300" endPos="35500" dir="5400000" sy="-90000" algn="bl" rotWithShape="0"/>
                </a:effectLst>
                <a:latin typeface="Times New Roman" panose="02020603050405020304" pitchFamily="18" charset="0"/>
                <a:cs typeface="Times New Roman" panose="02020603050405020304" pitchFamily="18" charset="0"/>
              </a:rPr>
              <a:t>16-32620-3</a:t>
            </a:r>
            <a:br>
              <a:rPr lang="en-US" sz="3600" cap="none" dirty="0">
                <a:ln w="0">
                  <a:solidFill>
                    <a:schemeClr val="tx1"/>
                  </a:solidFill>
                </a:ln>
                <a:effectLst>
                  <a:reflection blurRad="6350" stA="53000" endA="300" endPos="35500" dir="5400000" sy="-90000" algn="bl" rotWithShape="0"/>
                </a:effectLst>
                <a:latin typeface="Times New Roman" panose="02020603050405020304" pitchFamily="18" charset="0"/>
                <a:cs typeface="Times New Roman" panose="02020603050405020304" pitchFamily="18" charset="0"/>
              </a:rPr>
            </a:br>
            <a:r>
              <a:rPr lang="en-US" sz="3600" cap="none" dirty="0">
                <a:ln w="0">
                  <a:solidFill>
                    <a:schemeClr val="tx1"/>
                  </a:solidFill>
                </a:ln>
                <a:effectLst>
                  <a:reflection blurRad="6350" stA="53000" endA="300" endPos="35500" dir="5400000" sy="-90000" algn="bl" rotWithShape="0"/>
                </a:effectLst>
                <a:latin typeface="Times New Roman" panose="02020603050405020304" pitchFamily="18" charset="0"/>
                <a:cs typeface="Times New Roman" panose="02020603050405020304" pitchFamily="18" charset="0"/>
              </a:rPr>
              <a:t>Full wave rectifier circuit​</a:t>
            </a:r>
            <a:br>
              <a:rPr lang="en-US" sz="3600" cap="none" dirty="0">
                <a:ln w="0">
                  <a:solidFill>
                    <a:schemeClr val="tx1"/>
                  </a:solidFill>
                </a:ln>
                <a:effectLst>
                  <a:reflection blurRad="6350" stA="53000" endA="300" endPos="35500" dir="5400000" sy="-90000" algn="bl" rotWithShape="0"/>
                </a:effectLst>
                <a:latin typeface="Times New Roman" panose="02020603050405020304" pitchFamily="18" charset="0"/>
                <a:cs typeface="Times New Roman" panose="02020603050405020304" pitchFamily="18" charset="0"/>
              </a:rPr>
            </a:br>
            <a:r>
              <a:rPr lang="en-US" sz="3600" cap="none" dirty="0">
                <a:ln w="0">
                  <a:solidFill>
                    <a:schemeClr val="tx1"/>
                  </a:solidFill>
                </a:ln>
                <a:effectLst>
                  <a:reflection blurRad="6350" stA="53000" endA="300" endPos="35500" dir="5400000" sy="-90000" algn="bl" rotWithShape="0"/>
                </a:effectLst>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41479546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3579" y="618518"/>
            <a:ext cx="9683832" cy="1033819"/>
          </a:xfrm>
        </p:spPr>
        <p:txBody>
          <a:bodyPr>
            <a:normAutofit/>
          </a:bodyPr>
          <a:lstStyle/>
          <a:p>
            <a:pPr algn="ctr"/>
            <a:r>
              <a:rPr lang="en-US" sz="3200" cap="none" dirty="0">
                <a:ln w="0">
                  <a:solidFill>
                    <a:schemeClr val="tx1"/>
                  </a:solidFill>
                </a:ln>
                <a:effectLst>
                  <a:reflection blurRad="6350" stA="53000" endA="300" endPos="35500" dir="5400000" sy="-90000" algn="bl" rotWithShape="0"/>
                </a:effectLst>
              </a:rPr>
              <a:t>Schematic Capture</a:t>
            </a:r>
          </a:p>
        </p:txBody>
      </p:sp>
      <p:sp>
        <p:nvSpPr>
          <p:cNvPr id="5" name="Content Placeholder 4"/>
          <p:cNvSpPr>
            <a:spLocks noGrp="1"/>
          </p:cNvSpPr>
          <p:nvPr>
            <p:ph idx="1"/>
          </p:nvPr>
        </p:nvSpPr>
        <p:spPr>
          <a:xfrm>
            <a:off x="1141412" y="2249486"/>
            <a:ext cx="9905999" cy="3871913"/>
          </a:xfrm>
        </p:spPr>
        <p:txBody>
          <a:bodyPr>
            <a:normAutofit fontScale="55000" lnSpcReduction="20000"/>
          </a:bodyPr>
          <a:lstStyle/>
          <a:p>
            <a:pPr>
              <a:buFont typeface="Wingdings" panose="05000000000000000000" pitchFamily="2" charset="2"/>
              <a:buChar char="v"/>
            </a:pPr>
            <a:r>
              <a:rPr lang="en-US" sz="2600" dirty="0">
                <a:latin typeface="Times New Roman" panose="02020603050405020304" pitchFamily="18" charset="0"/>
                <a:cs typeface="Times New Roman" panose="02020603050405020304" pitchFamily="18" charset="0"/>
              </a:rPr>
              <a:t>Component in Use:</a:t>
            </a:r>
          </a:p>
          <a:p>
            <a:pPr>
              <a:buFont typeface="Wingdings" panose="05000000000000000000" pitchFamily="2" charset="2"/>
              <a:buChar char="§"/>
            </a:pPr>
            <a:r>
              <a:rPr lang="en-US" sz="2600" dirty="0">
                <a:latin typeface="Times New Roman" panose="02020603050405020304" pitchFamily="18" charset="0"/>
                <a:cs typeface="Times New Roman" panose="02020603050405020304" pitchFamily="18" charset="0"/>
              </a:rPr>
              <a:t>Configurable transformer</a:t>
            </a:r>
          </a:p>
          <a:p>
            <a:pPr>
              <a:buFont typeface="Wingdings" panose="05000000000000000000" pitchFamily="2" charset="2"/>
              <a:buChar char="§"/>
            </a:pPr>
            <a:r>
              <a:rPr lang="en-US" sz="2600" dirty="0">
                <a:latin typeface="Times New Roman" panose="02020603050405020304" pitchFamily="18" charset="0"/>
                <a:cs typeface="Times New Roman" panose="02020603050405020304" pitchFamily="18" charset="0"/>
              </a:rPr>
              <a:t>2 Diode</a:t>
            </a:r>
          </a:p>
          <a:p>
            <a:pPr>
              <a:buFont typeface="Wingdings" panose="05000000000000000000" pitchFamily="2" charset="2"/>
              <a:buChar char="§"/>
            </a:pPr>
            <a:r>
              <a:rPr lang="en-US" sz="2600" dirty="0">
                <a:latin typeface="Times New Roman" panose="02020603050405020304" pitchFamily="18" charset="0"/>
                <a:cs typeface="Times New Roman" panose="02020603050405020304" pitchFamily="18" charset="0"/>
              </a:rPr>
              <a:t>2 Cap electrolyte</a:t>
            </a:r>
          </a:p>
          <a:p>
            <a:pPr>
              <a:buFont typeface="Wingdings" panose="05000000000000000000" pitchFamily="2" charset="2"/>
              <a:buChar char="§"/>
            </a:pPr>
            <a:r>
              <a:rPr lang="en-US" sz="2600" dirty="0">
                <a:latin typeface="Times New Roman" panose="02020603050405020304" pitchFamily="18" charset="0"/>
                <a:cs typeface="Times New Roman" panose="02020603050405020304" pitchFamily="18" charset="0"/>
              </a:rPr>
              <a:t>Voltage regulator</a:t>
            </a:r>
          </a:p>
          <a:p>
            <a:pPr>
              <a:buFont typeface="Wingdings" panose="05000000000000000000" pitchFamily="2" charset="2"/>
              <a:buChar char="§"/>
            </a:pPr>
            <a:r>
              <a:rPr lang="en-US" sz="2600" dirty="0">
                <a:latin typeface="Times New Roman" panose="02020603050405020304" pitchFamily="18" charset="0"/>
                <a:cs typeface="Times New Roman" panose="02020603050405020304" pitchFamily="18" charset="0"/>
              </a:rPr>
              <a:t>Resistor</a:t>
            </a:r>
          </a:p>
          <a:p>
            <a:pPr>
              <a:buFont typeface="Wingdings" panose="05000000000000000000" pitchFamily="2" charset="2"/>
              <a:buChar char="§"/>
            </a:pPr>
            <a:r>
              <a:rPr lang="en-US" sz="2600" dirty="0">
                <a:latin typeface="Times New Roman" panose="02020603050405020304" pitchFamily="18" charset="0"/>
                <a:cs typeface="Times New Roman" panose="02020603050405020304" pitchFamily="18" charset="0"/>
              </a:rPr>
              <a:t>LED red</a:t>
            </a:r>
          </a:p>
          <a:p>
            <a:pPr>
              <a:buFont typeface="Wingdings" panose="05000000000000000000" pitchFamily="2" charset="2"/>
              <a:buChar char="§"/>
            </a:pPr>
            <a:r>
              <a:rPr lang="en-US" sz="2600" dirty="0">
                <a:latin typeface="Times New Roman" panose="02020603050405020304" pitchFamily="18" charset="0"/>
                <a:cs typeface="Times New Roman" panose="02020603050405020304" pitchFamily="18" charset="0"/>
              </a:rPr>
              <a:t>Ac power</a:t>
            </a:r>
          </a:p>
          <a:p>
            <a:pPr>
              <a:buFont typeface="Wingdings" panose="05000000000000000000" pitchFamily="2" charset="2"/>
              <a:buChar char="§"/>
            </a:pPr>
            <a:r>
              <a:rPr lang="en-US" sz="2600" dirty="0">
                <a:latin typeface="Times New Roman" panose="02020603050405020304" pitchFamily="18" charset="0"/>
                <a:cs typeface="Times New Roman" panose="02020603050405020304" pitchFamily="18" charset="0"/>
              </a:rPr>
              <a:t>Ground </a:t>
            </a:r>
          </a:p>
          <a:p>
            <a:pPr>
              <a:buFont typeface="Wingdings" panose="05000000000000000000" pitchFamily="2" charset="2"/>
              <a:buChar char="§"/>
            </a:pPr>
            <a:r>
              <a:rPr lang="en-US" sz="2600" dirty="0" err="1">
                <a:latin typeface="Times New Roman" panose="02020603050405020304" pitchFamily="18" charset="0"/>
                <a:cs typeface="Times New Roman" panose="02020603050405020304" pitchFamily="18" charset="0"/>
              </a:rPr>
              <a:t>Multimeter</a:t>
            </a:r>
            <a:r>
              <a:rPr lang="en-US" sz="2600" dirty="0">
                <a:latin typeface="Times New Roman" panose="02020603050405020304" pitchFamily="18" charset="0"/>
                <a:cs typeface="Times New Roman" panose="02020603050405020304" pitchFamily="18" charset="0"/>
              </a:rPr>
              <a:t> </a:t>
            </a:r>
          </a:p>
          <a:p>
            <a:pPr>
              <a:buFont typeface="Wingdings" panose="05000000000000000000" pitchFamily="2" charset="2"/>
              <a:buChar char="§"/>
            </a:pPr>
            <a:r>
              <a:rPr lang="en-US" sz="2600" dirty="0" err="1">
                <a:latin typeface="Times New Roman" panose="02020603050405020304" pitchFamily="18" charset="0"/>
                <a:cs typeface="Times New Roman" panose="02020603050405020304" pitchFamily="18" charset="0"/>
              </a:rPr>
              <a:t>Multisim</a:t>
            </a:r>
            <a:r>
              <a:rPr lang="en-US" sz="2600" dirty="0">
                <a:latin typeface="Times New Roman" panose="02020603050405020304" pitchFamily="18" charset="0"/>
                <a:cs typeface="Times New Roman" panose="02020603050405020304" pitchFamily="18" charset="0"/>
              </a:rPr>
              <a:t> </a:t>
            </a:r>
          </a:p>
          <a:p>
            <a:pPr>
              <a:buFont typeface="Wingdings" panose="05000000000000000000" pitchFamily="2" charset="2"/>
              <a:buChar char="§"/>
            </a:pPr>
            <a:endParaRPr lang="en-US" sz="1800" dirty="0"/>
          </a:p>
          <a:p>
            <a:pPr>
              <a:buFont typeface="Wingdings" panose="05000000000000000000" pitchFamily="2" charset="2"/>
              <a:buChar char="§"/>
            </a:pPr>
            <a:endParaRPr lang="en-US" sz="1800" dirty="0"/>
          </a:p>
          <a:p>
            <a:pPr>
              <a:buFont typeface="Wingdings" panose="05000000000000000000" pitchFamily="2" charset="2"/>
              <a:buChar char="§"/>
            </a:pPr>
            <a:endParaRPr lang="en-US" sz="1800" dirty="0"/>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l="16284" t="23109" r="2760" b="20129"/>
          <a:stretch/>
        </p:blipFill>
        <p:spPr>
          <a:xfrm>
            <a:off x="3962400" y="2249486"/>
            <a:ext cx="7085011" cy="3871913"/>
          </a:xfrm>
          <a:prstGeom prst="rect">
            <a:avLst/>
          </a:prstGeom>
        </p:spPr>
      </p:pic>
    </p:spTree>
    <p:extLst>
      <p:ext uri="{BB962C8B-B14F-4D97-AF65-F5344CB8AC3E}">
        <p14:creationId xmlns:p14="http://schemas.microsoft.com/office/powerpoint/2010/main" val="28792395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50569" y="618518"/>
            <a:ext cx="5496842" cy="905482"/>
          </a:xfrm>
        </p:spPr>
        <p:txBody>
          <a:bodyPr/>
          <a:lstStyle/>
          <a:p>
            <a:pPr algn="ctr"/>
            <a:r>
              <a:rPr lang="en-US" cap="none" dirty="0">
                <a:ln w="0">
                  <a:solidFill>
                    <a:schemeClr val="tx1"/>
                  </a:solidFill>
                </a:ln>
                <a:effectLst>
                  <a:reflection blurRad="6350" stA="53000" endA="300" endPos="35500" dir="5400000" sy="-90000" algn="bl" rotWithShape="0"/>
                </a:effectLst>
              </a:rPr>
              <a:t>PCB LAYOUT</a:t>
            </a: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13485" t="15270" r="1854" b="27486"/>
          <a:stretch/>
        </p:blipFill>
        <p:spPr>
          <a:xfrm>
            <a:off x="6095999" y="2097088"/>
            <a:ext cx="5213685" cy="3597859"/>
          </a:xfrm>
          <a:prstGeom prst="rect">
            <a:avLst/>
          </a:prstGeom>
        </p:spPr>
      </p:pic>
      <p:sp>
        <p:nvSpPr>
          <p:cNvPr id="5" name="TextBox 4">
            <a:extLst>
              <a:ext uri="{FF2B5EF4-FFF2-40B4-BE49-F238E27FC236}">
                <a16:creationId xmlns:a16="http://schemas.microsoft.com/office/drawing/2014/main" id="{73F8A6DD-E5C2-4D45-B969-5754A20E3565}"/>
              </a:ext>
            </a:extLst>
          </p:cNvPr>
          <p:cNvSpPr txBox="1"/>
          <p:nvPr/>
        </p:nvSpPr>
        <p:spPr>
          <a:xfrm>
            <a:off x="1443790" y="618518"/>
            <a:ext cx="3721768" cy="646331"/>
          </a:xfrm>
          <a:prstGeom prst="rect">
            <a:avLst/>
          </a:prstGeom>
          <a:noFill/>
        </p:spPr>
        <p:txBody>
          <a:bodyPr wrap="square" rtlCol="0">
            <a:spAutoFit/>
          </a:bodyPr>
          <a:lstStyle/>
          <a:p>
            <a:pPr algn="ctr"/>
            <a:r>
              <a:rPr lang="en-US" sz="3600" dirty="0">
                <a:ln w="0">
                  <a:solidFill>
                    <a:schemeClr val="tx1"/>
                  </a:solidFill>
                </a:ln>
                <a:effectLst>
                  <a:reflection blurRad="6350" stA="53000" endA="300" endPos="35500" dir="5400000" sy="-90000" algn="bl" rotWithShape="0"/>
                </a:effectLst>
                <a:latin typeface="Times New Roman" panose="02020603050405020304" pitchFamily="18" charset="0"/>
                <a:cs typeface="Times New Roman" panose="02020603050405020304" pitchFamily="18" charset="0"/>
              </a:rPr>
              <a:t>3D View</a:t>
            </a:r>
          </a:p>
        </p:txBody>
      </p:sp>
      <p:pic>
        <p:nvPicPr>
          <p:cNvPr id="6" name="Picture 5">
            <a:extLst>
              <a:ext uri="{FF2B5EF4-FFF2-40B4-BE49-F238E27FC236}">
                <a16:creationId xmlns:a16="http://schemas.microsoft.com/office/drawing/2014/main" id="{2866EAC6-339F-4ED9-B940-6FDE3E8F73A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2315" y="2097089"/>
            <a:ext cx="4668254" cy="3597858"/>
          </a:xfrm>
          <a:prstGeom prst="rect">
            <a:avLst/>
          </a:prstGeom>
        </p:spPr>
      </p:pic>
    </p:spTree>
    <p:extLst>
      <p:ext uri="{BB962C8B-B14F-4D97-AF65-F5344CB8AC3E}">
        <p14:creationId xmlns:p14="http://schemas.microsoft.com/office/powerpoint/2010/main" val="21954490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7"/>
            <a:ext cx="9905998" cy="4691419"/>
          </a:xfrm>
        </p:spPr>
        <p:txBody>
          <a:bodyPr>
            <a:normAutofit/>
          </a:bodyPr>
          <a:lstStyle/>
          <a:p>
            <a:pPr marL="0" algn="ctr" rtl="0" eaLnBrk="1" fontAlgn="t" latinLnBrk="0" hangingPunct="1">
              <a:spcBef>
                <a:spcPts val="0"/>
              </a:spcBef>
              <a:spcAft>
                <a:spcPts val="0"/>
              </a:spcAft>
            </a:pPr>
            <a:r>
              <a:rPr lang="en-US" sz="6000" i="0" u="none" strike="noStrike" cap="none" dirty="0">
                <a:ln w="0">
                  <a:solidFill>
                    <a:schemeClr val="tx1"/>
                  </a:solidFill>
                </a:ln>
                <a:effectLst>
                  <a:reflection blurRad="6350" stA="53000" endA="300" endPos="35500" dir="5400000" sy="-90000" algn="bl" rotWithShape="0"/>
                </a:effectLst>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6692002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9B27A99-3682-4372-99B2-63A86106EA32}"/>
              </a:ext>
            </a:extLst>
          </p:cNvPr>
          <p:cNvSpPr>
            <a:spLocks noGrp="1"/>
          </p:cNvSpPr>
          <p:nvPr>
            <p:ph idx="1"/>
          </p:nvPr>
        </p:nvSpPr>
        <p:spPr>
          <a:xfrm>
            <a:off x="3949147" y="1366595"/>
            <a:ext cx="4982817" cy="2799591"/>
          </a:xfrm>
        </p:spPr>
        <p:txBody>
          <a:bodyPr>
            <a:noAutofit/>
          </a:bodyPr>
          <a:lstStyle/>
          <a:p>
            <a:pPr marL="0" marR="0" indent="0" algn="l" rtl="0" eaLnBrk="1" fontAlgn="auto" latinLnBrk="0" hangingPunct="1">
              <a:spcBef>
                <a:spcPts val="0"/>
              </a:spcBef>
              <a:spcAft>
                <a:spcPts val="0"/>
              </a:spcAft>
              <a:buNone/>
            </a:pPr>
            <a:endParaRPr lang="en-US" sz="4000" i="0" u="none" strike="noStrike" kern="1200" dirty="0">
              <a:ln w="0">
                <a:solidFill>
                  <a:schemeClr val="tx1"/>
                </a:solidFill>
              </a:ln>
              <a:effectLst>
                <a:reflection blurRad="6350" stA="53000" endA="300" endPos="35500" dir="5400000" sy="-90000" algn="bl" rotWithShape="0"/>
              </a:effectLst>
              <a:latin typeface="Times New Roman" panose="02020603050405020304" pitchFamily="18" charset="0"/>
              <a:cs typeface="Times New Roman" panose="02020603050405020304" pitchFamily="18" charset="0"/>
            </a:endParaRPr>
          </a:p>
          <a:p>
            <a:pPr marL="0" marR="0" indent="0" algn="l" rtl="0" eaLnBrk="1" fontAlgn="auto" latinLnBrk="0" hangingPunct="1">
              <a:spcBef>
                <a:spcPts val="0"/>
              </a:spcBef>
              <a:spcAft>
                <a:spcPts val="0"/>
              </a:spcAft>
              <a:buNone/>
            </a:pPr>
            <a:r>
              <a:rPr lang="en-US" sz="4000" i="0" u="none" strike="noStrike" kern="1200" dirty="0">
                <a:ln w="0">
                  <a:solidFill>
                    <a:schemeClr val="tx1"/>
                  </a:solidFill>
                </a:ln>
                <a:effectLst>
                  <a:reflection blurRad="6350" stA="53000" endA="300" endPos="35500" dir="5400000" sy="-90000" algn="bl" rotWithShape="0"/>
                </a:effectLst>
                <a:latin typeface="Times New Roman" panose="02020603050405020304" pitchFamily="18" charset="0"/>
                <a:cs typeface="Times New Roman" panose="02020603050405020304" pitchFamily="18" charset="0"/>
              </a:rPr>
              <a:t>Ahamed Fardit </a:t>
            </a:r>
            <a:endParaRPr lang="en-US" sz="4000" i="0" u="none" strike="noStrike" dirty="0">
              <a:ln w="0">
                <a:solidFill>
                  <a:schemeClr val="tx1"/>
                </a:solidFill>
              </a:ln>
              <a:effectLst>
                <a:reflection blurRad="6350" stA="53000" endA="300" endPos="35500" dir="5400000" sy="-90000" algn="bl" rotWithShape="0"/>
              </a:effectLst>
              <a:latin typeface="Times New Roman" panose="02020603050405020304" pitchFamily="18" charset="0"/>
              <a:cs typeface="Times New Roman" panose="02020603050405020304" pitchFamily="18" charset="0"/>
            </a:endParaRPr>
          </a:p>
          <a:p>
            <a:pPr marL="0" indent="0" algn="l" rtl="0" eaLnBrk="1" fontAlgn="t" latinLnBrk="0" hangingPunct="1">
              <a:spcBef>
                <a:spcPts val="0"/>
              </a:spcBef>
              <a:spcAft>
                <a:spcPts val="0"/>
              </a:spcAft>
              <a:buNone/>
            </a:pPr>
            <a:r>
              <a:rPr lang="en-US" sz="4000" i="0" u="none" strike="noStrike" kern="1200" dirty="0">
                <a:ln w="0">
                  <a:solidFill>
                    <a:schemeClr val="tx1"/>
                  </a:solidFill>
                </a:ln>
                <a:effectLst>
                  <a:reflection blurRad="6350" stA="53000" endA="300" endPos="35500" dir="5400000" sy="-90000" algn="bl" rotWithShape="0"/>
                </a:effectLst>
                <a:latin typeface="Times New Roman" panose="02020603050405020304" pitchFamily="18" charset="0"/>
                <a:cs typeface="Times New Roman" panose="02020603050405020304" pitchFamily="18" charset="0"/>
              </a:rPr>
              <a:t>18-36119-1</a:t>
            </a:r>
            <a:endParaRPr lang="en-US" sz="4000" dirty="0">
              <a:ln w="0">
                <a:solidFill>
                  <a:schemeClr val="tx1"/>
                </a:solidFill>
              </a:ln>
              <a:effectLst>
                <a:reflection blurRad="6350" stA="53000" endA="300" endPos="35500" dir="5400000" sy="-90000" algn="bl" rotWithShape="0"/>
              </a:effectLst>
              <a:latin typeface="Times New Roman" panose="02020603050405020304" pitchFamily="18" charset="0"/>
              <a:cs typeface="Times New Roman" panose="02020603050405020304" pitchFamily="18" charset="0"/>
            </a:endParaRPr>
          </a:p>
          <a:p>
            <a:pPr marL="0" indent="0" algn="l" rtl="0" eaLnBrk="1" fontAlgn="t" latinLnBrk="0" hangingPunct="1">
              <a:spcBef>
                <a:spcPts val="0"/>
              </a:spcBef>
              <a:spcAft>
                <a:spcPts val="0"/>
              </a:spcAft>
              <a:buNone/>
            </a:pPr>
            <a:r>
              <a:rPr lang="en-US" sz="4000" i="0" u="none" strike="noStrike" kern="1200" dirty="0">
                <a:ln w="0">
                  <a:solidFill>
                    <a:schemeClr val="tx1"/>
                  </a:solidFill>
                </a:ln>
                <a:effectLst>
                  <a:reflection blurRad="6350" stA="53000" endA="300" endPos="35500" dir="5400000" sy="-90000" algn="bl" rotWithShape="0"/>
                </a:effectLst>
                <a:latin typeface="Times New Roman" panose="02020603050405020304" pitchFamily="18" charset="0"/>
                <a:cs typeface="Times New Roman" panose="02020603050405020304" pitchFamily="18" charset="0"/>
              </a:rPr>
              <a:t>5 volt Charger</a:t>
            </a:r>
            <a:endParaRPr lang="en-US" sz="4000" i="0" u="none" strike="noStrike" dirty="0">
              <a:ln w="0">
                <a:solidFill>
                  <a:schemeClr val="tx1"/>
                </a:solidFill>
              </a:ln>
              <a:effectLst>
                <a:reflection blurRad="6350" stA="53000" endA="300" endPos="35500" dir="5400000" sy="-90000" algn="bl" rotWithShape="0"/>
              </a:effectLst>
              <a:latin typeface="Times New Roman" panose="02020603050405020304" pitchFamily="18" charset="0"/>
              <a:cs typeface="Times New Roman" panose="02020603050405020304" pitchFamily="18" charset="0"/>
            </a:endParaRPr>
          </a:p>
          <a:p>
            <a:endParaRPr lang="en-US" sz="4000" dirty="0">
              <a:ln w="0">
                <a:solidFill>
                  <a:schemeClr val="tx1"/>
                </a:solidFill>
              </a:ln>
              <a:effectLst>
                <a:reflection blurRad="6350" stA="53000" endA="300" endPos="35500" dir="5400000" sy="-90000" algn="bl" rotWithShape="0"/>
              </a:effectLst>
            </a:endParaRPr>
          </a:p>
        </p:txBody>
      </p:sp>
    </p:spTree>
    <p:extLst>
      <p:ext uri="{BB962C8B-B14F-4D97-AF65-F5344CB8AC3E}">
        <p14:creationId xmlns:p14="http://schemas.microsoft.com/office/powerpoint/2010/main" val="10509904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D8C62D-5AE8-43A8-BA5C-391D4B70C521}"/>
              </a:ext>
            </a:extLst>
          </p:cNvPr>
          <p:cNvSpPr>
            <a:spLocks noGrp="1"/>
          </p:cNvSpPr>
          <p:nvPr>
            <p:ph type="title"/>
          </p:nvPr>
        </p:nvSpPr>
        <p:spPr>
          <a:xfrm>
            <a:off x="9064487" y="2173357"/>
            <a:ext cx="1982924" cy="715616"/>
          </a:xfrm>
        </p:spPr>
        <p:txBody>
          <a:bodyPr>
            <a:normAutofit/>
          </a:bodyPr>
          <a:lstStyle/>
          <a:p>
            <a:r>
              <a:rPr lang="en-US" sz="2400" cap="none" dirty="0">
                <a:ln w="0">
                  <a:solidFill>
                    <a:schemeClr val="tx1"/>
                  </a:solidFill>
                </a:ln>
                <a:effectLst>
                  <a:reflection blurRad="6350" stA="53000" endA="300" endPos="35500" dir="5400000" sy="-90000" algn="bl" rotWithShape="0"/>
                </a:effectLst>
                <a:latin typeface="Times New Roman" panose="02020603050405020304" pitchFamily="18" charset="0"/>
                <a:cs typeface="Times New Roman" panose="02020603050405020304" pitchFamily="18" charset="0"/>
              </a:rPr>
              <a:t>Apparatus</a:t>
            </a:r>
          </a:p>
        </p:txBody>
      </p:sp>
      <p:sp>
        <p:nvSpPr>
          <p:cNvPr id="3" name="Content Placeholder 2">
            <a:extLst>
              <a:ext uri="{FF2B5EF4-FFF2-40B4-BE49-F238E27FC236}">
                <a16:creationId xmlns:a16="http://schemas.microsoft.com/office/drawing/2014/main" id="{69514BFE-6A82-4636-8F3B-7A24BC6CA38A}"/>
              </a:ext>
            </a:extLst>
          </p:cNvPr>
          <p:cNvSpPr>
            <a:spLocks noGrp="1"/>
          </p:cNvSpPr>
          <p:nvPr>
            <p:ph idx="1"/>
          </p:nvPr>
        </p:nvSpPr>
        <p:spPr>
          <a:xfrm>
            <a:off x="8428383" y="2888973"/>
            <a:ext cx="2796208" cy="3763617"/>
          </a:xfrm>
        </p:spPr>
        <p:txBody>
          <a:bodyPr>
            <a:normAutofit fontScale="92500" lnSpcReduction="20000"/>
          </a:bodyPr>
          <a:lstStyle/>
          <a:p>
            <a:r>
              <a:rPr lang="en-US" sz="1600" dirty="0">
                <a:latin typeface="Times New Roman" panose="02020603050405020304" pitchFamily="18" charset="0"/>
                <a:cs typeface="Times New Roman" panose="02020603050405020304" pitchFamily="18" charset="0"/>
              </a:rPr>
              <a:t>VCC</a:t>
            </a:r>
          </a:p>
          <a:p>
            <a:r>
              <a:rPr lang="en-US" sz="1600" dirty="0">
                <a:latin typeface="Times New Roman" panose="02020603050405020304" pitchFamily="18" charset="0"/>
                <a:cs typeface="Times New Roman" panose="02020603050405020304" pitchFamily="18" charset="0"/>
              </a:rPr>
              <a:t>RESISTOR </a:t>
            </a:r>
          </a:p>
          <a:p>
            <a:r>
              <a:rPr lang="en-US" sz="1600" dirty="0">
                <a:latin typeface="Times New Roman" panose="02020603050405020304" pitchFamily="18" charset="0"/>
                <a:cs typeface="Times New Roman" panose="02020603050405020304" pitchFamily="18" charset="0"/>
              </a:rPr>
              <a:t>DIODE</a:t>
            </a:r>
          </a:p>
          <a:p>
            <a:r>
              <a:rPr lang="en-US" sz="1600" dirty="0">
                <a:latin typeface="Times New Roman" panose="02020603050405020304" pitchFamily="18" charset="0"/>
                <a:cs typeface="Times New Roman" panose="02020603050405020304" pitchFamily="18" charset="0"/>
              </a:rPr>
              <a:t>CAPACITOR </a:t>
            </a:r>
          </a:p>
          <a:p>
            <a:r>
              <a:rPr lang="en-US" sz="1600" dirty="0">
                <a:latin typeface="Times New Roman" panose="02020603050405020304" pitchFamily="18" charset="0"/>
                <a:cs typeface="Times New Roman" panose="02020603050405020304" pitchFamily="18" charset="0"/>
              </a:rPr>
              <a:t>SYMMETRY DESIGN SYSTEMS (LM7805CT)</a:t>
            </a:r>
          </a:p>
          <a:p>
            <a:r>
              <a:rPr lang="en-US" sz="1600" dirty="0">
                <a:latin typeface="Times New Roman" panose="02020603050405020304" pitchFamily="18" charset="0"/>
                <a:cs typeface="Times New Roman" panose="02020603050405020304" pitchFamily="18" charset="0"/>
              </a:rPr>
              <a:t>LED GREEN</a:t>
            </a:r>
          </a:p>
          <a:p>
            <a:r>
              <a:rPr lang="en-US" sz="1600" dirty="0">
                <a:latin typeface="Times New Roman" panose="02020603050405020304" pitchFamily="18" charset="0"/>
                <a:cs typeface="Times New Roman" panose="02020603050405020304" pitchFamily="18" charset="0"/>
              </a:rPr>
              <a:t>TERMINAL BLOCKS (282834-2)</a:t>
            </a:r>
          </a:p>
          <a:p>
            <a:r>
              <a:rPr lang="en-US" sz="1600" dirty="0">
                <a:latin typeface="Times New Roman" panose="02020603050405020304" pitchFamily="18" charset="0"/>
                <a:cs typeface="Times New Roman" panose="02020603050405020304" pitchFamily="18" charset="0"/>
              </a:rPr>
              <a:t>GROUND</a:t>
            </a:r>
          </a:p>
          <a:p>
            <a:r>
              <a:rPr lang="en-US" sz="1600" dirty="0">
                <a:latin typeface="Times New Roman" panose="02020603050405020304" pitchFamily="18" charset="0"/>
                <a:cs typeface="Times New Roman" panose="02020603050405020304" pitchFamily="18" charset="0"/>
              </a:rPr>
              <a:t>Connecting wires. </a:t>
            </a:r>
          </a:p>
        </p:txBody>
      </p:sp>
      <p:sp>
        <p:nvSpPr>
          <p:cNvPr id="5" name="TextBox 4">
            <a:extLst>
              <a:ext uri="{FF2B5EF4-FFF2-40B4-BE49-F238E27FC236}">
                <a16:creationId xmlns:a16="http://schemas.microsoft.com/office/drawing/2014/main" id="{40252DC6-51E1-4EDB-A908-2447509D6275}"/>
              </a:ext>
            </a:extLst>
          </p:cNvPr>
          <p:cNvSpPr txBox="1"/>
          <p:nvPr/>
        </p:nvSpPr>
        <p:spPr>
          <a:xfrm>
            <a:off x="1144589" y="3281010"/>
            <a:ext cx="6235874" cy="1200329"/>
          </a:xfrm>
          <a:prstGeom prst="rect">
            <a:avLst/>
          </a:prstGeom>
          <a:noFill/>
        </p:spPr>
        <p:txBody>
          <a:bodyPr wrap="square">
            <a:spAutoFit/>
          </a:bodyPr>
          <a:lstStyle/>
          <a:p>
            <a:pPr algn="just"/>
            <a:r>
              <a:rPr lang="en-US" dirty="0">
                <a:latin typeface="Times New Roman" panose="02020603050405020304" pitchFamily="18" charset="0"/>
                <a:cs typeface="Times New Roman" panose="02020603050405020304" pitchFamily="18" charset="0"/>
              </a:rPr>
              <a:t>Printed circuit board (PCB) design brings our electronic circuits to life in the physical form. Using layout software, the PCB design process combines component placement and routing to define electrical connectivity on a manufactured circuit board.</a:t>
            </a:r>
          </a:p>
        </p:txBody>
      </p:sp>
      <p:sp>
        <p:nvSpPr>
          <p:cNvPr id="7" name="TextBox 6">
            <a:extLst>
              <a:ext uri="{FF2B5EF4-FFF2-40B4-BE49-F238E27FC236}">
                <a16:creationId xmlns:a16="http://schemas.microsoft.com/office/drawing/2014/main" id="{1B8BB15B-F944-4587-A5C3-2124AC552415}"/>
              </a:ext>
            </a:extLst>
          </p:cNvPr>
          <p:cNvSpPr txBox="1"/>
          <p:nvPr/>
        </p:nvSpPr>
        <p:spPr>
          <a:xfrm>
            <a:off x="1144589" y="2300332"/>
            <a:ext cx="6872976" cy="461665"/>
          </a:xfrm>
          <a:prstGeom prst="rect">
            <a:avLst/>
          </a:prstGeom>
          <a:noFill/>
        </p:spPr>
        <p:txBody>
          <a:bodyPr wrap="square">
            <a:spAutoFit/>
          </a:bodyPr>
          <a:lstStyle/>
          <a:p>
            <a:r>
              <a:rPr lang="en-US" sz="2400" cap="none" dirty="0">
                <a:ln w="0">
                  <a:solidFill>
                    <a:schemeClr val="tx1"/>
                  </a:solidFill>
                </a:ln>
                <a:effectLst>
                  <a:reflection blurRad="6350" stA="53000" endA="300" endPos="35500" dir="5400000" sy="-90000" algn="bl" rotWithShape="0"/>
                </a:effectLst>
                <a:latin typeface="Times New Roman" panose="02020603050405020304" pitchFamily="18" charset="0"/>
                <a:cs typeface="Times New Roman" panose="02020603050405020304" pitchFamily="18" charset="0"/>
              </a:rPr>
              <a:t>What is PCB design? </a:t>
            </a:r>
            <a:endParaRPr lang="en-US" sz="2400" dirty="0"/>
          </a:p>
        </p:txBody>
      </p:sp>
      <p:sp>
        <p:nvSpPr>
          <p:cNvPr id="8" name="Title 1">
            <a:extLst>
              <a:ext uri="{FF2B5EF4-FFF2-40B4-BE49-F238E27FC236}">
                <a16:creationId xmlns:a16="http://schemas.microsoft.com/office/drawing/2014/main" id="{09D3F416-EA2C-4837-98BB-3DA49A0C0534}"/>
              </a:ext>
            </a:extLst>
          </p:cNvPr>
          <p:cNvSpPr txBox="1">
            <a:spLocks/>
          </p:cNvSpPr>
          <p:nvPr/>
        </p:nvSpPr>
        <p:spPr>
          <a:xfrm>
            <a:off x="2471787" y="309064"/>
            <a:ext cx="4153316" cy="87209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dirty="0">
                <a:ln w="0"/>
                <a:effectLst>
                  <a:reflection blurRad="6350" stA="53000" endA="300" endPos="35500" dir="5400000" sy="-90000" algn="bl" rotWithShape="0"/>
                </a:effectLst>
                <a:latin typeface="Segoe UI Historic" panose="020B0502040204020203" pitchFamily="34" charset="0"/>
              </a:rPr>
              <a:t>PCB Design</a:t>
            </a:r>
            <a:endParaRPr lang="en-US" dirty="0">
              <a:ln w="0"/>
              <a:effectLst>
                <a:reflection blurRad="6350" stA="53000" endA="300" endPos="35500" dir="5400000" sy="-90000" algn="bl" rotWithShape="0"/>
              </a:effectLst>
            </a:endParaRPr>
          </a:p>
        </p:txBody>
      </p:sp>
      <p:sp>
        <p:nvSpPr>
          <p:cNvPr id="9" name="Subtitle 2">
            <a:extLst>
              <a:ext uri="{FF2B5EF4-FFF2-40B4-BE49-F238E27FC236}">
                <a16:creationId xmlns:a16="http://schemas.microsoft.com/office/drawing/2014/main" id="{59F5EEDE-F100-49A7-808F-E6D5F743F8C0}"/>
              </a:ext>
            </a:extLst>
          </p:cNvPr>
          <p:cNvSpPr txBox="1">
            <a:spLocks/>
          </p:cNvSpPr>
          <p:nvPr/>
        </p:nvSpPr>
        <p:spPr>
          <a:xfrm>
            <a:off x="4161183" y="1163635"/>
            <a:ext cx="3935896" cy="718171"/>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US" dirty="0">
                <a:ln w="0">
                  <a:solidFill>
                    <a:schemeClr val="tx1"/>
                  </a:solidFill>
                </a:ln>
                <a:effectLst>
                  <a:reflection blurRad="6350" stA="53000" endA="300" endPos="35500" dir="5400000" sy="-90000" algn="bl" rotWithShape="0"/>
                </a:effectLst>
              </a:rPr>
              <a:t>With Multisim</a:t>
            </a:r>
          </a:p>
        </p:txBody>
      </p:sp>
      <p:pic>
        <p:nvPicPr>
          <p:cNvPr id="12" name="Picture 11">
            <a:extLst>
              <a:ext uri="{FF2B5EF4-FFF2-40B4-BE49-F238E27FC236}">
                <a16:creationId xmlns:a16="http://schemas.microsoft.com/office/drawing/2014/main" id="{03DCFB96-E756-4862-A945-8FF6719489AE}"/>
              </a:ext>
            </a:extLst>
          </p:cNvPr>
          <p:cNvPicPr>
            <a:picLocks noChangeAspect="1"/>
          </p:cNvPicPr>
          <p:nvPr/>
        </p:nvPicPr>
        <p:blipFill>
          <a:blip r:embed="rId2"/>
          <a:stretch>
            <a:fillRect/>
          </a:stretch>
        </p:blipFill>
        <p:spPr>
          <a:xfrm>
            <a:off x="1296262" y="247067"/>
            <a:ext cx="1057275" cy="1095375"/>
          </a:xfrm>
          <a:prstGeom prst="ellipse">
            <a:avLst/>
          </a:prstGeom>
          <a:ln w="190500" cap="rnd">
            <a:solidFill>
              <a:srgbClr val="C8C6BD"/>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p:spPr>
      </p:pic>
    </p:spTree>
    <p:extLst>
      <p:ext uri="{BB962C8B-B14F-4D97-AF65-F5344CB8AC3E}">
        <p14:creationId xmlns:p14="http://schemas.microsoft.com/office/powerpoint/2010/main" val="11871252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5C95E3F-DC0A-4A28-BA52-3E482836437F}"/>
              </a:ext>
            </a:extLst>
          </p:cNvPr>
          <p:cNvPicPr>
            <a:picLocks noChangeAspect="1"/>
          </p:cNvPicPr>
          <p:nvPr/>
        </p:nvPicPr>
        <p:blipFill rotWithShape="1">
          <a:blip r:embed="rId2"/>
          <a:srcRect l="6342" t="12407" r="4228" b="21899"/>
          <a:stretch/>
        </p:blipFill>
        <p:spPr>
          <a:xfrm>
            <a:off x="1086681" y="1630017"/>
            <a:ext cx="5486400" cy="3180522"/>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sp>
        <p:nvSpPr>
          <p:cNvPr id="12" name="TextBox 11">
            <a:extLst>
              <a:ext uri="{FF2B5EF4-FFF2-40B4-BE49-F238E27FC236}">
                <a16:creationId xmlns:a16="http://schemas.microsoft.com/office/drawing/2014/main" id="{214BCD02-BCF8-4BE7-B947-FFC3B51084BB}"/>
              </a:ext>
            </a:extLst>
          </p:cNvPr>
          <p:cNvSpPr txBox="1"/>
          <p:nvPr/>
        </p:nvSpPr>
        <p:spPr>
          <a:xfrm>
            <a:off x="1616767" y="120540"/>
            <a:ext cx="8825946" cy="1200329"/>
          </a:xfrm>
          <a:prstGeom prst="rect">
            <a:avLst/>
          </a:prstGeom>
          <a:noFill/>
        </p:spPr>
        <p:txBody>
          <a:bodyPr wrap="square" rtlCol="0">
            <a:spAutoFit/>
          </a:bodyPr>
          <a:lstStyle/>
          <a:p>
            <a:pPr algn="ctr"/>
            <a:r>
              <a:rPr lang="en-US" sz="3600" dirty="0">
                <a:ln w="0">
                  <a:solidFill>
                    <a:schemeClr val="tx1"/>
                  </a:solidFill>
                </a:ln>
                <a:effectLst>
                  <a:reflection blurRad="6350" stA="53000" endA="300" endPos="35500" dir="5400000" sy="-90000" algn="bl" rotWithShape="0"/>
                </a:effectLst>
                <a:latin typeface="Times New Roman" panose="02020603050405020304" pitchFamily="18" charset="0"/>
                <a:cs typeface="Times New Roman" panose="02020603050405020304" pitchFamily="18" charset="0"/>
              </a:rPr>
              <a:t>Schematic For 5V Charger Circuit</a:t>
            </a:r>
          </a:p>
          <a:p>
            <a:endParaRPr lang="en-US" sz="3600" dirty="0">
              <a:ln w="0">
                <a:solidFill>
                  <a:schemeClr val="tx1"/>
                </a:solidFill>
              </a:ln>
              <a:effectLst>
                <a:reflection blurRad="6350" stA="53000" endA="300" endPos="35500" dir="5400000" sy="-90000" algn="bl" rotWithShape="0"/>
              </a:effectLst>
            </a:endParaRPr>
          </a:p>
        </p:txBody>
      </p:sp>
      <p:pic>
        <p:nvPicPr>
          <p:cNvPr id="14" name="Picture 13">
            <a:extLst>
              <a:ext uri="{FF2B5EF4-FFF2-40B4-BE49-F238E27FC236}">
                <a16:creationId xmlns:a16="http://schemas.microsoft.com/office/drawing/2014/main" id="{20F42B9A-0919-4FEF-AC57-2EE11CCA9824}"/>
              </a:ext>
            </a:extLst>
          </p:cNvPr>
          <p:cNvPicPr>
            <a:picLocks noChangeAspect="1"/>
          </p:cNvPicPr>
          <p:nvPr/>
        </p:nvPicPr>
        <p:blipFill rotWithShape="1">
          <a:blip r:embed="rId3"/>
          <a:srcRect l="9069" t="9518" r="1704" b="19757"/>
          <a:stretch/>
        </p:blipFill>
        <p:spPr>
          <a:xfrm>
            <a:off x="5711687" y="1954033"/>
            <a:ext cx="5804453" cy="2856506"/>
          </a:xfrm>
          <a:prstGeom prst="rect">
            <a:avLst/>
          </a:prstGeom>
          <a:solidFill>
            <a:srgbClr val="FFFFFF">
              <a:shade val="85000"/>
            </a:srgbClr>
          </a:solidFill>
          <a:ln w="190500" cap="rnd">
            <a:solidFill>
              <a:srgbClr val="FFFFFF"/>
            </a:solidFill>
          </a:ln>
          <a:effectLst>
            <a:outerShdw blurRad="36195" dist="12700" dir="11400000" algn="tl" rotWithShape="0">
              <a:srgbClr val="000000">
                <a:alpha val="33000"/>
              </a:srgbClr>
            </a:outerShdw>
          </a:effectLst>
          <a:scene3d>
            <a:camera prst="perspectiveContrastingLeftFacing">
              <a:rot lat="540000" lon="2100000" rev="0"/>
            </a:camera>
            <a:lightRig rig="soft" dir="t"/>
          </a:scene3d>
          <a:sp3d contourW="12700" prstMaterial="matte">
            <a:bevelT w="63500" h="50800"/>
            <a:contourClr>
              <a:srgbClr val="C0C0C0"/>
            </a:contourClr>
          </a:sp3d>
        </p:spPr>
      </p:pic>
      <p:pic>
        <p:nvPicPr>
          <p:cNvPr id="4" name="Picture 3">
            <a:extLst>
              <a:ext uri="{FF2B5EF4-FFF2-40B4-BE49-F238E27FC236}">
                <a16:creationId xmlns:a16="http://schemas.microsoft.com/office/drawing/2014/main" id="{481F45CA-CF4B-43AA-BF35-2BDB382295A6}"/>
              </a:ext>
            </a:extLst>
          </p:cNvPr>
          <p:cNvPicPr>
            <a:picLocks noChangeAspect="1"/>
          </p:cNvPicPr>
          <p:nvPr/>
        </p:nvPicPr>
        <p:blipFill>
          <a:blip r:embed="rId4"/>
          <a:stretch>
            <a:fillRect/>
          </a:stretch>
        </p:blipFill>
        <p:spPr>
          <a:xfrm>
            <a:off x="1240942" y="120540"/>
            <a:ext cx="1228725" cy="826694"/>
          </a:xfrm>
          <a:prstGeom prst="ellipse">
            <a:avLst/>
          </a:prstGeom>
          <a:ln w="190500" cap="rnd">
            <a:solidFill>
              <a:srgbClr val="C8C6BD"/>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p:spPr>
      </p:pic>
      <p:sp>
        <p:nvSpPr>
          <p:cNvPr id="5" name="Arrow: Right 4">
            <a:extLst>
              <a:ext uri="{FF2B5EF4-FFF2-40B4-BE49-F238E27FC236}">
                <a16:creationId xmlns:a16="http://schemas.microsoft.com/office/drawing/2014/main" id="{3F684833-C057-4CCD-9381-DB0996945C41}"/>
              </a:ext>
            </a:extLst>
          </p:cNvPr>
          <p:cNvSpPr/>
          <p:nvPr/>
        </p:nvSpPr>
        <p:spPr>
          <a:xfrm>
            <a:off x="6029740" y="3114261"/>
            <a:ext cx="304800" cy="172278"/>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651213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19022CC-AC45-4DC8-8AA4-777C896B01C2}"/>
              </a:ext>
            </a:extLst>
          </p:cNvPr>
          <p:cNvPicPr>
            <a:picLocks noChangeAspect="1"/>
          </p:cNvPicPr>
          <p:nvPr/>
        </p:nvPicPr>
        <p:blipFill>
          <a:blip r:embed="rId2"/>
          <a:stretch>
            <a:fillRect/>
          </a:stretch>
        </p:blipFill>
        <p:spPr>
          <a:xfrm>
            <a:off x="882171" y="1139687"/>
            <a:ext cx="5121064" cy="3960887"/>
          </a:xfrm>
          <a:prstGeom prst="rect">
            <a:avLst/>
          </a:prstGeom>
          <a:solidFill>
            <a:srgbClr val="FFFFFF">
              <a:shade val="85000"/>
            </a:srgbClr>
          </a:solidFill>
          <a:ln w="101600" cap="sq">
            <a:solidFill>
              <a:srgbClr val="FDFDFD"/>
            </a:solidFill>
            <a:miter lim="800000"/>
          </a:ln>
          <a:effectLst>
            <a:outerShdw blurRad="57150" dist="37500" dir="7560000" sy="98000" kx="110000" ky="200000" algn="tl" rotWithShape="0">
              <a:srgbClr val="000000">
                <a:alpha val="20000"/>
              </a:srgbClr>
            </a:outerShdw>
          </a:effectLst>
          <a:scene3d>
            <a:camera prst="perspectiveRelaxed">
              <a:rot lat="18960000" lon="0" rev="0"/>
            </a:camera>
            <a:lightRig rig="twoPt" dir="t">
              <a:rot lat="0" lon="0" rev="7200000"/>
            </a:lightRig>
          </a:scene3d>
          <a:sp3d prstMaterial="matte">
            <a:bevelT w="22860" h="12700"/>
            <a:contourClr>
              <a:srgbClr val="FFFFFF"/>
            </a:contourClr>
          </a:sp3d>
        </p:spPr>
      </p:pic>
      <p:sp>
        <p:nvSpPr>
          <p:cNvPr id="4" name="TextBox 3">
            <a:extLst>
              <a:ext uri="{FF2B5EF4-FFF2-40B4-BE49-F238E27FC236}">
                <a16:creationId xmlns:a16="http://schemas.microsoft.com/office/drawing/2014/main" id="{E493119C-A532-4F85-BB7B-6C266A4CED45}"/>
              </a:ext>
            </a:extLst>
          </p:cNvPr>
          <p:cNvSpPr txBox="1"/>
          <p:nvPr/>
        </p:nvSpPr>
        <p:spPr>
          <a:xfrm>
            <a:off x="2523595" y="305554"/>
            <a:ext cx="2345635" cy="646331"/>
          </a:xfrm>
          <a:prstGeom prst="rect">
            <a:avLst/>
          </a:prstGeom>
          <a:noFill/>
        </p:spPr>
        <p:txBody>
          <a:bodyPr wrap="square" rtlCol="0">
            <a:spAutoFit/>
          </a:bodyPr>
          <a:lstStyle/>
          <a:p>
            <a:r>
              <a:rPr lang="en-US" sz="3600" dirty="0">
                <a:ln w="0">
                  <a:solidFill>
                    <a:schemeClr val="tx1"/>
                  </a:solidFill>
                </a:ln>
                <a:effectLst>
                  <a:reflection blurRad="6350" stA="53000" endA="300" endPos="35500" dir="5400000" sy="-90000" algn="bl" rotWithShape="0"/>
                </a:effectLst>
                <a:latin typeface="Times New Roman" panose="02020603050405020304" pitchFamily="18" charset="0"/>
                <a:cs typeface="Times New Roman" panose="02020603050405020304" pitchFamily="18" charset="0"/>
              </a:rPr>
              <a:t>3D View</a:t>
            </a:r>
          </a:p>
        </p:txBody>
      </p:sp>
      <p:sp>
        <p:nvSpPr>
          <p:cNvPr id="7" name="TextBox 6">
            <a:extLst>
              <a:ext uri="{FF2B5EF4-FFF2-40B4-BE49-F238E27FC236}">
                <a16:creationId xmlns:a16="http://schemas.microsoft.com/office/drawing/2014/main" id="{97697A17-3F9E-4158-B496-2064A96959C3}"/>
              </a:ext>
            </a:extLst>
          </p:cNvPr>
          <p:cNvSpPr txBox="1"/>
          <p:nvPr/>
        </p:nvSpPr>
        <p:spPr>
          <a:xfrm>
            <a:off x="7949235" y="359321"/>
            <a:ext cx="3167269" cy="646331"/>
          </a:xfrm>
          <a:prstGeom prst="rect">
            <a:avLst/>
          </a:prstGeom>
          <a:noFill/>
        </p:spPr>
        <p:txBody>
          <a:bodyPr wrap="square">
            <a:spAutoFit/>
          </a:bodyPr>
          <a:lstStyle/>
          <a:p>
            <a:r>
              <a:rPr lang="en-US" sz="3600" dirty="0">
                <a:ln w="0"/>
                <a:effectLst>
                  <a:reflection blurRad="6350" stA="53000" endA="300" endPos="35500" dir="5400000" sy="-90000" algn="bl" rotWithShape="0"/>
                </a:effectLst>
                <a:latin typeface="Times New Roman" panose="02020603050405020304" pitchFamily="18" charset="0"/>
                <a:cs typeface="Times New Roman" panose="02020603050405020304" pitchFamily="18" charset="0"/>
              </a:rPr>
              <a:t>PCB Layout</a:t>
            </a:r>
          </a:p>
        </p:txBody>
      </p:sp>
      <p:cxnSp>
        <p:nvCxnSpPr>
          <p:cNvPr id="9" name="Straight Connector 8">
            <a:extLst>
              <a:ext uri="{FF2B5EF4-FFF2-40B4-BE49-F238E27FC236}">
                <a16:creationId xmlns:a16="http://schemas.microsoft.com/office/drawing/2014/main" id="{F9CB43B3-3E14-4F93-BBF1-A53DC213F09D}"/>
              </a:ext>
            </a:extLst>
          </p:cNvPr>
          <p:cNvCxnSpPr/>
          <p:nvPr/>
        </p:nvCxnSpPr>
        <p:spPr>
          <a:xfrm>
            <a:off x="6427305" y="76200"/>
            <a:ext cx="0" cy="6858000"/>
          </a:xfrm>
          <a:prstGeom prst="line">
            <a:avLst/>
          </a:prstGeom>
          <a:ln>
            <a:solidFill>
              <a:schemeClr val="tx1"/>
            </a:solidFill>
          </a:ln>
        </p:spPr>
        <p:style>
          <a:lnRef idx="3">
            <a:schemeClr val="dk1"/>
          </a:lnRef>
          <a:fillRef idx="0">
            <a:schemeClr val="dk1"/>
          </a:fillRef>
          <a:effectRef idx="2">
            <a:schemeClr val="dk1"/>
          </a:effectRef>
          <a:fontRef idx="minor">
            <a:schemeClr val="tx1"/>
          </a:fontRef>
        </p:style>
      </p:cxnSp>
      <p:pic>
        <p:nvPicPr>
          <p:cNvPr id="10" name="Picture 9">
            <a:extLst>
              <a:ext uri="{FF2B5EF4-FFF2-40B4-BE49-F238E27FC236}">
                <a16:creationId xmlns:a16="http://schemas.microsoft.com/office/drawing/2014/main" id="{3C66AFE9-6E87-4185-9A76-55180F327D78}"/>
              </a:ext>
            </a:extLst>
          </p:cNvPr>
          <p:cNvPicPr>
            <a:picLocks noChangeAspect="1"/>
          </p:cNvPicPr>
          <p:nvPr/>
        </p:nvPicPr>
        <p:blipFill>
          <a:blip r:embed="rId3"/>
          <a:stretch>
            <a:fillRect/>
          </a:stretch>
        </p:blipFill>
        <p:spPr>
          <a:xfrm>
            <a:off x="6851376" y="1005650"/>
            <a:ext cx="4625008" cy="4094923"/>
          </a:xfrm>
          <a:prstGeom prst="rect">
            <a:avLst/>
          </a:prstGeom>
          <a:solidFill>
            <a:srgbClr val="FFFFFF">
              <a:shade val="85000"/>
            </a:srgbClr>
          </a:solidFill>
          <a:ln w="101600" cap="sq">
            <a:solidFill>
              <a:srgbClr val="FDFDFD"/>
            </a:solidFill>
            <a:miter lim="800000"/>
          </a:ln>
          <a:effectLst>
            <a:outerShdw blurRad="57150" dist="37500" dir="7560000" sy="98000" kx="110000" ky="200000" algn="tl" rotWithShape="0">
              <a:srgbClr val="000000">
                <a:alpha val="20000"/>
              </a:srgbClr>
            </a:outerShdw>
          </a:effectLst>
          <a:scene3d>
            <a:camera prst="perspectiveRelaxed">
              <a:rot lat="18960000" lon="0" rev="0"/>
            </a:camera>
            <a:lightRig rig="twoPt" dir="t">
              <a:rot lat="0" lon="0" rev="7200000"/>
            </a:lightRig>
          </a:scene3d>
          <a:sp3d prstMaterial="matte">
            <a:bevelT w="22860" h="12700"/>
            <a:contourClr>
              <a:srgbClr val="FFFFFF"/>
            </a:contourClr>
          </a:sp3d>
        </p:spPr>
      </p:pic>
      <p:pic>
        <p:nvPicPr>
          <p:cNvPr id="12" name="Picture 11">
            <a:extLst>
              <a:ext uri="{FF2B5EF4-FFF2-40B4-BE49-F238E27FC236}">
                <a16:creationId xmlns:a16="http://schemas.microsoft.com/office/drawing/2014/main" id="{FBC24EA0-ABE6-4142-A0AA-A1D477D6C35D}"/>
              </a:ext>
            </a:extLst>
          </p:cNvPr>
          <p:cNvPicPr>
            <a:picLocks noChangeAspect="1"/>
          </p:cNvPicPr>
          <p:nvPr/>
        </p:nvPicPr>
        <p:blipFill>
          <a:blip r:embed="rId4"/>
          <a:stretch>
            <a:fillRect/>
          </a:stretch>
        </p:blipFill>
        <p:spPr>
          <a:xfrm>
            <a:off x="6578801" y="251791"/>
            <a:ext cx="1103317" cy="753859"/>
          </a:xfrm>
          <a:prstGeom prst="ellipse">
            <a:avLst/>
          </a:prstGeom>
          <a:ln w="190500" cap="rnd">
            <a:solidFill>
              <a:srgbClr val="C8C6BD"/>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p:spPr>
      </p:pic>
      <p:pic>
        <p:nvPicPr>
          <p:cNvPr id="14" name="Picture 13">
            <a:extLst>
              <a:ext uri="{FF2B5EF4-FFF2-40B4-BE49-F238E27FC236}">
                <a16:creationId xmlns:a16="http://schemas.microsoft.com/office/drawing/2014/main" id="{5CD768C6-7962-4415-8D24-A27ABCBF8225}"/>
              </a:ext>
            </a:extLst>
          </p:cNvPr>
          <p:cNvPicPr>
            <a:picLocks noChangeAspect="1"/>
          </p:cNvPicPr>
          <p:nvPr/>
        </p:nvPicPr>
        <p:blipFill>
          <a:blip r:embed="rId5"/>
          <a:stretch>
            <a:fillRect/>
          </a:stretch>
        </p:blipFill>
        <p:spPr>
          <a:xfrm>
            <a:off x="1325217" y="305554"/>
            <a:ext cx="1046883" cy="849652"/>
          </a:xfrm>
          <a:prstGeom prst="ellipse">
            <a:avLst/>
          </a:prstGeom>
          <a:ln w="190500" cap="rnd">
            <a:solidFill>
              <a:srgbClr val="C8C6BD"/>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p:spPr>
      </p:pic>
    </p:spTree>
    <p:extLst>
      <p:ext uri="{BB962C8B-B14F-4D97-AF65-F5344CB8AC3E}">
        <p14:creationId xmlns:p14="http://schemas.microsoft.com/office/powerpoint/2010/main" val="2681633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8C84319-372D-4371-B4D6-900D445C9BD0}"/>
              </a:ext>
            </a:extLst>
          </p:cNvPr>
          <p:cNvSpPr>
            <a:spLocks noGrp="1"/>
          </p:cNvSpPr>
          <p:nvPr>
            <p:ph type="title"/>
          </p:nvPr>
        </p:nvSpPr>
        <p:spPr>
          <a:xfrm>
            <a:off x="1141413" y="1030310"/>
            <a:ext cx="9905998" cy="3928056"/>
          </a:xfrm>
        </p:spPr>
        <p:txBody>
          <a:bodyPr>
            <a:normAutofit/>
          </a:bodyPr>
          <a:lstStyle/>
          <a:p>
            <a:pPr algn="ctr"/>
            <a:r>
              <a:rPr lang="en-US" cap="none"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Haiat, Md. Asif</a:t>
            </a:r>
            <a:br>
              <a:rPr lang="en-US" cap="none"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cap="none"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17-34664-2</a:t>
            </a:r>
            <a:br>
              <a:rPr lang="en-US" cap="none"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cap="none"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AC Voltage Detector</a:t>
            </a:r>
            <a:br>
              <a:rPr lang="en-US" cap="none"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endParaRPr lang="en-US" cap="none"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247086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8C84319-372D-4371-B4D6-900D445C9BD0}"/>
              </a:ext>
            </a:extLst>
          </p:cNvPr>
          <p:cNvSpPr>
            <a:spLocks noGrp="1"/>
          </p:cNvSpPr>
          <p:nvPr>
            <p:ph type="title"/>
          </p:nvPr>
        </p:nvSpPr>
        <p:spPr/>
        <p:txBody>
          <a:bodyPr>
            <a:normAutofit/>
          </a:bodyPr>
          <a:lstStyle/>
          <a:p>
            <a:pPr algn="ctr"/>
            <a:r>
              <a:rPr lang="en-US" cap="none" dirty="0">
                <a:ln w="0">
                  <a:solidFill>
                    <a:schemeClr val="tx1"/>
                  </a:solidFill>
                </a:ln>
                <a:effectLst>
                  <a:reflection blurRad="6350" stA="53000" endA="300" endPos="35500" dir="5400000" sy="-90000" algn="bl" rotWithShape="0"/>
                </a:effectLst>
                <a:latin typeface="Times New Roman" panose="02020603050405020304" pitchFamily="18" charset="0"/>
                <a:cs typeface="Times New Roman" panose="02020603050405020304" pitchFamily="18" charset="0"/>
              </a:rPr>
              <a:t>AC Voltage Detector : Schematic Capture</a:t>
            </a:r>
          </a:p>
        </p:txBody>
      </p:sp>
      <p:pic>
        <p:nvPicPr>
          <p:cNvPr id="16" name="Content Placeholder 15">
            <a:extLst>
              <a:ext uri="{FF2B5EF4-FFF2-40B4-BE49-F238E27FC236}">
                <a16:creationId xmlns:a16="http://schemas.microsoft.com/office/drawing/2014/main" id="{B56BE79F-4A2A-4E1C-BFEF-3B0546954334}"/>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4391" t="13901" r="2591" b="9232"/>
          <a:stretch/>
        </p:blipFill>
        <p:spPr>
          <a:xfrm>
            <a:off x="5502443" y="2097086"/>
            <a:ext cx="5775158" cy="3840073"/>
          </a:xfrm>
        </p:spPr>
      </p:pic>
      <p:sp>
        <p:nvSpPr>
          <p:cNvPr id="14" name="Text Placeholder 13">
            <a:extLst>
              <a:ext uri="{FF2B5EF4-FFF2-40B4-BE49-F238E27FC236}">
                <a16:creationId xmlns:a16="http://schemas.microsoft.com/office/drawing/2014/main" id="{0A78CC98-B5EC-4A94-A3C6-8EEBD41E7F97}"/>
              </a:ext>
            </a:extLst>
          </p:cNvPr>
          <p:cNvSpPr>
            <a:spLocks noGrp="1"/>
          </p:cNvSpPr>
          <p:nvPr>
            <p:ph type="body" sz="half" idx="4294967295"/>
          </p:nvPr>
        </p:nvSpPr>
        <p:spPr>
          <a:xfrm>
            <a:off x="1592290" y="2097087"/>
            <a:ext cx="3322749" cy="3840073"/>
          </a:xfrm>
        </p:spPr>
        <p:txBody>
          <a:bodyPr>
            <a:noAutofit/>
          </a:bodyPr>
          <a:lstStyle/>
          <a:p>
            <a:pPr marL="0" indent="0" algn="ctr">
              <a:buNone/>
            </a:pPr>
            <a:r>
              <a:rPr lang="en-US" sz="2000"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Component in Use:</a:t>
            </a:r>
          </a:p>
          <a:p>
            <a:pPr marL="514350" indent="-514350" algn="just">
              <a:buAutoNum type="arabicPeriod"/>
            </a:pPr>
            <a:r>
              <a:rPr lang="en-US" sz="2000"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3 NPN transistor- BC547</a:t>
            </a:r>
          </a:p>
          <a:p>
            <a:pPr marL="514350" indent="-514350" algn="just">
              <a:buAutoNum type="arabicPeriod"/>
            </a:pPr>
            <a:r>
              <a:rPr lang="en-US" sz="2000"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4 resistor</a:t>
            </a:r>
          </a:p>
          <a:p>
            <a:pPr marL="514350" indent="-514350" algn="just">
              <a:buAutoNum type="arabicPeriod"/>
            </a:pPr>
            <a:r>
              <a:rPr lang="en-US" sz="2000"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1 capacitor</a:t>
            </a:r>
          </a:p>
          <a:p>
            <a:pPr marL="514350" indent="-514350" algn="just">
              <a:buAutoNum type="arabicPeriod"/>
            </a:pPr>
            <a:r>
              <a:rPr lang="en-US" sz="2000"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2 LED</a:t>
            </a:r>
          </a:p>
          <a:p>
            <a:pPr marL="514350" indent="-514350" algn="just">
              <a:buAutoNum type="arabicPeriod"/>
            </a:pPr>
            <a:r>
              <a:rPr lang="en-US" sz="2000"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Copper wire</a:t>
            </a:r>
          </a:p>
          <a:p>
            <a:pPr marL="514350" indent="-514350" algn="just">
              <a:buAutoNum type="arabicPeriod"/>
            </a:pPr>
            <a:r>
              <a:rPr lang="en-US" sz="2000"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9V battery</a:t>
            </a:r>
          </a:p>
          <a:p>
            <a:pPr marL="514350" indent="-514350" algn="just">
              <a:buAutoNum type="arabicPeriod"/>
            </a:pPr>
            <a:r>
              <a:rPr lang="en-US" sz="2000"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Proteus Software</a:t>
            </a:r>
          </a:p>
          <a:p>
            <a:pPr marL="0" indent="0" algn="just">
              <a:buNone/>
            </a:pPr>
            <a:r>
              <a:rPr lang="en-US" sz="2000"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31463922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797AA775-F195-47B7-B852-AB6C5F3A9590}"/>
              </a:ext>
            </a:extLst>
          </p:cNvPr>
          <p:cNvSpPr>
            <a:spLocks noGrp="1"/>
          </p:cNvSpPr>
          <p:nvPr>
            <p:ph type="title"/>
          </p:nvPr>
        </p:nvSpPr>
        <p:spPr/>
        <p:txBody>
          <a:bodyPr/>
          <a:lstStyle/>
          <a:p>
            <a:pPr algn="ctr"/>
            <a:r>
              <a:rPr lang="en-US" cap="none" dirty="0">
                <a:ln w="0">
                  <a:solidFill>
                    <a:schemeClr val="tx1"/>
                  </a:solidFill>
                </a:ln>
                <a:effectLst>
                  <a:reflection blurRad="6350" stA="53000" endA="300" endPos="35500" dir="5400000" sy="-90000" algn="bl" rotWithShape="0"/>
                </a:effectLst>
                <a:latin typeface="Times New Roman" panose="02020603050405020304" pitchFamily="18" charset="0"/>
                <a:cs typeface="Times New Roman" panose="02020603050405020304" pitchFamily="18" charset="0"/>
              </a:rPr>
              <a:t>PCB layout &amp; 3d visualizer</a:t>
            </a:r>
          </a:p>
        </p:txBody>
      </p:sp>
      <p:sp>
        <p:nvSpPr>
          <p:cNvPr id="10" name="Text Placeholder 9">
            <a:extLst>
              <a:ext uri="{FF2B5EF4-FFF2-40B4-BE49-F238E27FC236}">
                <a16:creationId xmlns:a16="http://schemas.microsoft.com/office/drawing/2014/main" id="{2537316B-7657-4412-8B2A-30F92BE0E3A5}"/>
              </a:ext>
            </a:extLst>
          </p:cNvPr>
          <p:cNvSpPr>
            <a:spLocks noGrp="1"/>
          </p:cNvSpPr>
          <p:nvPr>
            <p:ph type="body" idx="1"/>
          </p:nvPr>
        </p:nvSpPr>
        <p:spPr/>
        <p:txBody>
          <a:bodyPr>
            <a:normAutofit/>
          </a:bodyPr>
          <a:lstStyle/>
          <a:p>
            <a:pPr algn="ctr"/>
            <a:r>
              <a:rPr lang="en-US" sz="2600" cap="none" dirty="0">
                <a:solidFill>
                  <a:schemeClr val="bg1"/>
                </a:solidFill>
                <a:effectLst>
                  <a:outerShdw blurRad="38100" dist="38100" dir="2700000" algn="tl">
                    <a:srgbClr val="000000">
                      <a:alpha val="43137"/>
                    </a:srgbClr>
                  </a:outerShdw>
                </a:effectLst>
              </a:rPr>
              <a:t>PCB layout implementation of AC voltage detector</a:t>
            </a:r>
          </a:p>
        </p:txBody>
      </p:sp>
      <p:pic>
        <p:nvPicPr>
          <p:cNvPr id="17" name="Content Placeholder 16">
            <a:extLst>
              <a:ext uri="{FF2B5EF4-FFF2-40B4-BE49-F238E27FC236}">
                <a16:creationId xmlns:a16="http://schemas.microsoft.com/office/drawing/2014/main" id="{6196FE02-223A-44E9-84C8-D4D9A7527540}"/>
              </a:ext>
            </a:extLst>
          </p:cNvPr>
          <p:cNvPicPr>
            <a:picLocks noGrp="1" noChangeAspect="1"/>
          </p:cNvPicPr>
          <p:nvPr>
            <p:ph sz="half" idx="2"/>
          </p:nvPr>
        </p:nvPicPr>
        <p:blipFill rotWithShape="1">
          <a:blip r:embed="rId2">
            <a:extLst>
              <a:ext uri="{28A0092B-C50C-407E-A947-70E740481C1C}">
                <a14:useLocalDpi xmlns:a14="http://schemas.microsoft.com/office/drawing/2010/main" val="0"/>
              </a:ext>
            </a:extLst>
          </a:blip>
          <a:srcRect l="14392" t="13084" b="9445"/>
          <a:stretch/>
        </p:blipFill>
        <p:spPr>
          <a:xfrm>
            <a:off x="1370020" y="3179253"/>
            <a:ext cx="4629176" cy="2611947"/>
          </a:xfrm>
        </p:spPr>
      </p:pic>
      <p:sp>
        <p:nvSpPr>
          <p:cNvPr id="12" name="Text Placeholder 11">
            <a:extLst>
              <a:ext uri="{FF2B5EF4-FFF2-40B4-BE49-F238E27FC236}">
                <a16:creationId xmlns:a16="http://schemas.microsoft.com/office/drawing/2014/main" id="{E82BD20F-1ADE-4D10-9D07-54551FF822E2}"/>
              </a:ext>
            </a:extLst>
          </p:cNvPr>
          <p:cNvSpPr>
            <a:spLocks noGrp="1"/>
          </p:cNvSpPr>
          <p:nvPr>
            <p:ph type="body" sz="quarter" idx="3"/>
          </p:nvPr>
        </p:nvSpPr>
        <p:spPr/>
        <p:txBody>
          <a:bodyPr>
            <a:normAutofit/>
          </a:bodyPr>
          <a:lstStyle/>
          <a:p>
            <a:pPr algn="ctr"/>
            <a:r>
              <a:rPr lang="en-US" sz="2600" cap="none" dirty="0">
                <a:solidFill>
                  <a:schemeClr val="bg1"/>
                </a:solidFill>
                <a:effectLst>
                  <a:outerShdw blurRad="38100" dist="38100" dir="2700000" algn="tl">
                    <a:srgbClr val="000000">
                      <a:alpha val="43137"/>
                    </a:srgbClr>
                  </a:outerShdw>
                </a:effectLst>
              </a:rPr>
              <a:t>3D visualizer: AC voltage detector</a:t>
            </a:r>
          </a:p>
        </p:txBody>
      </p:sp>
      <p:pic>
        <p:nvPicPr>
          <p:cNvPr id="19" name="Content Placeholder 18">
            <a:extLst>
              <a:ext uri="{FF2B5EF4-FFF2-40B4-BE49-F238E27FC236}">
                <a16:creationId xmlns:a16="http://schemas.microsoft.com/office/drawing/2014/main" id="{014CB315-2E89-48AA-B900-DFA5A83389C8}"/>
              </a:ext>
            </a:extLst>
          </p:cNvPr>
          <p:cNvPicPr>
            <a:picLocks noGrp="1" noChangeAspect="1"/>
          </p:cNvPicPr>
          <p:nvPr>
            <p:ph sz="quarter" idx="4"/>
          </p:nvPr>
        </p:nvPicPr>
        <p:blipFill rotWithShape="1">
          <a:blip r:embed="rId3">
            <a:extLst>
              <a:ext uri="{28A0092B-C50C-407E-A947-70E740481C1C}">
                <a14:useLocalDpi xmlns:a14="http://schemas.microsoft.com/office/drawing/2010/main" val="0"/>
              </a:ext>
            </a:extLst>
          </a:blip>
          <a:srcRect l="7622" t="13085" r="4237" b="8263"/>
          <a:stretch/>
        </p:blipFill>
        <p:spPr>
          <a:xfrm>
            <a:off x="6561221" y="3179252"/>
            <a:ext cx="4260759" cy="2467569"/>
          </a:xfrm>
        </p:spPr>
      </p:pic>
    </p:spTree>
    <p:extLst>
      <p:ext uri="{BB962C8B-B14F-4D97-AF65-F5344CB8AC3E}">
        <p14:creationId xmlns:p14="http://schemas.microsoft.com/office/powerpoint/2010/main" val="15313058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E985B-1502-452B-97E8-E4C1F30AE1BE}"/>
              </a:ext>
            </a:extLst>
          </p:cNvPr>
          <p:cNvSpPr>
            <a:spLocks noGrp="1"/>
          </p:cNvSpPr>
          <p:nvPr>
            <p:ph type="title"/>
          </p:nvPr>
        </p:nvSpPr>
        <p:spPr>
          <a:xfrm>
            <a:off x="1143000" y="1351723"/>
            <a:ext cx="9906000" cy="3432312"/>
          </a:xfrm>
        </p:spPr>
        <p:txBody>
          <a:bodyPr>
            <a:noAutofit/>
          </a:bodyPr>
          <a:lstStyle/>
          <a:p>
            <a:pPr marL="0" algn="ctr" rtl="0" eaLnBrk="1" fontAlgn="t" latinLnBrk="0" hangingPunct="1">
              <a:spcBef>
                <a:spcPts val="0"/>
              </a:spcBef>
              <a:spcAft>
                <a:spcPts val="0"/>
              </a:spcAft>
            </a:pPr>
            <a:r>
              <a:rPr lang="en-US" i="0" u="none" strike="noStrike" kern="1200" cap="none" dirty="0">
                <a:ln w="0">
                  <a:solidFill>
                    <a:schemeClr val="tx1"/>
                  </a:solidFill>
                </a:ln>
                <a:effectLst>
                  <a:reflection blurRad="6350" stA="53000" endA="300" endPos="35500" dir="5400000" sy="-90000" algn="bl" rotWithShape="0"/>
                </a:effectLst>
                <a:latin typeface="Times New Roman" panose="02020603050405020304" pitchFamily="18" charset="0"/>
                <a:cs typeface="Times New Roman" panose="02020603050405020304" pitchFamily="18" charset="0"/>
              </a:rPr>
              <a:t>Mehidi Hasan</a:t>
            </a:r>
            <a:br>
              <a:rPr lang="en-US" kern="1200" cap="none" dirty="0">
                <a:ln w="0">
                  <a:solidFill>
                    <a:schemeClr val="tx1"/>
                  </a:solidFill>
                </a:ln>
                <a:effectLst>
                  <a:reflection blurRad="6350" stA="53000" endA="300" endPos="35500" dir="5400000" sy="-90000" algn="bl" rotWithShape="0"/>
                </a:effectLst>
                <a:latin typeface="Times New Roman" panose="02020603050405020304" pitchFamily="18" charset="0"/>
                <a:cs typeface="Times New Roman" panose="02020603050405020304" pitchFamily="18" charset="0"/>
              </a:rPr>
            </a:br>
            <a:r>
              <a:rPr lang="en-US" i="0" u="none" strike="noStrike" kern="1200" cap="none" dirty="0">
                <a:ln w="0">
                  <a:solidFill>
                    <a:schemeClr val="tx1"/>
                  </a:solidFill>
                </a:ln>
                <a:effectLst>
                  <a:reflection blurRad="6350" stA="53000" endA="300" endPos="35500" dir="5400000" sy="-90000" algn="bl" rotWithShape="0"/>
                </a:effectLst>
                <a:latin typeface="Times New Roman" panose="02020603050405020304" pitchFamily="18" charset="0"/>
                <a:cs typeface="Times New Roman" panose="02020603050405020304" pitchFamily="18" charset="0"/>
              </a:rPr>
              <a:t>18-38455-2</a:t>
            </a:r>
            <a:br>
              <a:rPr lang="en-US" i="0" u="none" strike="noStrike" cap="none" dirty="0">
                <a:ln w="0">
                  <a:solidFill>
                    <a:schemeClr val="tx1"/>
                  </a:solidFill>
                </a:ln>
                <a:effectLst>
                  <a:reflection blurRad="6350" stA="53000" endA="300" endPos="35500" dir="5400000" sy="-90000" algn="bl" rotWithShape="0"/>
                </a:effectLst>
                <a:latin typeface="Times New Roman" panose="02020603050405020304" pitchFamily="18" charset="0"/>
                <a:cs typeface="Times New Roman" panose="02020603050405020304" pitchFamily="18" charset="0"/>
              </a:rPr>
            </a:br>
            <a:r>
              <a:rPr lang="en-US" i="0" cap="none" dirty="0">
                <a:ln w="0">
                  <a:solidFill>
                    <a:schemeClr val="tx1"/>
                  </a:solidFill>
                </a:ln>
                <a:effectLst>
                  <a:reflection blurRad="6350" stA="53000" endA="300" endPos="35500" dir="5400000" sy="-90000" algn="bl" rotWithShape="0"/>
                </a:effectLst>
                <a:latin typeface="Times New Roman" panose="02020603050405020304" pitchFamily="18" charset="0"/>
                <a:cs typeface="Times New Roman" panose="02020603050405020304" pitchFamily="18" charset="0"/>
              </a:rPr>
              <a:t>Music Reactive LED Circuit PCB Board</a:t>
            </a:r>
            <a:endParaRPr lang="en-US" cap="none" dirty="0">
              <a:ln w="0">
                <a:solidFill>
                  <a:schemeClr val="tx1"/>
                </a:solidFill>
              </a:ln>
              <a:effectLst>
                <a:reflection blurRad="6350" stA="53000" endA="300" endPos="35500" dir="5400000" sy="-90000" algn="bl" rotWithShape="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1069021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Circuit</Template>
  <TotalTime>294</TotalTime>
  <Words>229</Words>
  <Application>Microsoft Office PowerPoint</Application>
  <PresentationFormat>Widescreen</PresentationFormat>
  <Paragraphs>69</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Segoe UI Historic</vt:lpstr>
      <vt:lpstr>Times New Roman</vt:lpstr>
      <vt:lpstr>Tw Cen MT</vt:lpstr>
      <vt:lpstr>Wingdings</vt:lpstr>
      <vt:lpstr>Circuit</vt:lpstr>
      <vt:lpstr>Group OBE Presentation </vt:lpstr>
      <vt:lpstr>PowerPoint Presentation</vt:lpstr>
      <vt:lpstr>Apparatus</vt:lpstr>
      <vt:lpstr>PowerPoint Presentation</vt:lpstr>
      <vt:lpstr>PowerPoint Presentation</vt:lpstr>
      <vt:lpstr>Haiat, Md. Asif 17-34664-2 AC Voltage Detector </vt:lpstr>
      <vt:lpstr>AC Voltage Detector : Schematic Capture</vt:lpstr>
      <vt:lpstr>PCB layout &amp; 3d visualizer</vt:lpstr>
      <vt:lpstr>Mehidi Hasan 18-38455-2 Music Reactive LED Circuit PCB Board</vt:lpstr>
      <vt:lpstr>PowerPoint Presentation</vt:lpstr>
      <vt:lpstr>PowerPoint Presentation</vt:lpstr>
      <vt:lpstr>Shuvo Saiful Islam 16-32620-3 Full wave rectifier circuit​ ​</vt:lpstr>
      <vt:lpstr>Schematic Capture</vt:lpstr>
      <vt:lpstr>PCB LAYOUT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PCB Design</dc:title>
  <dc:creator>FARDIT AHAMED</dc:creator>
  <cp:lastModifiedBy>FARDIT AHAMED</cp:lastModifiedBy>
  <cp:revision>10</cp:revision>
  <dcterms:created xsi:type="dcterms:W3CDTF">2021-11-23T13:48:29Z</dcterms:created>
  <dcterms:modified xsi:type="dcterms:W3CDTF">2021-12-01T03:47:28Z</dcterms:modified>
</cp:coreProperties>
</file>