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87" r:id="rId10"/>
    <p:sldId id="262" r:id="rId11"/>
    <p:sldId id="286" r:id="rId12"/>
    <p:sldId id="288" r:id="rId13"/>
    <p:sldId id="269" r:id="rId14"/>
    <p:sldId id="268" r:id="rId15"/>
    <p:sldId id="285" r:id="rId16"/>
    <p:sldId id="289"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2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10/26/2021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10/26/2021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Printed_circuit_board"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664372" y="1292772"/>
            <a:ext cx="9743090" cy="1749973"/>
          </a:xfrm>
        </p:spPr>
        <p:txBody>
          <a:bodyPr/>
          <a:lstStyle/>
          <a:p>
            <a:r>
              <a:rPr lang="en-US" dirty="0">
                <a:solidFill>
                  <a:schemeClr val="bg1"/>
                </a:solidFill>
              </a:rPr>
              <a:t>How To a PCB Made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664372" y="3578772"/>
            <a:ext cx="9175531" cy="1639614"/>
          </a:xfrm>
        </p:spPr>
        <p:txBody>
          <a:bodyPr/>
          <a:lstStyle/>
          <a:p>
            <a:pPr marL="0" indent="0">
              <a:buNone/>
            </a:pPr>
            <a:r>
              <a:rPr lang="en-US" dirty="0"/>
              <a:t>Presented By: Group # </a:t>
            </a:r>
          </a:p>
          <a:p>
            <a:pPr marL="0" indent="0">
              <a:buNone/>
            </a:pPr>
            <a:endParaRPr lang="en-US" dirty="0"/>
          </a:p>
          <a:p>
            <a:r>
              <a:rPr lang="en-US" sz="2800" b="1" i="1" dirty="0"/>
              <a:t>Honorable faculty: </a:t>
            </a:r>
            <a:r>
              <a:rPr lang="en-GB" sz="2800" b="1" i="0" dirty="0" err="1">
                <a:effectLst/>
                <a:latin typeface="Segoe UI" panose="020B0502040204020203" pitchFamily="34" charset="0"/>
              </a:rPr>
              <a:t>Amzad</a:t>
            </a:r>
            <a:r>
              <a:rPr lang="en-GB" sz="2800" b="1" i="0" dirty="0">
                <a:effectLst/>
                <a:latin typeface="Segoe UI" panose="020B0502040204020203" pitchFamily="34" charset="0"/>
              </a:rPr>
              <a:t> Ali Sarkar Sir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5"/>
            <a:ext cx="11214100" cy="646331"/>
          </a:xfrm>
        </p:spPr>
        <p:txBody>
          <a:bodyPr/>
          <a:lstStyle/>
          <a:p>
            <a:r>
              <a:rPr lang="en-US" sz="4000" dirty="0"/>
              <a:t>Advantage</a:t>
            </a:r>
            <a:r>
              <a:rPr lang="en-US" dirty="0"/>
              <a:t> </a:t>
            </a:r>
            <a:endParaRPr lang="en-GB" dirty="0"/>
          </a:p>
        </p:txBody>
      </p:sp>
      <p:sp>
        <p:nvSpPr>
          <p:cNvPr id="3" name="Text Placeholder 2">
            <a:extLst>
              <a:ext uri="{FF2B5EF4-FFF2-40B4-BE49-F238E27FC236}">
                <a16:creationId xmlns:a16="http://schemas.microsoft.com/office/drawing/2014/main" id="{62843D47-17A4-464B-A6CE-0D8A1E233F96}"/>
              </a:ext>
            </a:extLst>
          </p:cNvPr>
          <p:cNvSpPr>
            <a:spLocks noGrp="1"/>
          </p:cNvSpPr>
          <p:nvPr>
            <p:ph type="body" sz="quarter" idx="13"/>
          </p:nvPr>
        </p:nvSpPr>
        <p:spPr>
          <a:xfrm>
            <a:off x="444499" y="1625385"/>
            <a:ext cx="9125169" cy="4093243"/>
          </a:xfrm>
        </p:spPr>
        <p:txBody>
          <a:bodyPr/>
          <a:lstStyle/>
          <a:p>
            <a:r>
              <a:rPr lang="en-GB" dirty="0"/>
              <a:t>PCBs has a low cost, mass production can be achieved at a lower cost.</a:t>
            </a:r>
          </a:p>
          <a:p>
            <a:r>
              <a:rPr lang="en-GB" dirty="0"/>
              <a:t>It is Re-workable.</a:t>
            </a:r>
          </a:p>
          <a:p>
            <a:r>
              <a:rPr lang="en-GB" dirty="0"/>
              <a:t>Widely available.</a:t>
            </a:r>
          </a:p>
          <a:p>
            <a:r>
              <a:rPr lang="en-GB" dirty="0"/>
              <a:t>Excellent shelf life</a:t>
            </a:r>
          </a:p>
          <a:p>
            <a:r>
              <a:rPr lang="en-GB" dirty="0"/>
              <a:t>This board gives low electronics noise.</a:t>
            </a:r>
          </a:p>
          <a:p>
            <a:r>
              <a:rPr lang="en-GB" dirty="0"/>
              <a:t>Compact size and saving of wire.</a:t>
            </a:r>
          </a:p>
          <a:p>
            <a:r>
              <a:rPr lang="en-GB" dirty="0"/>
              <a:t>Inspection time is reduced because PCBs eliminates the probability of error.</a:t>
            </a:r>
          </a:p>
          <a:p>
            <a:r>
              <a:rPr lang="en-GB" dirty="0"/>
              <a:t>This board takes less time in assembling a circuit as compared to the conventional method.</a:t>
            </a:r>
          </a:p>
          <a:p>
            <a:r>
              <a:rPr lang="en-GB" dirty="0"/>
              <a:t>In this design, there is no chance of loose connections or short circuit.</a:t>
            </a:r>
          </a:p>
          <a:p>
            <a:r>
              <a:rPr lang="en-GB" dirty="0"/>
              <a:t>If in case of any damage, it is very easy to check and replace the particular failure components.</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p:txBody>
          <a:bodyPr/>
          <a:lstStyle/>
          <a:p>
            <a:r>
              <a:rPr lang="en-US" dirty="0"/>
              <a:t>Disadvantage </a:t>
            </a:r>
            <a:endParaRPr lang="en-GB" dirty="0"/>
          </a:p>
        </p:txBody>
      </p:sp>
      <p:sp>
        <p:nvSpPr>
          <p:cNvPr id="3" name="Text Placeholder 2">
            <a:extLst>
              <a:ext uri="{FF2B5EF4-FFF2-40B4-BE49-F238E27FC236}">
                <a16:creationId xmlns:a16="http://schemas.microsoft.com/office/drawing/2014/main" id="{8BADBFDF-EF3D-45DD-9B10-229E08F2192E}"/>
              </a:ext>
            </a:extLst>
          </p:cNvPr>
          <p:cNvSpPr>
            <a:spLocks noGrp="1"/>
          </p:cNvSpPr>
          <p:nvPr>
            <p:ph type="body" sz="quarter" idx="18"/>
          </p:nvPr>
        </p:nvSpPr>
        <p:spPr>
          <a:xfrm>
            <a:off x="542094" y="1529255"/>
            <a:ext cx="9402006" cy="4173878"/>
          </a:xfrm>
        </p:spPr>
        <p:txBody>
          <a:bodyPr/>
          <a:lstStyle/>
          <a:p>
            <a:r>
              <a:rPr lang="en-GB" sz="1800" dirty="0"/>
              <a:t># Uneven PCB surfaces finish.</a:t>
            </a:r>
          </a:p>
          <a:p>
            <a:r>
              <a:rPr lang="en-GB" sz="1800" dirty="0"/>
              <a:t># Not good for fine-pitch.</a:t>
            </a:r>
          </a:p>
          <a:p>
            <a:r>
              <a:rPr lang="en-GB" sz="1800" dirty="0"/>
              <a:t># It contains lead.</a:t>
            </a:r>
          </a:p>
          <a:p>
            <a:r>
              <a:rPr lang="en-GB" sz="1800" dirty="0"/>
              <a:t># Thermal shock.</a:t>
            </a:r>
          </a:p>
          <a:p>
            <a:r>
              <a:rPr lang="en-GB" sz="1800" dirty="0"/>
              <a:t># Solder bridging.</a:t>
            </a:r>
          </a:p>
          <a:p>
            <a:r>
              <a:rPr lang="en-GB" sz="1800" dirty="0"/>
              <a:t># Not easy to repair once damaged.</a:t>
            </a:r>
          </a:p>
          <a:p>
            <a:r>
              <a:rPr lang="en-GB" sz="1800" dirty="0"/>
              <a:t># It can be used for a specific circuit.</a:t>
            </a:r>
          </a:p>
          <a:p>
            <a:r>
              <a:rPr lang="en-GB" sz="1800" dirty="0"/>
              <a:t># We cannot be updated, once printed.</a:t>
            </a:r>
          </a:p>
          <a:p>
            <a:r>
              <a:rPr lang="en-GB" sz="1800" dirty="0"/>
              <a:t># Plugged or reduced.</a:t>
            </a:r>
          </a:p>
          <a:p>
            <a:r>
              <a:rPr lang="en-GB" sz="1800" dirty="0"/>
              <a:t># Redesigning is required for one type of circuit operation.</a:t>
            </a:r>
          </a:p>
          <a:p>
            <a:r>
              <a:rPr lang="en-GB" sz="1800" dirty="0"/>
              <a:t># The etching process generates chemicals which are a harmful effect on the environment.</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Conclusion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normAutofit/>
          </a:bodyPr>
          <a:lstStyle/>
          <a:p>
            <a:r>
              <a:rPr lang="en-US" sz="2000" dirty="0"/>
              <a:t>Here we can see all the possible out comes from the PCB. Overall its can help an engineer to encourage all the perfect position and helps the user to take more benefits from the PCBs and make the day to day life's more safe, comfortable &amp; easy. So at the end of the course we all try to continue the learning process and make ourselves as a property of the country.     </a:t>
            </a:r>
          </a:p>
        </p:txBody>
      </p:sp>
    </p:spTree>
    <p:extLst>
      <p:ext uri="{BB962C8B-B14F-4D97-AF65-F5344CB8AC3E}">
        <p14:creationId xmlns:p14="http://schemas.microsoft.com/office/powerpoint/2010/main" val="595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60299C-733C-43D8-A78F-02D66CB397B0}"/>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C0551C10-5902-48FD-A669-9951F8827DF8}"/>
              </a:ext>
            </a:extLst>
          </p:cNvPr>
          <p:cNvSpPr>
            <a:spLocks noGrp="1"/>
          </p:cNvSpPr>
          <p:nvPr>
            <p:ph type="body" sz="quarter" idx="13"/>
          </p:nvPr>
        </p:nvSpPr>
        <p:spPr/>
        <p:txBody>
          <a:bodyPr>
            <a:normAutofit/>
          </a:bodyPr>
          <a:lstStyle/>
          <a:p>
            <a:r>
              <a:rPr lang="en-US" sz="4800" dirty="0"/>
              <a:t>Thank you very much for joined with us in this session. </a:t>
            </a:r>
            <a:endParaRPr lang="en-GB" sz="4800" dirty="0"/>
          </a:p>
        </p:txBody>
      </p:sp>
    </p:spTree>
    <p:extLst>
      <p:ext uri="{BB962C8B-B14F-4D97-AF65-F5344CB8AC3E}">
        <p14:creationId xmlns:p14="http://schemas.microsoft.com/office/powerpoint/2010/main" val="28971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6CC4-3509-4A3F-B8AA-1E984419AA18}"/>
              </a:ext>
            </a:extLst>
          </p:cNvPr>
          <p:cNvSpPr>
            <a:spLocks noGrp="1"/>
          </p:cNvSpPr>
          <p:nvPr>
            <p:ph type="title"/>
          </p:nvPr>
        </p:nvSpPr>
        <p:spPr/>
        <p:txBody>
          <a:bodyPr/>
          <a:lstStyle/>
          <a:p>
            <a:r>
              <a:rPr lang="en-US" dirty="0"/>
              <a:t>Willing to know more </a:t>
            </a:r>
            <a:endParaRPr lang="en-GB" dirty="0"/>
          </a:p>
        </p:txBody>
      </p:sp>
      <p:sp>
        <p:nvSpPr>
          <p:cNvPr id="3" name="Slide Number Placeholder 2">
            <a:extLst>
              <a:ext uri="{FF2B5EF4-FFF2-40B4-BE49-F238E27FC236}">
                <a16:creationId xmlns:a16="http://schemas.microsoft.com/office/drawing/2014/main" id="{25F58BA6-892A-454C-9A1C-9E77DD33FA00}"/>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a:extLst>
              <a:ext uri="{FF2B5EF4-FFF2-40B4-BE49-F238E27FC236}">
                <a16:creationId xmlns:a16="http://schemas.microsoft.com/office/drawing/2014/main" id="{66E65714-02B8-420D-9506-B63900D529D5}"/>
              </a:ext>
            </a:extLst>
          </p:cNvPr>
          <p:cNvSpPr>
            <a:spLocks noGrp="1"/>
          </p:cNvSpPr>
          <p:nvPr>
            <p:ph type="body" sz="quarter" idx="13"/>
          </p:nvPr>
        </p:nvSpPr>
        <p:spPr>
          <a:xfrm>
            <a:off x="444500" y="1363315"/>
            <a:ext cx="10337800" cy="2065685"/>
          </a:xfrm>
        </p:spPr>
        <p:txBody>
          <a:bodyPr>
            <a:normAutofit/>
          </a:bodyPr>
          <a:lstStyle/>
          <a:p>
            <a:pPr algn="l"/>
            <a:r>
              <a:rPr lang="en-US" sz="2400" dirty="0"/>
              <a:t>Contracts with us or you may visit the listed sites: </a:t>
            </a:r>
          </a:p>
          <a:p>
            <a:pPr algn="l"/>
            <a:endParaRPr lang="en-US" sz="2400" dirty="0"/>
          </a:p>
          <a:p>
            <a:pPr algn="l"/>
            <a:r>
              <a:rPr lang="en-GB" sz="2400" dirty="0">
                <a:hlinkClick r:id="rId2">
                  <a:extLst>
                    <a:ext uri="{A12FA001-AC4F-418D-AE19-62706E023703}">
                      <ahyp:hlinkClr xmlns:ahyp="http://schemas.microsoft.com/office/drawing/2018/hyperlinkcolor" val="tx"/>
                    </a:ext>
                  </a:extLst>
                </a:hlinkClick>
              </a:rPr>
              <a:t>https://en.wikipedia.org/wiki/Printed_circuit_board</a:t>
            </a:r>
            <a:endParaRPr lang="en-GB" sz="2400" dirty="0"/>
          </a:p>
          <a:p>
            <a:pPr algn="l"/>
            <a:r>
              <a:rPr lang="en-GB" sz="2400" dirty="0"/>
              <a:t>https://escapefromtarkov.fandom.com/wiki/Printed_circuit_board</a:t>
            </a:r>
          </a:p>
        </p:txBody>
      </p:sp>
    </p:spTree>
    <p:extLst>
      <p:ext uri="{BB962C8B-B14F-4D97-AF65-F5344CB8AC3E}">
        <p14:creationId xmlns:p14="http://schemas.microsoft.com/office/powerpoint/2010/main" val="95888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ctrTitle"/>
          </p:nvPr>
        </p:nvSpPr>
        <p:spPr>
          <a:xfrm>
            <a:off x="3736428" y="157655"/>
            <a:ext cx="6102516" cy="1008993"/>
          </a:xfrm>
        </p:spPr>
        <p:txBody>
          <a:bodyPr/>
          <a:lstStyle/>
          <a:p>
            <a:r>
              <a:rPr lang="en-US" dirty="0">
                <a:solidFill>
                  <a:schemeClr val="bg1"/>
                </a:solidFill>
              </a:rPr>
              <a:t>Contents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subTitle" idx="1"/>
          </p:nvPr>
        </p:nvSpPr>
        <p:spPr>
          <a:xfrm>
            <a:off x="3736428" y="1166647"/>
            <a:ext cx="8229600" cy="5148427"/>
          </a:xfrm>
        </p:spPr>
        <p:txBody>
          <a:bodyPr>
            <a:normAutofit/>
          </a:bodyPr>
          <a:lstStyle/>
          <a:p>
            <a:pPr marL="342900" indent="-342900">
              <a:buAutoNum type="arabicPeriod"/>
            </a:pPr>
            <a:r>
              <a:rPr lang="en-US" sz="2400" b="1" dirty="0"/>
              <a:t>History of the PCB.</a:t>
            </a:r>
          </a:p>
          <a:p>
            <a:pPr marL="342900" indent="-342900">
              <a:buAutoNum type="arabicPeriod"/>
            </a:pPr>
            <a:r>
              <a:rPr lang="en-US" sz="2400" b="1" dirty="0"/>
              <a:t>Sequence diagram of the hole process.</a:t>
            </a:r>
          </a:p>
          <a:p>
            <a:pPr marL="342900" indent="-342900">
              <a:buAutoNum type="arabicPeriod"/>
            </a:pPr>
            <a:r>
              <a:rPr lang="en-US" sz="2400" b="1" dirty="0"/>
              <a:t>Software study. </a:t>
            </a:r>
          </a:p>
          <a:p>
            <a:pPr marL="342900" indent="-342900">
              <a:buAutoNum type="arabicPeriod"/>
            </a:pPr>
            <a:r>
              <a:rPr lang="en-US" sz="2400" b="1" dirty="0"/>
              <a:t>How we can draw a design.</a:t>
            </a:r>
          </a:p>
          <a:p>
            <a:pPr marL="342900" indent="-342900">
              <a:buAutoNum type="arabicPeriod"/>
            </a:pPr>
            <a:r>
              <a:rPr lang="en-US" sz="2400" b="1" dirty="0"/>
              <a:t>How it’s work.</a:t>
            </a:r>
          </a:p>
          <a:p>
            <a:pPr marL="342900" indent="-342900">
              <a:buAutoNum type="arabicPeriod"/>
            </a:pPr>
            <a:r>
              <a:rPr lang="en-US" sz="2400" b="1" dirty="0"/>
              <a:t>Impact in the society.</a:t>
            </a:r>
          </a:p>
          <a:p>
            <a:pPr marL="342900" indent="-342900">
              <a:buAutoNum type="arabicPeriod"/>
            </a:pPr>
            <a:r>
              <a:rPr lang="en-US" sz="2400" b="1" dirty="0"/>
              <a:t>Market demand.</a:t>
            </a:r>
          </a:p>
          <a:p>
            <a:pPr marL="342900" indent="-342900">
              <a:buAutoNum type="arabicPeriod"/>
            </a:pPr>
            <a:r>
              <a:rPr lang="en-US" sz="2400" b="1" dirty="0"/>
              <a:t>Advantage. </a:t>
            </a:r>
          </a:p>
          <a:p>
            <a:pPr marL="342900" indent="-342900">
              <a:buAutoNum type="arabicPeriod"/>
            </a:pPr>
            <a:r>
              <a:rPr lang="en-US" sz="2400" b="1" dirty="0"/>
              <a:t>Disadvantage.</a:t>
            </a:r>
          </a:p>
          <a:p>
            <a:pPr marL="342900" indent="-342900">
              <a:buAutoNum type="arabicPeriod"/>
            </a:pPr>
            <a:r>
              <a:rPr lang="en-US" sz="2400" b="1" dirty="0"/>
              <a:t>Conclusion.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94139" y="177800"/>
            <a:ext cx="11619186" cy="705069"/>
          </a:xfrm>
        </p:spPr>
        <p:txBody>
          <a:bodyPr>
            <a:normAutofit/>
          </a:bodyPr>
          <a:lstStyle/>
          <a:p>
            <a:r>
              <a:rPr lang="en-US" sz="4000" b="1" dirty="0"/>
              <a:t>History of the PCB (Printed Circuit Board).</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36027" y="2844164"/>
            <a:ext cx="10247587" cy="2276476"/>
          </a:xfrm>
        </p:spPr>
        <p:txBody>
          <a:bodyPr>
            <a:normAutofit/>
          </a:bodyPr>
          <a:lstStyle/>
          <a:p>
            <a:r>
              <a:rPr lang="en-US" sz="2800" dirty="0">
                <a:solidFill>
                  <a:schemeClr val="bg1"/>
                </a:solidFill>
              </a:rPr>
              <a:t># Invented by Paul Eisler.</a:t>
            </a:r>
          </a:p>
          <a:p>
            <a:r>
              <a:rPr lang="en-US" sz="2800" dirty="0">
                <a:solidFill>
                  <a:schemeClr val="bg1"/>
                </a:solidFill>
              </a:rPr>
              <a:t># 1</a:t>
            </a:r>
            <a:r>
              <a:rPr lang="en-US" sz="2800" baseline="30000" dirty="0">
                <a:solidFill>
                  <a:schemeClr val="bg1"/>
                </a:solidFill>
              </a:rPr>
              <a:t>st</a:t>
            </a:r>
            <a:r>
              <a:rPr lang="en-US" sz="2800" dirty="0">
                <a:solidFill>
                  <a:schemeClr val="bg1"/>
                </a:solidFill>
              </a:rPr>
              <a:t> use in US military agency.</a:t>
            </a:r>
          </a:p>
          <a:p>
            <a:r>
              <a:rPr lang="en-US" sz="2800" dirty="0">
                <a:solidFill>
                  <a:schemeClr val="bg1"/>
                </a:solidFill>
              </a:rPr>
              <a:t># In general the idea published in 1948.</a:t>
            </a:r>
          </a:p>
          <a:p>
            <a:r>
              <a:rPr lang="en-US" sz="2800" dirty="0">
                <a:solidFill>
                  <a:schemeClr val="bg1"/>
                </a:solidFill>
              </a:rPr>
              <a:t># One of the best invention in twenty century. </a:t>
            </a:r>
          </a:p>
          <a:p>
            <a:endParaRPr lang="en-US" sz="2000" dirty="0">
              <a:solidFill>
                <a:schemeClr val="bg1"/>
              </a:solidFill>
            </a:endParaRPr>
          </a:p>
          <a:p>
            <a:endParaRPr lang="en-US" sz="2000"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2050" name="Picture 2" descr="Arduino Uno Rev3 — Arduino Online Shop">
            <a:extLst>
              <a:ext uri="{FF2B5EF4-FFF2-40B4-BE49-F238E27FC236}">
                <a16:creationId xmlns:a16="http://schemas.microsoft.com/office/drawing/2014/main" id="{84CAAEBA-6CA0-4293-82B7-9EE8017DD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759" y="882869"/>
            <a:ext cx="3773214" cy="283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362607"/>
            <a:ext cx="11214100" cy="715849"/>
          </a:xfrm>
        </p:spPr>
        <p:txBody>
          <a:bodyPr/>
          <a:lstStyle/>
          <a:p>
            <a:r>
              <a:rPr lang="en-US" sz="3200" b="1" dirty="0"/>
              <a:t>Sequence diagram of the hole process</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1" y="1722907"/>
            <a:ext cx="4174796" cy="3441357"/>
          </a:xfrm>
        </p:spPr>
        <p:txBody>
          <a:bodyPr/>
          <a:lstStyle/>
          <a:p>
            <a:r>
              <a:rPr lang="en-US" sz="2800" dirty="0"/>
              <a:t>So many process need to complete. The flowchart give us a tiny idea about the process.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1026" name="Picture 2">
            <a:extLst>
              <a:ext uri="{FF2B5EF4-FFF2-40B4-BE49-F238E27FC236}">
                <a16:creationId xmlns:a16="http://schemas.microsoft.com/office/drawing/2014/main" id="{B59C1736-8624-4D25-BC5F-6C041C2E5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847" y="961697"/>
            <a:ext cx="7251153" cy="589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sz="3200" b="1" dirty="0"/>
              <a:t>Software study</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Most famous software in 2021 </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That we use for learn in the lab class </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310620" y="2505074"/>
            <a:ext cx="5588310" cy="3296635"/>
          </a:xfrm>
        </p:spPr>
        <p:txBody>
          <a:bodyPr>
            <a:normAutofit/>
          </a:bodyPr>
          <a:lstStyle/>
          <a:p>
            <a:r>
              <a:rPr lang="en-US" dirty="0"/>
              <a:t>Fusion 360.</a:t>
            </a:r>
          </a:p>
          <a:p>
            <a:r>
              <a:rPr lang="en-US" dirty="0"/>
              <a:t>Altium Designer.</a:t>
            </a:r>
          </a:p>
          <a:p>
            <a:r>
              <a:rPr lang="en-US" dirty="0"/>
              <a:t>NI Multisim.</a:t>
            </a:r>
          </a:p>
          <a:p>
            <a:r>
              <a:rPr lang="en-US" dirty="0" err="1"/>
              <a:t>KiCad</a:t>
            </a:r>
            <a:r>
              <a:rPr lang="en-US" dirty="0"/>
              <a:t> EDA.</a:t>
            </a:r>
          </a:p>
          <a:p>
            <a:r>
              <a:rPr lang="en-US" dirty="0"/>
              <a:t>Autodesk EAGLE.</a:t>
            </a:r>
          </a:p>
          <a:p>
            <a:r>
              <a:rPr lang="en-US" dirty="0" err="1"/>
              <a:t>EasyEDA</a:t>
            </a:r>
            <a:r>
              <a:rPr lang="en-US" dirty="0"/>
              <a:t>.</a:t>
            </a:r>
          </a:p>
          <a:p>
            <a:r>
              <a:rPr lang="en-US" dirty="0" err="1"/>
              <a:t>DipTrace</a:t>
            </a:r>
            <a:r>
              <a:rPr lang="en-US" dirty="0"/>
              <a:t>.</a:t>
            </a:r>
          </a:p>
          <a:p>
            <a:r>
              <a:rPr lang="en-US" dirty="0" err="1"/>
              <a:t>Ultiboard</a:t>
            </a:r>
            <a:r>
              <a:rPr lang="en-US" dirty="0"/>
              <a:t>.</a:t>
            </a:r>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505075"/>
            <a:ext cx="2613027" cy="3684588"/>
          </a:xfrm>
        </p:spPr>
        <p:txBody>
          <a:bodyPr/>
          <a:lstStyle/>
          <a:p>
            <a:r>
              <a:rPr lang="en-GB" dirty="0"/>
              <a:t>Express PCB </a:t>
            </a:r>
          </a:p>
          <a:p>
            <a:r>
              <a:rPr lang="en-GB" dirty="0"/>
              <a:t>Express SCH</a:t>
            </a:r>
          </a:p>
          <a:p>
            <a:r>
              <a:rPr lang="en-GB" dirty="0"/>
              <a:t>One of the best software for beginner. </a:t>
            </a:r>
            <a:endParaRPr lang="en-US" dirty="0"/>
          </a:p>
        </p:txBody>
      </p:sp>
      <p:pic>
        <p:nvPicPr>
          <p:cNvPr id="3074" name="Picture 2" descr="Fusion 360">
            <a:extLst>
              <a:ext uri="{FF2B5EF4-FFF2-40B4-BE49-F238E27FC236}">
                <a16:creationId xmlns:a16="http://schemas.microsoft.com/office/drawing/2014/main" id="{8C14B267-52EE-488B-B03B-3810EAAB2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393" y="2966383"/>
            <a:ext cx="1930620" cy="19306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xpress Pcb - Home | Facebook">
            <a:extLst>
              <a:ext uri="{FF2B5EF4-FFF2-40B4-BE49-F238E27FC236}">
                <a16:creationId xmlns:a16="http://schemas.microsoft.com/office/drawing/2014/main" id="{5E888680-492B-43C1-8A4F-F2BEF25E0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8775" y="2773088"/>
            <a:ext cx="240982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800A-02EC-4B7D-968A-CAB87FE18EC5}"/>
              </a:ext>
            </a:extLst>
          </p:cNvPr>
          <p:cNvSpPr>
            <a:spLocks noGrp="1"/>
          </p:cNvSpPr>
          <p:nvPr>
            <p:ph type="title"/>
          </p:nvPr>
        </p:nvSpPr>
        <p:spPr/>
        <p:txBody>
          <a:bodyPr/>
          <a:lstStyle/>
          <a:p>
            <a:r>
              <a:rPr lang="en-US" sz="3200" b="1" dirty="0"/>
              <a:t>How we can draw a design.</a:t>
            </a:r>
          </a:p>
        </p:txBody>
      </p:sp>
      <p:sp>
        <p:nvSpPr>
          <p:cNvPr id="3" name="Slide Number Placeholder 2">
            <a:extLst>
              <a:ext uri="{FF2B5EF4-FFF2-40B4-BE49-F238E27FC236}">
                <a16:creationId xmlns:a16="http://schemas.microsoft.com/office/drawing/2014/main" id="{99A9CFB0-E4B3-4459-9FC7-90C68955C685}"/>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0EAF0E15-85DB-43A8-8F61-9602C2A6172A}"/>
              </a:ext>
            </a:extLst>
          </p:cNvPr>
          <p:cNvSpPr>
            <a:spLocks noGrp="1"/>
          </p:cNvSpPr>
          <p:nvPr>
            <p:ph type="body" idx="1"/>
          </p:nvPr>
        </p:nvSpPr>
        <p:spPr>
          <a:xfrm>
            <a:off x="444500" y="1681163"/>
            <a:ext cx="10807700" cy="4483154"/>
          </a:xfrm>
        </p:spPr>
        <p:txBody>
          <a:bodyPr/>
          <a:lstStyle/>
          <a:p>
            <a:pPr algn="l"/>
            <a:r>
              <a:rPr lang="en-US" sz="2000" dirty="0">
                <a:solidFill>
                  <a:schemeClr val="bg1"/>
                </a:solidFill>
              </a:rPr>
              <a:t># First of all We need to make a hand diagram on a page that mainly our desire work and plan.</a:t>
            </a:r>
          </a:p>
          <a:p>
            <a:pPr algn="l"/>
            <a:r>
              <a:rPr lang="en-US" sz="2000" dirty="0">
                <a:solidFill>
                  <a:schemeClr val="bg1"/>
                </a:solidFill>
              </a:rPr>
              <a:t># Chose all the components that we need for the design and our working purpose.</a:t>
            </a:r>
          </a:p>
          <a:p>
            <a:pPr algn="l"/>
            <a:r>
              <a:rPr lang="en-US" sz="2000" dirty="0">
                <a:solidFill>
                  <a:schemeClr val="bg1"/>
                </a:solidFill>
              </a:rPr>
              <a:t># Chose the software and study all the icon that mainly helps to draw and understand the out-come.</a:t>
            </a:r>
          </a:p>
          <a:p>
            <a:pPr algn="l"/>
            <a:r>
              <a:rPr lang="en-US" sz="2000" dirty="0">
                <a:solidFill>
                  <a:schemeClr val="bg1"/>
                </a:solidFill>
              </a:rPr>
              <a:t># Take the items(Components) from dialog box we need for the drawing and place all that components in the desire position.</a:t>
            </a:r>
          </a:p>
          <a:p>
            <a:pPr algn="l"/>
            <a:r>
              <a:rPr lang="en-US" sz="2000" dirty="0">
                <a:solidFill>
                  <a:schemeClr val="bg1"/>
                </a:solidFill>
              </a:rPr>
              <a:t># Connect all the wires and make the proper PCB.</a:t>
            </a:r>
          </a:p>
          <a:p>
            <a:pPr algn="l"/>
            <a:r>
              <a:rPr lang="en-US" sz="2000" dirty="0">
                <a:solidFill>
                  <a:schemeClr val="bg1"/>
                </a:solidFill>
              </a:rPr>
              <a:t># Send a local shop or make it in the home. </a:t>
            </a:r>
          </a:p>
          <a:p>
            <a:pPr algn="l"/>
            <a:r>
              <a:rPr lang="en-US" sz="2000" dirty="0">
                <a:solidFill>
                  <a:schemeClr val="bg1"/>
                </a:solidFill>
              </a:rPr>
              <a:t># Finishing, fabrication, Drilling and Putting real components and solder them all for perfect PCB board.  </a:t>
            </a:r>
          </a:p>
          <a:p>
            <a:endParaRPr lang="en-GB" dirty="0"/>
          </a:p>
        </p:txBody>
      </p:sp>
    </p:spTree>
    <p:extLst>
      <p:ext uri="{BB962C8B-B14F-4D97-AF65-F5344CB8AC3E}">
        <p14:creationId xmlns:p14="http://schemas.microsoft.com/office/powerpoint/2010/main" val="302877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7D24FC00-C549-47B1-8D4E-304FD6B3EDB4}"/>
              </a:ext>
            </a:extLst>
          </p:cNvPr>
          <p:cNvSpPr>
            <a:spLocks noGrp="1"/>
          </p:cNvSpPr>
          <p:nvPr>
            <p:ph type="body" idx="1"/>
          </p:nvPr>
        </p:nvSpPr>
        <p:spPr>
          <a:xfrm>
            <a:off x="693683" y="1937078"/>
            <a:ext cx="10558517" cy="4743121"/>
          </a:xfrm>
        </p:spPr>
        <p:txBody>
          <a:bodyPr>
            <a:normAutofit/>
          </a:bodyPr>
          <a:lstStyle/>
          <a:p>
            <a:r>
              <a:rPr lang="en-GB" dirty="0">
                <a:solidFill>
                  <a:schemeClr val="bg1"/>
                </a:solidFill>
              </a:rPr>
              <a:t># Nowadays, most of the electronic circuit is designed on a computer. This helps electrical engineer in creating the perfect mounted arrangements parts.</a:t>
            </a:r>
          </a:p>
          <a:p>
            <a:r>
              <a:rPr lang="en-GB" dirty="0">
                <a:solidFill>
                  <a:schemeClr val="bg1"/>
                </a:solidFill>
              </a:rPr>
              <a:t># All of this process happens before making the design permanent. It is more like ink on a paper.</a:t>
            </a:r>
          </a:p>
          <a:p>
            <a:r>
              <a:rPr lang="en-GB" dirty="0">
                <a:solidFill>
                  <a:schemeClr val="bg1"/>
                </a:solidFill>
              </a:rPr>
              <a:t>PCB got printed after when their design is completed.</a:t>
            </a:r>
          </a:p>
          <a:p>
            <a:r>
              <a:rPr lang="en-GB" dirty="0">
                <a:solidFill>
                  <a:schemeClr val="bg1"/>
                </a:solidFill>
              </a:rPr>
              <a:t># You can get your PCB done, online by various companies and the one, I recommend, is </a:t>
            </a:r>
            <a:r>
              <a:rPr lang="en-GB" dirty="0" err="1">
                <a:solidFill>
                  <a:schemeClr val="bg1"/>
                </a:solidFill>
              </a:rPr>
              <a:t>PCBWay</a:t>
            </a:r>
            <a:r>
              <a:rPr lang="en-GB" dirty="0">
                <a:solidFill>
                  <a:schemeClr val="bg1"/>
                </a:solidFill>
              </a:rPr>
              <a:t>. They got a professional team and delivers the order on time.</a:t>
            </a:r>
          </a:p>
          <a:p>
            <a:r>
              <a:rPr lang="en-GB" dirty="0">
                <a:solidFill>
                  <a:schemeClr val="bg1"/>
                </a:solidFill>
              </a:rPr>
              <a:t># The bottom layer is non-conductive.</a:t>
            </a:r>
          </a:p>
          <a:p>
            <a:r>
              <a:rPr lang="en-GB" dirty="0">
                <a:solidFill>
                  <a:schemeClr val="bg1"/>
                </a:solidFill>
              </a:rPr>
              <a:t># The top layer is conductive and the sheet of the top layer is made of metal such as copper.</a:t>
            </a:r>
          </a:p>
          <a:p>
            <a:r>
              <a:rPr lang="en-GB" dirty="0">
                <a:solidFill>
                  <a:schemeClr val="bg1"/>
                </a:solidFill>
              </a:rPr>
              <a:t># An ink that is printed on the metal layer is Etch-resistant ink and it is required in the design.</a:t>
            </a:r>
          </a:p>
          <a:p>
            <a:r>
              <a:rPr lang="en-GB" dirty="0">
                <a:solidFill>
                  <a:schemeClr val="bg1"/>
                </a:solidFill>
              </a:rPr>
              <a:t># Thereafter the board is covered with chemicals. It will remove the metal layer except where the design is printed.</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778035" y="520262"/>
            <a:ext cx="7781544" cy="740978"/>
          </a:xfrm>
        </p:spPr>
        <p:txBody>
          <a:bodyPr/>
          <a:lstStyle/>
          <a:p>
            <a:r>
              <a:rPr lang="en-US" sz="3200" b="1" dirty="0">
                <a:solidFill>
                  <a:schemeClr val="bg1"/>
                </a:solidFill>
              </a:rPr>
              <a:t>How its work</a:t>
            </a:r>
            <a:endParaRPr lang="en-US" dirty="0">
              <a:solidFill>
                <a:schemeClr val="bg1"/>
              </a:solidFill>
            </a:endParaRPr>
          </a:p>
        </p:txBody>
      </p:sp>
      <p:pic>
        <p:nvPicPr>
          <p:cNvPr id="4098" name="Picture 2" descr="alt text">
            <a:extLst>
              <a:ext uri="{FF2B5EF4-FFF2-40B4-BE49-F238E27FC236}">
                <a16:creationId xmlns:a16="http://schemas.microsoft.com/office/drawing/2014/main" id="{859F2160-3EF7-41D3-A2C9-33E45A1AF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177800"/>
            <a:ext cx="41910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545483-8835-4DB8-89EC-C11B0E724C10}"/>
              </a:ext>
            </a:extLst>
          </p:cNvPr>
          <p:cNvSpPr>
            <a:spLocks noGrp="1"/>
          </p:cNvSpPr>
          <p:nvPr>
            <p:ph type="body" idx="1"/>
          </p:nvPr>
        </p:nvSpPr>
        <p:spPr>
          <a:xfrm>
            <a:off x="488731" y="1939159"/>
            <a:ext cx="11169869" cy="3181481"/>
          </a:xfrm>
        </p:spPr>
        <p:txBody>
          <a:bodyPr/>
          <a:lstStyle/>
          <a:p>
            <a:r>
              <a:rPr lang="en-US" sz="2000" dirty="0">
                <a:solidFill>
                  <a:schemeClr val="bg1"/>
                </a:solidFill>
              </a:rPr>
              <a:t># Invention of electronics device is more easy in twenty century.</a:t>
            </a:r>
          </a:p>
          <a:p>
            <a:r>
              <a:rPr lang="en-US" sz="2000" dirty="0">
                <a:solidFill>
                  <a:schemeClr val="bg1"/>
                </a:solidFill>
              </a:rPr>
              <a:t># Most important thinks are made by the helps of the theory. </a:t>
            </a:r>
          </a:p>
          <a:p>
            <a:r>
              <a:rPr lang="en-US" sz="2000" dirty="0">
                <a:solidFill>
                  <a:schemeClr val="bg1"/>
                </a:solidFill>
              </a:rPr>
              <a:t># Devices have a small size and carriable</a:t>
            </a:r>
          </a:p>
          <a:p>
            <a:r>
              <a:rPr lang="en-US" sz="2000" dirty="0">
                <a:solidFill>
                  <a:schemeClr val="bg1"/>
                </a:solidFill>
              </a:rPr>
              <a:t># Computes, Mobiles, Second-conductors industry take the important roll </a:t>
            </a:r>
          </a:p>
          <a:p>
            <a:r>
              <a:rPr lang="en-US" sz="2000" dirty="0">
                <a:solidFill>
                  <a:schemeClr val="bg1"/>
                </a:solidFill>
              </a:rPr>
              <a:t># So many thinks compacted in a inch. </a:t>
            </a:r>
          </a:p>
          <a:p>
            <a:r>
              <a:rPr lang="en-US" sz="2000" dirty="0">
                <a:solidFill>
                  <a:schemeClr val="bg1"/>
                </a:solidFill>
              </a:rPr>
              <a:t># </a:t>
            </a:r>
            <a:r>
              <a:rPr lang="en-GB" sz="2000" dirty="0">
                <a:solidFill>
                  <a:schemeClr val="bg1"/>
                </a:solidFill>
              </a:rPr>
              <a:t>PCB inspection equipment uses cameras, X-rays, and ultrasonic or UV radiation to detect defects in PCBs.</a:t>
            </a:r>
            <a:endParaRPr lang="en-US" sz="2000" dirty="0">
              <a:solidFill>
                <a:schemeClr val="bg1"/>
              </a:solidFill>
            </a:endParaRPr>
          </a:p>
          <a:p>
            <a:endParaRPr lang="en-GB" dirty="0"/>
          </a:p>
        </p:txBody>
      </p:sp>
      <p:sp>
        <p:nvSpPr>
          <p:cNvPr id="3" name="Slide Number Placeholder 2">
            <a:extLst>
              <a:ext uri="{FF2B5EF4-FFF2-40B4-BE49-F238E27FC236}">
                <a16:creationId xmlns:a16="http://schemas.microsoft.com/office/drawing/2014/main" id="{ED070053-E6CD-4F42-A029-FA9BCF406562}"/>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itle 3">
            <a:extLst>
              <a:ext uri="{FF2B5EF4-FFF2-40B4-BE49-F238E27FC236}">
                <a16:creationId xmlns:a16="http://schemas.microsoft.com/office/drawing/2014/main" id="{7EE02BE1-347F-490A-A69B-BA5D974B03A8}"/>
              </a:ext>
            </a:extLst>
          </p:cNvPr>
          <p:cNvSpPr>
            <a:spLocks noGrp="1"/>
          </p:cNvSpPr>
          <p:nvPr>
            <p:ph type="title"/>
          </p:nvPr>
        </p:nvSpPr>
        <p:spPr>
          <a:xfrm>
            <a:off x="832104" y="914400"/>
            <a:ext cx="7318668" cy="851338"/>
          </a:xfrm>
        </p:spPr>
        <p:txBody>
          <a:bodyPr>
            <a:normAutofit/>
          </a:bodyPr>
          <a:lstStyle/>
          <a:p>
            <a:r>
              <a:rPr lang="en-US" sz="5400" b="1" dirty="0"/>
              <a:t>Impact in the society</a:t>
            </a:r>
            <a:endParaRPr lang="en-GB" dirty="0"/>
          </a:p>
        </p:txBody>
      </p:sp>
    </p:spTree>
    <p:extLst>
      <p:ext uri="{BB962C8B-B14F-4D97-AF65-F5344CB8AC3E}">
        <p14:creationId xmlns:p14="http://schemas.microsoft.com/office/powerpoint/2010/main" val="274996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EFF744-53A1-4728-9507-4F8BF1E7B7B8}"/>
              </a:ext>
            </a:extLst>
          </p:cNvPr>
          <p:cNvSpPr>
            <a:spLocks noGrp="1"/>
          </p:cNvSpPr>
          <p:nvPr>
            <p:ph type="body" idx="1"/>
          </p:nvPr>
        </p:nvSpPr>
        <p:spPr>
          <a:xfrm>
            <a:off x="831850" y="2380592"/>
            <a:ext cx="10528046" cy="2740047"/>
          </a:xfrm>
        </p:spPr>
        <p:txBody>
          <a:bodyPr>
            <a:normAutofit/>
          </a:bodyPr>
          <a:lstStyle/>
          <a:p>
            <a:r>
              <a:rPr lang="en-GB" sz="2800" i="1" dirty="0">
                <a:solidFill>
                  <a:schemeClr val="bg1"/>
                </a:solidFill>
              </a:rPr>
              <a:t>In </a:t>
            </a:r>
            <a:r>
              <a:rPr lang="en-GB" sz="2800" i="1" dirty="0">
                <a:solidFill>
                  <a:srgbClr val="FFFF00"/>
                </a:solidFill>
              </a:rPr>
              <a:t>2020</a:t>
            </a:r>
            <a:r>
              <a:rPr lang="en-GB" sz="2800" i="1" dirty="0">
                <a:solidFill>
                  <a:schemeClr val="bg1"/>
                </a:solidFill>
              </a:rPr>
              <a:t>, the global Printed Circuit Board (PCB) market size was USD </a:t>
            </a:r>
            <a:r>
              <a:rPr lang="en-GB" sz="2800" i="1" dirty="0">
                <a:solidFill>
                  <a:srgbClr val="FFFF00"/>
                </a:solidFill>
              </a:rPr>
              <a:t>68480</a:t>
            </a:r>
            <a:r>
              <a:rPr lang="en-GB" sz="2800" i="1" dirty="0">
                <a:solidFill>
                  <a:schemeClr val="bg1"/>
                </a:solidFill>
              </a:rPr>
              <a:t> million and it is expected to reach USD </a:t>
            </a:r>
            <a:r>
              <a:rPr lang="en-GB" sz="2800" i="1" dirty="0">
                <a:solidFill>
                  <a:srgbClr val="FFFF00"/>
                </a:solidFill>
              </a:rPr>
              <a:t>86170</a:t>
            </a:r>
            <a:r>
              <a:rPr lang="en-GB" sz="2800" i="1" dirty="0">
                <a:solidFill>
                  <a:schemeClr val="bg1"/>
                </a:solidFill>
              </a:rPr>
              <a:t> million by the end of 2027, with a CAGR of </a:t>
            </a:r>
            <a:r>
              <a:rPr lang="en-GB" sz="2800" i="1" dirty="0">
                <a:solidFill>
                  <a:srgbClr val="FFFF00"/>
                </a:solidFill>
              </a:rPr>
              <a:t>3.3%</a:t>
            </a:r>
            <a:r>
              <a:rPr lang="en-GB" sz="2800" i="1" dirty="0">
                <a:solidFill>
                  <a:schemeClr val="bg1"/>
                </a:solidFill>
              </a:rPr>
              <a:t> during 2021-2027. </a:t>
            </a:r>
          </a:p>
        </p:txBody>
      </p:sp>
      <p:sp>
        <p:nvSpPr>
          <p:cNvPr id="3" name="Slide Number Placeholder 2">
            <a:extLst>
              <a:ext uri="{FF2B5EF4-FFF2-40B4-BE49-F238E27FC236}">
                <a16:creationId xmlns:a16="http://schemas.microsoft.com/office/drawing/2014/main" id="{587B0817-64C3-4D0E-8F33-33BD328FED1D}"/>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itle 3">
            <a:extLst>
              <a:ext uri="{FF2B5EF4-FFF2-40B4-BE49-F238E27FC236}">
                <a16:creationId xmlns:a16="http://schemas.microsoft.com/office/drawing/2014/main" id="{9B0E919F-2531-4674-9FFB-2776FC0262BF}"/>
              </a:ext>
            </a:extLst>
          </p:cNvPr>
          <p:cNvSpPr>
            <a:spLocks noGrp="1"/>
          </p:cNvSpPr>
          <p:nvPr>
            <p:ph type="title"/>
          </p:nvPr>
        </p:nvSpPr>
        <p:spPr>
          <a:xfrm>
            <a:off x="832104" y="583324"/>
            <a:ext cx="7781544" cy="1371600"/>
          </a:xfrm>
        </p:spPr>
        <p:txBody>
          <a:bodyPr/>
          <a:lstStyle/>
          <a:p>
            <a:r>
              <a:rPr lang="en-US" sz="5400" b="1" dirty="0"/>
              <a:t>Market demand</a:t>
            </a:r>
            <a:endParaRPr lang="en-GB" dirty="0"/>
          </a:p>
        </p:txBody>
      </p:sp>
    </p:spTree>
    <p:extLst>
      <p:ext uri="{BB962C8B-B14F-4D97-AF65-F5344CB8AC3E}">
        <p14:creationId xmlns:p14="http://schemas.microsoft.com/office/powerpoint/2010/main" val="131655814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149</TotalTime>
  <Words>921</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 UI</vt:lpstr>
      <vt:lpstr>Trade Gothic LT Pro</vt:lpstr>
      <vt:lpstr>Trebuchet MS</vt:lpstr>
      <vt:lpstr>Office Theme</vt:lpstr>
      <vt:lpstr>How To a PCB Made</vt:lpstr>
      <vt:lpstr>Contents</vt:lpstr>
      <vt:lpstr>History of the PCB (Printed Circuit Board).</vt:lpstr>
      <vt:lpstr>Sequence diagram of the hole process</vt:lpstr>
      <vt:lpstr>Software study</vt:lpstr>
      <vt:lpstr>How we can draw a design.</vt:lpstr>
      <vt:lpstr>How its work</vt:lpstr>
      <vt:lpstr>Impact in the society</vt:lpstr>
      <vt:lpstr>Market demand</vt:lpstr>
      <vt:lpstr>Advantage </vt:lpstr>
      <vt:lpstr>Disadvantage </vt:lpstr>
      <vt:lpstr>Conclusion</vt:lpstr>
      <vt:lpstr>PowerPoint Presentation</vt:lpstr>
      <vt:lpstr>Willing to know more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 PCB Made</dc:title>
  <dc:creator>MEHIDI HASAN</dc:creator>
  <cp:lastModifiedBy>MEHIDI HASAN</cp:lastModifiedBy>
  <cp:revision>1</cp:revision>
  <dcterms:created xsi:type="dcterms:W3CDTF">2021-10-26T15:54:51Z</dcterms:created>
  <dcterms:modified xsi:type="dcterms:W3CDTF">2021-10-26T18:24:51Z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