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3"/>
  </p:notesMasterIdLst>
  <p:sldIdLst>
    <p:sldId id="256" r:id="rId2"/>
    <p:sldId id="322" r:id="rId3"/>
    <p:sldId id="321" r:id="rId4"/>
    <p:sldId id="320" r:id="rId5"/>
    <p:sldId id="315" r:id="rId6"/>
    <p:sldId id="314" r:id="rId7"/>
    <p:sldId id="316" r:id="rId8"/>
    <p:sldId id="317" r:id="rId9"/>
    <p:sldId id="318" r:id="rId10"/>
    <p:sldId id="319" r:id="rId11"/>
    <p:sldId id="30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04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نمط ذو نسُق 1 - تميي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نمط ذو نسُق 1 - تميي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CAF9ED-07DC-4A11-8D7F-57B35C25682E}" styleName="نمط متوسط 1 - تميي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642" y="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عنصر نائب للتاريخ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B59BAD-7705-4C03-87C3-AB9E327A12BD}" type="datetimeFigureOut">
              <a:rPr lang="en-IN" smtClean="0"/>
              <a:t>15-02-2024</a:t>
            </a:fld>
            <a:endParaRPr lang="en-IN" dirty="0"/>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IN"/>
          </a:p>
        </p:txBody>
      </p:sp>
      <p:sp>
        <p:nvSpPr>
          <p:cNvPr id="6" name="عنصر نائب للتذييل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عنصر نائب لرقم الشريحة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6A3F78-0E31-4091-89B2-2543C3F8972A}" type="slidenum">
              <a:rPr lang="en-IN" smtClean="0"/>
              <a:t>‹#›</a:t>
            </a:fld>
            <a:endParaRPr lang="en-IN" dirty="0"/>
          </a:p>
        </p:txBody>
      </p:sp>
    </p:spTree>
    <p:extLst>
      <p:ext uri="{BB962C8B-B14F-4D97-AF65-F5344CB8AC3E}">
        <p14:creationId xmlns:p14="http://schemas.microsoft.com/office/powerpoint/2010/main" val="3879456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ar-SA"/>
              <a:t>انقر لتحرير نمط العنوان الرئيسي</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224769E0-576E-4956-A911-E949BE452CF7}" type="datetimeFigureOut">
              <a:rPr lang="en-IN" smtClean="0"/>
              <a:t>15-02-2024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F4533D-C1BB-47D3-8EC4-91C83D9F7B68}"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Date Placeholder 3"/>
          <p:cNvSpPr>
            <a:spLocks noGrp="1"/>
          </p:cNvSpPr>
          <p:nvPr>
            <p:ph type="dt" sz="half" idx="10"/>
          </p:nvPr>
        </p:nvSpPr>
        <p:spPr/>
        <p:txBody>
          <a:bodyPr/>
          <a:lstStyle/>
          <a:p>
            <a:fld id="{224769E0-576E-4956-A911-E949BE452CF7}" type="datetimeFigureOut">
              <a:rPr lang="en-IN" smtClean="0"/>
              <a:t>15-02-2024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F4533D-C1BB-47D3-8EC4-91C83D9F7B68}"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224769E0-576E-4956-A911-E949BE452CF7}" type="datetimeFigureOut">
              <a:rPr lang="en-IN" smtClean="0"/>
              <a:t>15-02-2024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F4533D-C1BB-47D3-8EC4-91C83D9F7B68}" type="slidenum">
              <a:rPr lang="en-IN" smtClean="0"/>
              <a:t>‹#›</a:t>
            </a:fld>
            <a:endParaRPr lang="en-IN"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Date Placeholder 3"/>
          <p:cNvSpPr>
            <a:spLocks noGrp="1"/>
          </p:cNvSpPr>
          <p:nvPr>
            <p:ph type="dt" sz="half" idx="10"/>
          </p:nvPr>
        </p:nvSpPr>
        <p:spPr/>
        <p:txBody>
          <a:bodyPr/>
          <a:lstStyle/>
          <a:p>
            <a:fld id="{224769E0-576E-4956-A911-E949BE452CF7}" type="datetimeFigureOut">
              <a:rPr lang="en-IN" smtClean="0"/>
              <a:t>15-02-2024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F4533D-C1BB-47D3-8EC4-91C83D9F7B68}" type="slidenum">
              <a:rPr lang="en-IN" smtClean="0"/>
              <a:t>‹#›</a:t>
            </a:fld>
            <a:endParaRPr lang="en-IN" dirty="0"/>
          </a:p>
        </p:txBody>
      </p:sp>
      <p:sp>
        <p:nvSpPr>
          <p:cNvPr id="7" name="Title 6"/>
          <p:cNvSpPr>
            <a:spLocks noGrp="1"/>
          </p:cNvSpPr>
          <p:nvPr>
            <p:ph type="title"/>
          </p:nvPr>
        </p:nvSpPr>
        <p:spPr/>
        <p:txBody>
          <a:bodyPr/>
          <a:lstStyle/>
          <a:p>
            <a:r>
              <a:rPr lang="ar-SA"/>
              <a:t>انقر لتحرير نمط العنوان الرئيسي</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224769E0-576E-4956-A911-E949BE452CF7}" type="datetimeFigureOut">
              <a:rPr lang="en-IN" smtClean="0"/>
              <a:t>15-02-2024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F4533D-C1BB-47D3-8EC4-91C83D9F7B68}"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a:p>
        </p:txBody>
      </p:sp>
      <p:sp>
        <p:nvSpPr>
          <p:cNvPr id="5" name="Date Placeholder 4"/>
          <p:cNvSpPr>
            <a:spLocks noGrp="1"/>
          </p:cNvSpPr>
          <p:nvPr>
            <p:ph type="dt" sz="half" idx="10"/>
          </p:nvPr>
        </p:nvSpPr>
        <p:spPr/>
        <p:txBody>
          <a:bodyPr/>
          <a:lstStyle/>
          <a:p>
            <a:fld id="{224769E0-576E-4956-A911-E949BE452CF7}" type="datetimeFigureOut">
              <a:rPr lang="en-IN" smtClean="0"/>
              <a:t>15-02-2024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7F4533D-C1BB-47D3-8EC4-91C83D9F7B68}" type="slidenum">
              <a:rPr lang="en-IN" smtClean="0"/>
              <a:t>‹#›</a:t>
            </a:fld>
            <a:endParaRPr lang="en-IN" dirty="0"/>
          </a:p>
        </p:txBody>
      </p:sp>
      <p:sp>
        <p:nvSpPr>
          <p:cNvPr id="9" name="Content Placeholder 8"/>
          <p:cNvSpPr>
            <a:spLocks noGrp="1"/>
          </p:cNvSpPr>
          <p:nvPr>
            <p:ph sz="quarter" idx="13"/>
          </p:nvPr>
        </p:nvSpPr>
        <p:spPr>
          <a:xfrm>
            <a:off x="676655" y="2679192"/>
            <a:ext cx="3822192" cy="34472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العنوان الرئيسي</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224769E0-576E-4956-A911-E949BE452CF7}" type="datetimeFigureOut">
              <a:rPr lang="en-IN" smtClean="0"/>
              <a:t>15-02-2024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7F4533D-C1BB-47D3-8EC4-91C83D9F7B68}"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a:p>
        </p:txBody>
      </p:sp>
      <p:sp>
        <p:nvSpPr>
          <p:cNvPr id="3" name="Date Placeholder 2"/>
          <p:cNvSpPr>
            <a:spLocks noGrp="1"/>
          </p:cNvSpPr>
          <p:nvPr>
            <p:ph type="dt" sz="half" idx="10"/>
          </p:nvPr>
        </p:nvSpPr>
        <p:spPr/>
        <p:txBody>
          <a:bodyPr/>
          <a:lstStyle/>
          <a:p>
            <a:fld id="{224769E0-576E-4956-A911-E949BE452CF7}" type="datetimeFigureOut">
              <a:rPr lang="en-IN" smtClean="0"/>
              <a:t>15-02-2024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7F4533D-C1BB-47D3-8EC4-91C83D9F7B68}"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224769E0-576E-4956-A911-E949BE452CF7}" type="datetimeFigureOut">
              <a:rPr lang="en-IN" smtClean="0"/>
              <a:t>15-02-2024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7F4533D-C1BB-47D3-8EC4-91C83D9F7B68}"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ذو تسمية توضيحية">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224769E0-576E-4956-A911-E949BE452CF7}" type="datetimeFigureOut">
              <a:rPr lang="en-IN" smtClean="0"/>
              <a:t>15-02-2024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7F4533D-C1BB-47D3-8EC4-91C83D9F7B68}" type="slidenum">
              <a:rPr lang="en-IN" smtClean="0"/>
              <a:t>‹#›</a:t>
            </a:fld>
            <a:endParaRPr lang="en-IN"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ar-SA"/>
              <a:t>انقر لتحرير نمط العنوان الرئيسي</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ar-SA"/>
              <a:t>انقر لتحرير نمط العنوان الرئيسي</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224769E0-576E-4956-A911-E949BE452CF7}" type="datetimeFigureOut">
              <a:rPr lang="en-IN" smtClean="0"/>
              <a:t>15-02-2024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7F4533D-C1BB-47D3-8EC4-91C83D9F7B68}" type="slidenum">
              <a:rPr lang="en-IN" smtClean="0"/>
              <a:t>‹#›</a:t>
            </a:fld>
            <a:endParaRPr lang="en-IN"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dirty="0"/>
              <a:t>انقر فوق الأيقونة لإضافة صورة</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ar-SA"/>
              <a:t>انقر لتحرير نمط العنوان الرئيسي</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224769E0-576E-4956-A911-E949BE452CF7}" type="datetimeFigureOut">
              <a:rPr lang="en-IN" smtClean="0"/>
              <a:t>15-02-2024</a:t>
            </a:fld>
            <a:endParaRPr lang="en-IN"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7F4533D-C1BB-47D3-8EC4-91C83D9F7B68}" type="slidenum">
              <a:rPr lang="en-IN" smtClean="0"/>
              <a:t>‹#›</a:t>
            </a:fld>
            <a:endParaRPr lang="en-IN"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764704"/>
            <a:ext cx="7772400" cy="1780108"/>
          </a:xfrm>
        </p:spPr>
        <p:txBody>
          <a:bodyPr>
            <a:normAutofit/>
          </a:bodyPr>
          <a:lstStyle/>
          <a:p>
            <a:r>
              <a:rPr lang="en-US" b="1" dirty="0">
                <a:solidFill>
                  <a:srgbClr val="FF0000"/>
                </a:solidFill>
              </a:rPr>
              <a:t>Hamming Distance</a:t>
            </a:r>
          </a:p>
        </p:txBody>
      </p:sp>
      <p:sp>
        <p:nvSpPr>
          <p:cNvPr id="3" name="عنوان فرعي 2"/>
          <p:cNvSpPr>
            <a:spLocks noGrp="1"/>
          </p:cNvSpPr>
          <p:nvPr>
            <p:ph type="subTitle" idx="1"/>
          </p:nvPr>
        </p:nvSpPr>
        <p:spPr>
          <a:xfrm>
            <a:off x="971600" y="3556000"/>
            <a:ext cx="7272808" cy="2321271"/>
          </a:xfrm>
        </p:spPr>
        <p:txBody>
          <a:bodyPr>
            <a:normAutofit/>
          </a:bodyPr>
          <a:lstStyle/>
          <a:p>
            <a:r>
              <a:rPr lang="en-US" sz="3600" b="1" dirty="0">
                <a:solidFill>
                  <a:schemeClr val="tx1"/>
                </a:solidFill>
                <a:latin typeface="Times New Roman" pitchFamily="18" charset="0"/>
                <a:cs typeface="Times New Roman" pitchFamily="18" charset="0"/>
              </a:rPr>
              <a:t>Dr. </a:t>
            </a:r>
            <a:r>
              <a:rPr lang="en-US" altLang="en-US" sz="3600" b="1" dirty="0">
                <a:solidFill>
                  <a:schemeClr val="tx1"/>
                </a:solidFill>
              </a:rPr>
              <a:t>Heba Mohammed</a:t>
            </a:r>
            <a:endParaRPr lang="en-IN" sz="3600" b="1" dirty="0">
              <a:solidFill>
                <a:schemeClr val="tx1"/>
              </a:solidFill>
              <a:latin typeface="Times New Roman" pitchFamily="18" charset="0"/>
              <a:cs typeface="Times New Roman" pitchFamily="18" charset="0"/>
            </a:endParaRPr>
          </a:p>
          <a:p>
            <a:r>
              <a:rPr lang="en-IN" b="1" dirty="0">
                <a:solidFill>
                  <a:schemeClr val="tx1"/>
                </a:solidFill>
                <a:latin typeface="Times New Roman" pitchFamily="18" charset="0"/>
                <a:cs typeface="Times New Roman" pitchFamily="18" charset="0"/>
              </a:rPr>
              <a:t>Sana'a </a:t>
            </a:r>
            <a:r>
              <a:rPr lang="en-US" b="1" dirty="0">
                <a:solidFill>
                  <a:schemeClr val="tx1"/>
                </a:solidFill>
                <a:latin typeface="Times New Roman" pitchFamily="18" charset="0"/>
                <a:cs typeface="Times New Roman" pitchFamily="18" charset="0"/>
              </a:rPr>
              <a:t> University</a:t>
            </a:r>
            <a:endParaRPr lang="en-IN" b="1" dirty="0">
              <a:solidFill>
                <a:schemeClr val="tx1"/>
              </a:solidFill>
              <a:latin typeface="Times New Roman" pitchFamily="18" charset="0"/>
              <a:cs typeface="Times New Roman" pitchFamily="18" charset="0"/>
            </a:endParaRPr>
          </a:p>
          <a:p>
            <a:endParaRPr lang="en-CA"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473742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لمحتوى 4">
            <a:extLst>
              <a:ext uri="{FF2B5EF4-FFF2-40B4-BE49-F238E27FC236}">
                <a16:creationId xmlns:a16="http://schemas.microsoft.com/office/drawing/2014/main" id="{F606ED0B-5838-43D5-B797-EEC277BAB651}"/>
              </a:ext>
            </a:extLst>
          </p:cNvPr>
          <p:cNvSpPr>
            <a:spLocks noGrp="1"/>
          </p:cNvSpPr>
          <p:nvPr>
            <p:ph idx="1"/>
          </p:nvPr>
        </p:nvSpPr>
        <p:spPr>
          <a:xfrm>
            <a:off x="457200" y="1591056"/>
            <a:ext cx="7787208" cy="4718264"/>
          </a:xfrm>
        </p:spPr>
        <p:txBody>
          <a:bodyPr>
            <a:normAutofit/>
          </a:bodyPr>
          <a:lstStyle/>
          <a:p>
            <a:pPr marL="0" indent="0" algn="just" rtl="1">
              <a:buNone/>
            </a:pPr>
            <a:r>
              <a:rPr lang="ar-SA" dirty="0">
                <a:solidFill>
                  <a:schemeClr val="tx1"/>
                </a:solidFill>
              </a:rPr>
              <a:t>قيمة النتيجة</a:t>
            </a:r>
            <a:endParaRPr lang="ar-SA" sz="1600" dirty="0">
              <a:solidFill>
                <a:schemeClr val="tx1"/>
              </a:solidFill>
            </a:endParaRPr>
          </a:p>
          <a:p>
            <a:pPr algn="just" rtl="1"/>
            <a:r>
              <a:rPr lang="ar-SA" dirty="0">
                <a:solidFill>
                  <a:schemeClr val="tx1"/>
                </a:solidFill>
              </a:rPr>
              <a:t>التشابه </a:t>
            </a:r>
            <a:r>
              <a:rPr lang="ar-SA" dirty="0" err="1">
                <a:solidFill>
                  <a:schemeClr val="tx1"/>
                </a:solidFill>
              </a:rPr>
              <a:t>جاكارد</a:t>
            </a:r>
            <a:r>
              <a:rPr lang="ar-SA" dirty="0">
                <a:solidFill>
                  <a:schemeClr val="tx1"/>
                </a:solidFill>
              </a:rPr>
              <a:t>: قيمة التشابه </a:t>
            </a:r>
            <a:r>
              <a:rPr lang="ar-SA" dirty="0" err="1">
                <a:solidFill>
                  <a:schemeClr val="tx1"/>
                </a:solidFill>
              </a:rPr>
              <a:t>جاكارد</a:t>
            </a:r>
            <a:r>
              <a:rPr lang="ar-SA" dirty="0">
                <a:solidFill>
                  <a:schemeClr val="tx1"/>
                </a:solidFill>
              </a:rPr>
              <a:t> تتراوح بين 0 و1، حيث يكون 0 عندما لا يكون هناك أي تقاطع بين المجموعات، ويكون 1 عندما تكون المجموعات متطابقة بالكامل.</a:t>
            </a:r>
            <a:endParaRPr lang="ar-SA" sz="1600" dirty="0">
              <a:solidFill>
                <a:schemeClr val="tx1"/>
              </a:solidFill>
            </a:endParaRPr>
          </a:p>
          <a:p>
            <a:pPr algn="just" rtl="1"/>
            <a:r>
              <a:rPr lang="ar-SA" dirty="0">
                <a:solidFill>
                  <a:schemeClr val="tx1"/>
                </a:solidFill>
              </a:rPr>
              <a:t>مسافة </a:t>
            </a:r>
            <a:r>
              <a:rPr lang="ar-SA" dirty="0" err="1">
                <a:solidFill>
                  <a:schemeClr val="tx1"/>
                </a:solidFill>
              </a:rPr>
              <a:t>هامينغ</a:t>
            </a:r>
            <a:r>
              <a:rPr lang="ar-SA" dirty="0">
                <a:solidFill>
                  <a:schemeClr val="tx1"/>
                </a:solidFill>
              </a:rPr>
              <a:t>: قيمة مسافة </a:t>
            </a:r>
            <a:r>
              <a:rPr lang="ar-SA" dirty="0" err="1">
                <a:solidFill>
                  <a:schemeClr val="tx1"/>
                </a:solidFill>
              </a:rPr>
              <a:t>هامينغ</a:t>
            </a:r>
            <a:r>
              <a:rPr lang="ar-SA" dirty="0">
                <a:solidFill>
                  <a:schemeClr val="tx1"/>
                </a:solidFill>
              </a:rPr>
              <a:t> تمثل عدد المواقع التي تختلف فيها العناصر في المجموعتين. فقيمة المسافة تكون صفرًا عندما تكون المجموعات متطابقة بالكامل.</a:t>
            </a:r>
            <a:endParaRPr lang="ar-SA" sz="1600" dirty="0">
              <a:solidFill>
                <a:schemeClr val="tx1"/>
              </a:solidFill>
              <a:effectLst/>
            </a:endParaRPr>
          </a:p>
        </p:txBody>
      </p:sp>
      <p:sp>
        <p:nvSpPr>
          <p:cNvPr id="4" name="عنوان 3">
            <a:extLst>
              <a:ext uri="{FF2B5EF4-FFF2-40B4-BE49-F238E27FC236}">
                <a16:creationId xmlns:a16="http://schemas.microsoft.com/office/drawing/2014/main" id="{C6A8BD61-3D4B-4768-A064-6D98C7EB370D}"/>
              </a:ext>
            </a:extLst>
          </p:cNvPr>
          <p:cNvSpPr>
            <a:spLocks noGrp="1"/>
          </p:cNvSpPr>
          <p:nvPr>
            <p:ph type="title"/>
          </p:nvPr>
        </p:nvSpPr>
        <p:spPr/>
        <p:txBody>
          <a:bodyPr>
            <a:noAutofit/>
          </a:bodyPr>
          <a:lstStyle/>
          <a:p>
            <a:r>
              <a:rPr lang="en-US" sz="3200" dirty="0">
                <a:solidFill>
                  <a:srgbClr val="FF0000"/>
                </a:solidFill>
              </a:rPr>
              <a:t>Jaccard similarity vs Hamming Distance</a:t>
            </a:r>
            <a:endParaRPr lang="ar-SA" sz="3200" dirty="0">
              <a:solidFill>
                <a:srgbClr val="FF0000"/>
              </a:solidFill>
            </a:endParaRPr>
          </a:p>
        </p:txBody>
      </p:sp>
    </p:spTree>
    <p:extLst>
      <p:ext uri="{BB962C8B-B14F-4D97-AF65-F5344CB8AC3E}">
        <p14:creationId xmlns:p14="http://schemas.microsoft.com/office/powerpoint/2010/main" val="3713816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a:extLst>
              <a:ext uri="{FF2B5EF4-FFF2-40B4-BE49-F238E27FC236}">
                <a16:creationId xmlns:a16="http://schemas.microsoft.com/office/drawing/2014/main" id="{43A26181-5446-4DFE-9896-442E646E1603}"/>
              </a:ext>
            </a:extLst>
          </p:cNvPr>
          <p:cNvSpPr>
            <a:spLocks noGrp="1"/>
          </p:cNvSpPr>
          <p:nvPr>
            <p:ph idx="1"/>
          </p:nvPr>
        </p:nvSpPr>
        <p:spPr>
          <a:xfrm>
            <a:off x="454140" y="2636912"/>
            <a:ext cx="7408333" cy="3450696"/>
          </a:xfrm>
        </p:spPr>
        <p:txBody>
          <a:bodyPr>
            <a:normAutofit/>
          </a:bodyPr>
          <a:lstStyle/>
          <a:p>
            <a:pPr marL="0" indent="0" algn="r" rtl="1">
              <a:buNone/>
            </a:pPr>
            <a:r>
              <a:rPr lang="en-US" sz="16600" dirty="0">
                <a:solidFill>
                  <a:schemeClr val="tx1"/>
                </a:solidFill>
              </a:rPr>
              <a:t>Thanks</a:t>
            </a:r>
            <a:endParaRPr lang="ar-SA" sz="16600" dirty="0">
              <a:solidFill>
                <a:schemeClr val="tx1"/>
              </a:solidFill>
            </a:endParaRPr>
          </a:p>
        </p:txBody>
      </p:sp>
    </p:spTree>
    <p:extLst>
      <p:ext uri="{BB962C8B-B14F-4D97-AF65-F5344CB8AC3E}">
        <p14:creationId xmlns:p14="http://schemas.microsoft.com/office/powerpoint/2010/main" val="3337588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جدول 11">
            <a:extLst>
              <a:ext uri="{FF2B5EF4-FFF2-40B4-BE49-F238E27FC236}">
                <a16:creationId xmlns:a16="http://schemas.microsoft.com/office/drawing/2014/main" id="{652665A4-8AC4-47FD-917C-84DD576F5D43}"/>
              </a:ext>
            </a:extLst>
          </p:cNvPr>
          <p:cNvGraphicFramePr>
            <a:graphicFrameLocks noGrp="1"/>
          </p:cNvGraphicFramePr>
          <p:nvPr>
            <p:extLst>
              <p:ext uri="{D42A27DB-BD31-4B8C-83A1-F6EECF244321}">
                <p14:modId xmlns:p14="http://schemas.microsoft.com/office/powerpoint/2010/main" val="266848323"/>
              </p:ext>
            </p:extLst>
          </p:nvPr>
        </p:nvGraphicFramePr>
        <p:xfrm>
          <a:off x="251520" y="2060848"/>
          <a:ext cx="7704857" cy="4741101"/>
        </p:xfrm>
        <a:graphic>
          <a:graphicData uri="http://schemas.openxmlformats.org/drawingml/2006/table">
            <a:tbl>
              <a:tblPr firstRow="1" firstCol="1" lastRow="1" lastCol="1" bandRow="1" bandCol="1">
                <a:tableStyleId>{9DCAF9ED-07DC-4A11-8D7F-57B35C25682E}</a:tableStyleId>
              </a:tblPr>
              <a:tblGrid>
                <a:gridCol w="2616291">
                  <a:extLst>
                    <a:ext uri="{9D8B030D-6E8A-4147-A177-3AD203B41FA5}">
                      <a16:colId xmlns:a16="http://schemas.microsoft.com/office/drawing/2014/main" val="3106124840"/>
                    </a:ext>
                  </a:extLst>
                </a:gridCol>
                <a:gridCol w="2544283">
                  <a:extLst>
                    <a:ext uri="{9D8B030D-6E8A-4147-A177-3AD203B41FA5}">
                      <a16:colId xmlns:a16="http://schemas.microsoft.com/office/drawing/2014/main" val="1178426000"/>
                    </a:ext>
                  </a:extLst>
                </a:gridCol>
                <a:gridCol w="2544283">
                  <a:extLst>
                    <a:ext uri="{9D8B030D-6E8A-4147-A177-3AD203B41FA5}">
                      <a16:colId xmlns:a16="http://schemas.microsoft.com/office/drawing/2014/main" val="3943156936"/>
                    </a:ext>
                  </a:extLst>
                </a:gridCol>
              </a:tblGrid>
              <a:tr h="568039">
                <a:tc>
                  <a:txBody>
                    <a:bodyPr/>
                    <a:lstStyle/>
                    <a:p>
                      <a:pPr algn="l" rtl="0" latinLnBrk="0"/>
                      <a:endParaRPr lang="en-US" sz="1400" b="1" dirty="0">
                        <a:effectLst/>
                        <a:latin typeface="+mn-lt"/>
                      </a:endParaRPr>
                    </a:p>
                  </a:txBody>
                  <a:tcPr marL="60548" marR="60548" marT="30274" marB="30274"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sz="1400" b="1" dirty="0">
                          <a:effectLst/>
                          <a:latin typeface="+mn-lt"/>
                        </a:rPr>
                      </a:br>
                      <a:r>
                        <a:rPr lang="en-US" sz="1400" b="1" dirty="0">
                          <a:effectLst/>
                          <a:latin typeface="+mn-lt"/>
                        </a:rPr>
                        <a:t>Jaccard Similarity</a:t>
                      </a:r>
                    </a:p>
                    <a:p>
                      <a:pPr algn="l" rtl="0" latinLnBrk="0"/>
                      <a:endParaRPr lang="en-US" sz="1400" b="1" dirty="0">
                        <a:effectLst/>
                        <a:latin typeface="+mn-lt"/>
                      </a:endParaRPr>
                    </a:p>
                  </a:txBody>
                  <a:tcPr marL="60548" marR="60548" marT="30274" marB="30274"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effectLst/>
                          <a:latin typeface="+mn-lt"/>
                        </a:rPr>
                        <a:t>Hamming Distance</a:t>
                      </a:r>
                    </a:p>
                  </a:txBody>
                  <a:tcPr marL="60548" marR="60548" marT="30274" marB="30274"/>
                </a:tc>
                <a:extLst>
                  <a:ext uri="{0D108BD9-81ED-4DB2-BD59-A6C34878D82A}">
                    <a16:rowId xmlns:a16="http://schemas.microsoft.com/office/drawing/2014/main" val="1071604108"/>
                  </a:ext>
                </a:extLst>
              </a:tr>
              <a:tr h="1290843">
                <a:tc>
                  <a:txBody>
                    <a:bodyPr/>
                    <a:lstStyle/>
                    <a:p>
                      <a:pPr algn="l" rtl="0" latinLnBrk="0"/>
                      <a:r>
                        <a:rPr lang="en-US" sz="1400" b="1" dirty="0">
                          <a:effectLst/>
                          <a:latin typeface="+mn-lt"/>
                        </a:rPr>
                        <a:t>Common Uses</a:t>
                      </a:r>
                    </a:p>
                  </a:txBody>
                  <a:tcPr marL="60548" marR="60548" marT="30274" marB="30274" anchor="ctr"/>
                </a:tc>
                <a:tc>
                  <a:txBody>
                    <a:bodyPr/>
                    <a:lstStyle/>
                    <a:p>
                      <a:pPr algn="l" rtl="0" latinLnBrk="0"/>
                      <a:r>
                        <a:rPr lang="en-US" sz="1400" b="1" dirty="0">
                          <a:solidFill>
                            <a:srgbClr val="FF0000"/>
                          </a:solidFill>
                          <a:effectLst/>
                          <a:latin typeface="+mn-lt"/>
                        </a:rPr>
                        <a:t>Document</a:t>
                      </a:r>
                      <a:r>
                        <a:rPr lang="en-US" sz="1400" b="1" dirty="0">
                          <a:effectLst/>
                          <a:latin typeface="+mn-lt"/>
                        </a:rPr>
                        <a:t> and </a:t>
                      </a:r>
                      <a:r>
                        <a:rPr lang="en-US" sz="1400" b="1" dirty="0">
                          <a:solidFill>
                            <a:srgbClr val="FF0000"/>
                          </a:solidFill>
                          <a:effectLst/>
                          <a:latin typeface="+mn-lt"/>
                        </a:rPr>
                        <a:t>text</a:t>
                      </a:r>
                      <a:r>
                        <a:rPr lang="en-US" sz="1400" b="1" dirty="0">
                          <a:effectLst/>
                          <a:latin typeface="+mn-lt"/>
                        </a:rPr>
                        <a:t> analysis, user and customer classification, handling responsive data…</a:t>
                      </a:r>
                      <a:r>
                        <a:rPr lang="en-US" sz="1800" b="1" dirty="0">
                          <a:solidFill>
                            <a:srgbClr val="FF0000"/>
                          </a:solidFill>
                          <a:effectLst/>
                          <a:latin typeface="+mn-lt"/>
                        </a:rPr>
                        <a:t>unordered</a:t>
                      </a:r>
                      <a:r>
                        <a:rPr lang="en-US" sz="1400" b="1" dirty="0">
                          <a:effectLst/>
                          <a:latin typeface="+mn-lt"/>
                        </a:rPr>
                        <a:t> </a:t>
                      </a:r>
                    </a:p>
                  </a:txBody>
                  <a:tcPr marL="60548" marR="60548" marT="30274" marB="30274" anchor="ctr"/>
                </a:tc>
                <a:tc>
                  <a:txBody>
                    <a:bodyPr/>
                    <a:lstStyle/>
                    <a:p>
                      <a:pPr algn="l" rtl="0" latinLnBrk="0"/>
                      <a:r>
                        <a:rPr lang="en-US" sz="1400" b="1" dirty="0">
                          <a:solidFill>
                            <a:srgbClr val="FF0000"/>
                          </a:solidFill>
                          <a:effectLst/>
                          <a:latin typeface="+mn-lt"/>
                        </a:rPr>
                        <a:t>Error correction </a:t>
                      </a:r>
                      <a:r>
                        <a:rPr lang="en-US" sz="1400" b="1" dirty="0">
                          <a:effectLst/>
                          <a:latin typeface="+mn-lt"/>
                        </a:rPr>
                        <a:t>codes, </a:t>
                      </a:r>
                      <a:r>
                        <a:rPr lang="en-US" sz="1400" b="1" dirty="0">
                          <a:solidFill>
                            <a:srgbClr val="FF0000"/>
                          </a:solidFill>
                          <a:effectLst/>
                          <a:latin typeface="+mn-lt"/>
                        </a:rPr>
                        <a:t>genome</a:t>
                      </a:r>
                      <a:r>
                        <a:rPr lang="en-US" sz="1400" b="1" dirty="0">
                          <a:effectLst/>
                          <a:latin typeface="+mn-lt"/>
                        </a:rPr>
                        <a:t> analysis, finding nearest </a:t>
                      </a:r>
                      <a:r>
                        <a:rPr lang="en-US" sz="1400" b="1" dirty="0">
                          <a:solidFill>
                            <a:srgbClr val="FF0000"/>
                          </a:solidFill>
                          <a:effectLst/>
                          <a:latin typeface="+mn-lt"/>
                        </a:rPr>
                        <a:t>neighbors</a:t>
                      </a:r>
                    </a:p>
                    <a:p>
                      <a:pPr algn="l" rtl="0" latinLnBrk="0"/>
                      <a:r>
                        <a:rPr lang="en-US" sz="1100" b="1" dirty="0">
                          <a:effectLst/>
                          <a:latin typeface="+mn-lt"/>
                        </a:rPr>
                        <a:t>…</a:t>
                      </a:r>
                      <a:r>
                        <a:rPr lang="en-US" sz="1400" b="1" dirty="0">
                          <a:solidFill>
                            <a:srgbClr val="FF0000"/>
                          </a:solidFill>
                          <a:effectLst/>
                          <a:latin typeface="+mn-lt"/>
                        </a:rPr>
                        <a:t>ordered</a:t>
                      </a:r>
                      <a:r>
                        <a:rPr lang="en-US" sz="1100" b="1" dirty="0">
                          <a:effectLst/>
                          <a:latin typeface="+mn-lt"/>
                        </a:rPr>
                        <a:t> </a:t>
                      </a:r>
                      <a:endParaRPr lang="en-US" sz="1400" b="1" dirty="0">
                        <a:solidFill>
                          <a:srgbClr val="FF0000"/>
                        </a:solidFill>
                        <a:effectLst/>
                        <a:latin typeface="+mn-lt"/>
                      </a:endParaRPr>
                    </a:p>
                  </a:txBody>
                  <a:tcPr marL="60548" marR="60548" marT="30274" marB="30274" anchor="ctr"/>
                </a:tc>
                <a:extLst>
                  <a:ext uri="{0D108BD9-81ED-4DB2-BD59-A6C34878D82A}">
                    <a16:rowId xmlns:a16="http://schemas.microsoft.com/office/drawing/2014/main" val="657370444"/>
                  </a:ext>
                </a:extLst>
              </a:tr>
              <a:tr h="568039">
                <a:tc>
                  <a:txBody>
                    <a:bodyPr/>
                    <a:lstStyle/>
                    <a:p>
                      <a:pPr algn="l" rtl="0" latinLnBrk="0"/>
                      <a:r>
                        <a:rPr lang="en-US" sz="1400" b="1">
                          <a:effectLst/>
                          <a:latin typeface="+mn-lt"/>
                        </a:rPr>
                        <a:t>Key Concept</a:t>
                      </a:r>
                    </a:p>
                  </a:txBody>
                  <a:tcPr marL="60548" marR="60548" marT="30274" marB="30274" anchor="ctr"/>
                </a:tc>
                <a:tc>
                  <a:txBody>
                    <a:bodyPr/>
                    <a:lstStyle/>
                    <a:p>
                      <a:pPr algn="l" rtl="0" latinLnBrk="0"/>
                      <a:r>
                        <a:rPr lang="en-US" sz="1400" b="1" dirty="0">
                          <a:effectLst/>
                          <a:latin typeface="+mn-lt"/>
                        </a:rPr>
                        <a:t>Measures </a:t>
                      </a:r>
                      <a:r>
                        <a:rPr lang="en-US" sz="1400" b="1" dirty="0">
                          <a:solidFill>
                            <a:srgbClr val="FF0000"/>
                          </a:solidFill>
                          <a:effectLst/>
                          <a:latin typeface="+mn-lt"/>
                        </a:rPr>
                        <a:t>similarity</a:t>
                      </a:r>
                      <a:r>
                        <a:rPr lang="en-US" sz="1400" b="1" dirty="0">
                          <a:effectLst/>
                          <a:latin typeface="+mn-lt"/>
                        </a:rPr>
                        <a:t> between sets</a:t>
                      </a:r>
                    </a:p>
                  </a:txBody>
                  <a:tcPr marL="60548" marR="60548" marT="30274" marB="30274" anchor="ctr"/>
                </a:tc>
                <a:tc>
                  <a:txBody>
                    <a:bodyPr/>
                    <a:lstStyle/>
                    <a:p>
                      <a:pPr algn="l" rtl="0" latinLnBrk="0"/>
                      <a:r>
                        <a:rPr lang="en-US" sz="1400" b="1" dirty="0">
                          <a:effectLst/>
                          <a:latin typeface="+mn-lt"/>
                        </a:rPr>
                        <a:t>Measures </a:t>
                      </a:r>
                      <a:r>
                        <a:rPr lang="en-US" sz="1400" b="1" dirty="0">
                          <a:solidFill>
                            <a:srgbClr val="FF0000"/>
                          </a:solidFill>
                          <a:effectLst/>
                          <a:latin typeface="+mn-lt"/>
                        </a:rPr>
                        <a:t>difference</a:t>
                      </a:r>
                      <a:r>
                        <a:rPr lang="en-US" sz="1400" b="1" dirty="0">
                          <a:effectLst/>
                          <a:latin typeface="+mn-lt"/>
                        </a:rPr>
                        <a:t> between sequences</a:t>
                      </a:r>
                    </a:p>
                  </a:txBody>
                  <a:tcPr marL="60548" marR="60548" marT="30274" marB="30274" anchor="ctr"/>
                </a:tc>
                <a:extLst>
                  <a:ext uri="{0D108BD9-81ED-4DB2-BD59-A6C34878D82A}">
                    <a16:rowId xmlns:a16="http://schemas.microsoft.com/office/drawing/2014/main" val="496564149"/>
                  </a:ext>
                </a:extLst>
              </a:tr>
              <a:tr h="564744">
                <a:tc>
                  <a:txBody>
                    <a:bodyPr/>
                    <a:lstStyle/>
                    <a:p>
                      <a:pPr algn="l" rtl="0" latinLnBrk="0"/>
                      <a:r>
                        <a:rPr lang="en-US" sz="1400" b="1">
                          <a:effectLst/>
                          <a:latin typeface="+mn-lt"/>
                        </a:rPr>
                        <a:t>Value Range</a:t>
                      </a:r>
                    </a:p>
                  </a:txBody>
                  <a:tcPr marL="60548" marR="60548" marT="30274" marB="30274" anchor="ctr"/>
                </a:tc>
                <a:tc>
                  <a:txBody>
                    <a:bodyPr/>
                    <a:lstStyle/>
                    <a:p>
                      <a:pPr algn="l" rtl="0" latinLnBrk="0"/>
                      <a:r>
                        <a:rPr lang="en-US" sz="1400" b="1" dirty="0">
                          <a:effectLst/>
                          <a:latin typeface="+mn-lt"/>
                        </a:rPr>
                        <a:t>0 to 1</a:t>
                      </a:r>
                    </a:p>
                  </a:txBody>
                  <a:tcPr marL="60548" marR="60548" marT="30274" marB="30274" anchor="ctr"/>
                </a:tc>
                <a:tc>
                  <a:txBody>
                    <a:bodyPr/>
                    <a:lstStyle/>
                    <a:p>
                      <a:pPr algn="l" rtl="0" latinLnBrk="0"/>
                      <a:r>
                        <a:rPr lang="en-US" sz="1400" b="1" dirty="0">
                          <a:effectLst/>
                          <a:latin typeface="+mn-lt"/>
                        </a:rPr>
                        <a:t>0 to </a:t>
                      </a:r>
                      <a:r>
                        <a:rPr lang="en-US" sz="1400" b="1" dirty="0">
                          <a:solidFill>
                            <a:srgbClr val="FF0000"/>
                          </a:solidFill>
                          <a:effectLst/>
                          <a:latin typeface="+mn-lt"/>
                        </a:rPr>
                        <a:t>length</a:t>
                      </a:r>
                      <a:r>
                        <a:rPr lang="en-US" sz="1400" b="1" dirty="0">
                          <a:effectLst/>
                          <a:latin typeface="+mn-lt"/>
                        </a:rPr>
                        <a:t> of sequences</a:t>
                      </a:r>
                    </a:p>
                  </a:txBody>
                  <a:tcPr marL="60548" marR="60548" marT="30274" marB="30274" anchor="ctr"/>
                </a:tc>
                <a:extLst>
                  <a:ext uri="{0D108BD9-81ED-4DB2-BD59-A6C34878D82A}">
                    <a16:rowId xmlns:a16="http://schemas.microsoft.com/office/drawing/2014/main" val="2278275212"/>
                  </a:ext>
                </a:extLst>
              </a:tr>
              <a:tr h="1048808">
                <a:tc>
                  <a:txBody>
                    <a:bodyPr/>
                    <a:lstStyle/>
                    <a:p>
                      <a:pPr algn="l" rtl="0" latinLnBrk="0"/>
                      <a:r>
                        <a:rPr lang="en-US" sz="1400" b="1">
                          <a:effectLst/>
                          <a:latin typeface="+mn-lt"/>
                        </a:rPr>
                        <a:t>Calculation</a:t>
                      </a:r>
                    </a:p>
                  </a:txBody>
                  <a:tcPr marL="60548" marR="60548" marT="30274" marB="30274" anchor="ctr"/>
                </a:tc>
                <a:tc>
                  <a:txBody>
                    <a:bodyPr/>
                    <a:lstStyle/>
                    <a:p>
                      <a:pPr algn="l" rtl="0" latinLnBrk="0"/>
                      <a:r>
                        <a:rPr lang="en-US" sz="1400" b="1" dirty="0">
                          <a:effectLst/>
                          <a:latin typeface="+mn-lt"/>
                        </a:rPr>
                        <a:t>Number of </a:t>
                      </a:r>
                      <a:r>
                        <a:rPr lang="en-US" sz="1400" b="1" dirty="0">
                          <a:solidFill>
                            <a:srgbClr val="FF0000"/>
                          </a:solidFill>
                          <a:effectLst/>
                          <a:latin typeface="+mn-lt"/>
                        </a:rPr>
                        <a:t>common</a:t>
                      </a:r>
                      <a:r>
                        <a:rPr lang="en-US" sz="1400" b="1" dirty="0">
                          <a:effectLst/>
                          <a:latin typeface="+mn-lt"/>
                        </a:rPr>
                        <a:t> elements </a:t>
                      </a:r>
                      <a:r>
                        <a:rPr lang="en-US" sz="1400" b="1" dirty="0">
                          <a:solidFill>
                            <a:srgbClr val="FF0000"/>
                          </a:solidFill>
                          <a:effectLst/>
                          <a:latin typeface="+mn-lt"/>
                        </a:rPr>
                        <a:t>divided</a:t>
                      </a:r>
                      <a:r>
                        <a:rPr lang="en-US" sz="1400" b="1" dirty="0">
                          <a:effectLst/>
                          <a:latin typeface="+mn-lt"/>
                        </a:rPr>
                        <a:t> by the </a:t>
                      </a:r>
                      <a:r>
                        <a:rPr lang="en-US" sz="1400" b="1" dirty="0">
                          <a:solidFill>
                            <a:srgbClr val="FF0000"/>
                          </a:solidFill>
                          <a:effectLst/>
                          <a:latin typeface="+mn-lt"/>
                        </a:rPr>
                        <a:t>total</a:t>
                      </a:r>
                      <a:r>
                        <a:rPr lang="en-US" sz="1400" b="1" dirty="0">
                          <a:effectLst/>
                          <a:latin typeface="+mn-lt"/>
                        </a:rPr>
                        <a:t> number of elements</a:t>
                      </a:r>
                    </a:p>
                  </a:txBody>
                  <a:tcPr marL="60548" marR="60548" marT="30274" marB="30274" anchor="ctr"/>
                </a:tc>
                <a:tc>
                  <a:txBody>
                    <a:bodyPr/>
                    <a:lstStyle/>
                    <a:p>
                      <a:pPr algn="l" rtl="0" latinLnBrk="0"/>
                      <a:r>
                        <a:rPr lang="en-US" sz="1400" b="1" dirty="0">
                          <a:effectLst/>
                          <a:latin typeface="+mn-lt"/>
                        </a:rPr>
                        <a:t>Count of </a:t>
                      </a:r>
                      <a:r>
                        <a:rPr lang="en-US" sz="1400" b="1" dirty="0">
                          <a:solidFill>
                            <a:srgbClr val="FF0000"/>
                          </a:solidFill>
                          <a:effectLst/>
                          <a:latin typeface="+mn-lt"/>
                        </a:rPr>
                        <a:t>differing</a:t>
                      </a:r>
                      <a:r>
                        <a:rPr lang="en-US" sz="1400" b="1" dirty="0">
                          <a:effectLst/>
                          <a:latin typeface="+mn-lt"/>
                        </a:rPr>
                        <a:t> elements between sequences</a:t>
                      </a:r>
                    </a:p>
                  </a:txBody>
                  <a:tcPr marL="60548" marR="60548" marT="30274" marB="30274" anchor="ctr"/>
                </a:tc>
                <a:extLst>
                  <a:ext uri="{0D108BD9-81ED-4DB2-BD59-A6C34878D82A}">
                    <a16:rowId xmlns:a16="http://schemas.microsoft.com/office/drawing/2014/main" val="3217269630"/>
                  </a:ext>
                </a:extLst>
              </a:tr>
              <a:tr h="568039">
                <a:tc>
                  <a:txBody>
                    <a:bodyPr/>
                    <a:lstStyle/>
                    <a:p>
                      <a:pPr algn="l" rtl="0" latinLnBrk="0"/>
                      <a:r>
                        <a:rPr lang="en-US" sz="1400" b="1">
                          <a:effectLst/>
                          <a:latin typeface="+mn-lt"/>
                        </a:rPr>
                        <a:t>Data Type Used</a:t>
                      </a:r>
                    </a:p>
                  </a:txBody>
                  <a:tcPr marL="60548" marR="60548" marT="30274" marB="30274" anchor="ctr"/>
                </a:tc>
                <a:tc>
                  <a:txBody>
                    <a:bodyPr/>
                    <a:lstStyle/>
                    <a:p>
                      <a:pPr algn="l" rtl="0" latinLnBrk="0"/>
                      <a:r>
                        <a:rPr lang="en-US" sz="1400" b="1" dirty="0">
                          <a:effectLst/>
                          <a:latin typeface="+mn-lt"/>
                        </a:rPr>
                        <a:t>Sets of elements (e.g., word sets and docs)</a:t>
                      </a:r>
                    </a:p>
                  </a:txBody>
                  <a:tcPr marL="60548" marR="60548" marT="30274" marB="30274" anchor="ctr"/>
                </a:tc>
                <a:tc>
                  <a:txBody>
                    <a:bodyPr/>
                    <a:lstStyle/>
                    <a:p>
                      <a:pPr algn="l" rtl="0" latinLnBrk="0"/>
                      <a:r>
                        <a:rPr lang="en-US" sz="1400" b="1" dirty="0">
                          <a:effectLst/>
                          <a:latin typeface="+mn-lt"/>
                        </a:rPr>
                        <a:t>Sequences of elements (e.g., bit strings and genomic)</a:t>
                      </a:r>
                    </a:p>
                  </a:txBody>
                  <a:tcPr marL="60548" marR="60548" marT="30274" marB="30274" anchor="ctr"/>
                </a:tc>
                <a:extLst>
                  <a:ext uri="{0D108BD9-81ED-4DB2-BD59-A6C34878D82A}">
                    <a16:rowId xmlns:a16="http://schemas.microsoft.com/office/drawing/2014/main" val="3758335516"/>
                  </a:ext>
                </a:extLst>
              </a:tr>
            </a:tbl>
          </a:graphicData>
        </a:graphic>
      </p:graphicFrame>
    </p:spTree>
    <p:extLst>
      <p:ext uri="{BB962C8B-B14F-4D97-AF65-F5344CB8AC3E}">
        <p14:creationId xmlns:p14="http://schemas.microsoft.com/office/powerpoint/2010/main" val="1857710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a:extLst>
              <a:ext uri="{FF2B5EF4-FFF2-40B4-BE49-F238E27FC236}">
                <a16:creationId xmlns:a16="http://schemas.microsoft.com/office/drawing/2014/main" id="{A17B3FF8-F6E6-465A-8A8F-D16F34F8556C}"/>
              </a:ext>
            </a:extLst>
          </p:cNvPr>
          <p:cNvPicPr>
            <a:picLocks noChangeAspect="1"/>
          </p:cNvPicPr>
          <p:nvPr/>
        </p:nvPicPr>
        <p:blipFill>
          <a:blip r:embed="rId2"/>
          <a:stretch>
            <a:fillRect/>
          </a:stretch>
        </p:blipFill>
        <p:spPr>
          <a:xfrm>
            <a:off x="79656" y="1268760"/>
            <a:ext cx="5040560" cy="5129649"/>
          </a:xfrm>
          <a:prstGeom prst="rect">
            <a:avLst/>
          </a:prstGeom>
        </p:spPr>
      </p:pic>
      <p:pic>
        <p:nvPicPr>
          <p:cNvPr id="5" name="صورة 4">
            <a:extLst>
              <a:ext uri="{FF2B5EF4-FFF2-40B4-BE49-F238E27FC236}">
                <a16:creationId xmlns:a16="http://schemas.microsoft.com/office/drawing/2014/main" id="{E157885A-F6D1-4902-99FA-1C5DD2C0776C}"/>
              </a:ext>
            </a:extLst>
          </p:cNvPr>
          <p:cNvPicPr>
            <a:picLocks noChangeAspect="1"/>
          </p:cNvPicPr>
          <p:nvPr/>
        </p:nvPicPr>
        <p:blipFill>
          <a:blip r:embed="rId3"/>
          <a:stretch>
            <a:fillRect/>
          </a:stretch>
        </p:blipFill>
        <p:spPr>
          <a:xfrm>
            <a:off x="5120216" y="1412776"/>
            <a:ext cx="3658111" cy="5129649"/>
          </a:xfrm>
          <a:prstGeom prst="rect">
            <a:avLst/>
          </a:prstGeom>
        </p:spPr>
      </p:pic>
    </p:spTree>
    <p:extLst>
      <p:ext uri="{BB962C8B-B14F-4D97-AF65-F5344CB8AC3E}">
        <p14:creationId xmlns:p14="http://schemas.microsoft.com/office/powerpoint/2010/main" val="420446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a16="http://schemas.microsoft.com/office/drawing/2014/main" id="{ECF5D301-97CE-4155-A9DE-89D5A99E0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68" y="94320"/>
            <a:ext cx="8748464" cy="6669360"/>
          </a:xfrm>
          <a:prstGeom prst="rect">
            <a:avLst/>
          </a:prstGeom>
        </p:spPr>
      </p:pic>
    </p:spTree>
    <p:extLst>
      <p:ext uri="{BB962C8B-B14F-4D97-AF65-F5344CB8AC3E}">
        <p14:creationId xmlns:p14="http://schemas.microsoft.com/office/powerpoint/2010/main" val="257172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a:extLst>
              <a:ext uri="{FF2B5EF4-FFF2-40B4-BE49-F238E27FC236}">
                <a16:creationId xmlns:a16="http://schemas.microsoft.com/office/drawing/2014/main" id="{FB928896-3A65-44C6-B6E0-10FBEBC81E24}"/>
              </a:ext>
            </a:extLst>
          </p:cNvPr>
          <p:cNvSpPr>
            <a:spLocks noGrp="1"/>
          </p:cNvSpPr>
          <p:nvPr>
            <p:ph idx="1"/>
          </p:nvPr>
        </p:nvSpPr>
        <p:spPr>
          <a:xfrm>
            <a:off x="867833" y="2636912"/>
            <a:ext cx="7408333" cy="3450696"/>
          </a:xfrm>
        </p:spPr>
        <p:txBody>
          <a:bodyPr/>
          <a:lstStyle/>
          <a:p>
            <a:r>
              <a:rPr lang="en-US" dirty="0"/>
              <a:t>Take two binary messages with equal length, and write them down:</a:t>
            </a:r>
          </a:p>
          <a:p>
            <a:r>
              <a:rPr lang="en-US" dirty="0"/>
              <a:t>a = 011010100101011 </a:t>
            </a:r>
          </a:p>
          <a:p>
            <a:r>
              <a:rPr lang="en-US" dirty="0"/>
              <a:t>b = 01</a:t>
            </a:r>
            <a:r>
              <a:rPr lang="en-US" dirty="0">
                <a:solidFill>
                  <a:srgbClr val="FF0000"/>
                </a:solidFill>
              </a:rPr>
              <a:t>01</a:t>
            </a:r>
            <a:r>
              <a:rPr lang="en-US" dirty="0"/>
              <a:t>101101010</a:t>
            </a:r>
            <a:r>
              <a:rPr lang="en-US" dirty="0">
                <a:solidFill>
                  <a:srgbClr val="FF0000"/>
                </a:solidFill>
              </a:rPr>
              <a:t>0</a:t>
            </a:r>
            <a:r>
              <a:rPr lang="en-US" dirty="0"/>
              <a:t>1</a:t>
            </a:r>
            <a:endParaRPr lang="ar-SA" dirty="0"/>
          </a:p>
        </p:txBody>
      </p:sp>
      <p:sp>
        <p:nvSpPr>
          <p:cNvPr id="3" name="عنوان 2">
            <a:extLst>
              <a:ext uri="{FF2B5EF4-FFF2-40B4-BE49-F238E27FC236}">
                <a16:creationId xmlns:a16="http://schemas.microsoft.com/office/drawing/2014/main" id="{DAE01940-C188-4D5A-9113-5EECAABFD096}"/>
              </a:ext>
            </a:extLst>
          </p:cNvPr>
          <p:cNvSpPr>
            <a:spLocks noGrp="1"/>
          </p:cNvSpPr>
          <p:nvPr>
            <p:ph type="title"/>
          </p:nvPr>
        </p:nvSpPr>
        <p:spPr/>
        <p:txBody>
          <a:bodyPr>
            <a:noAutofit/>
          </a:bodyPr>
          <a:lstStyle/>
          <a:p>
            <a:r>
              <a:rPr lang="en-US" sz="3600" dirty="0">
                <a:solidFill>
                  <a:srgbClr val="FF0000"/>
                </a:solidFill>
              </a:rPr>
              <a:t>How to calculate the Hamming distance? </a:t>
            </a:r>
            <a:br>
              <a:rPr lang="en-US" sz="3600" dirty="0">
                <a:solidFill>
                  <a:srgbClr val="FF0000"/>
                </a:solidFill>
              </a:rPr>
            </a:br>
            <a:endParaRPr lang="ar-SA" sz="3600" dirty="0">
              <a:solidFill>
                <a:srgbClr val="FF0000"/>
              </a:solidFill>
            </a:endParaRPr>
          </a:p>
        </p:txBody>
      </p:sp>
      <p:cxnSp>
        <p:nvCxnSpPr>
          <p:cNvPr id="5" name="رابط مستقيم 4">
            <a:extLst>
              <a:ext uri="{FF2B5EF4-FFF2-40B4-BE49-F238E27FC236}">
                <a16:creationId xmlns:a16="http://schemas.microsoft.com/office/drawing/2014/main" id="{3F6F265C-D160-4D29-9C3F-7C39FFFAE484}"/>
              </a:ext>
            </a:extLst>
          </p:cNvPr>
          <p:cNvCxnSpPr/>
          <p:nvPr/>
        </p:nvCxnSpPr>
        <p:spPr>
          <a:xfrm>
            <a:off x="1259632" y="4293096"/>
            <a:ext cx="2520280" cy="0"/>
          </a:xfrm>
          <a:prstGeom prst="line">
            <a:avLst/>
          </a:prstGeom>
        </p:spPr>
        <p:style>
          <a:lnRef idx="3">
            <a:schemeClr val="accent5"/>
          </a:lnRef>
          <a:fillRef idx="0">
            <a:schemeClr val="accent5"/>
          </a:fillRef>
          <a:effectRef idx="2">
            <a:schemeClr val="accent5"/>
          </a:effectRef>
          <a:fontRef idx="minor">
            <a:schemeClr val="tx1"/>
          </a:fontRef>
        </p:style>
      </p:cxnSp>
      <p:sp>
        <p:nvSpPr>
          <p:cNvPr id="6" name="مربع نص 5">
            <a:extLst>
              <a:ext uri="{FF2B5EF4-FFF2-40B4-BE49-F238E27FC236}">
                <a16:creationId xmlns:a16="http://schemas.microsoft.com/office/drawing/2014/main" id="{84665445-16B7-4CDF-A70C-C52560B6113D}"/>
              </a:ext>
            </a:extLst>
          </p:cNvPr>
          <p:cNvSpPr txBox="1"/>
          <p:nvPr/>
        </p:nvSpPr>
        <p:spPr>
          <a:xfrm>
            <a:off x="4571999" y="3586877"/>
            <a:ext cx="576064" cy="584775"/>
          </a:xfrm>
          <a:prstGeom prst="rect">
            <a:avLst/>
          </a:prstGeom>
          <a:noFill/>
        </p:spPr>
        <p:txBody>
          <a:bodyPr wrap="square" rtlCol="1">
            <a:spAutoFit/>
          </a:bodyPr>
          <a:lstStyle/>
          <a:p>
            <a:r>
              <a:rPr lang="en-US" sz="3200" dirty="0">
                <a:latin typeface="Cooper Black" panose="0208090404030B020404" pitchFamily="18" charset="0"/>
              </a:rPr>
              <a:t>3</a:t>
            </a:r>
            <a:endParaRPr lang="ar-SA" sz="3200" dirty="0">
              <a:latin typeface="Cooper Black" panose="0208090404030B020404" pitchFamily="18" charset="0"/>
            </a:endParaRPr>
          </a:p>
        </p:txBody>
      </p:sp>
      <p:sp>
        <p:nvSpPr>
          <p:cNvPr id="7" name="مربع نص 6">
            <a:extLst>
              <a:ext uri="{FF2B5EF4-FFF2-40B4-BE49-F238E27FC236}">
                <a16:creationId xmlns:a16="http://schemas.microsoft.com/office/drawing/2014/main" id="{C6C1129A-D654-4A5D-8052-9F5AD36D47B1}"/>
              </a:ext>
            </a:extLst>
          </p:cNvPr>
          <p:cNvSpPr txBox="1"/>
          <p:nvPr/>
        </p:nvSpPr>
        <p:spPr>
          <a:xfrm>
            <a:off x="3857660" y="3645024"/>
            <a:ext cx="720080" cy="523220"/>
          </a:xfrm>
          <a:prstGeom prst="rect">
            <a:avLst/>
          </a:prstGeom>
          <a:noFill/>
        </p:spPr>
        <p:txBody>
          <a:bodyPr wrap="square" rtlCol="1">
            <a:spAutoFit/>
          </a:bodyPr>
          <a:lstStyle/>
          <a:p>
            <a:r>
              <a:rPr lang="en-US" sz="2800" b="1" dirty="0"/>
              <a:t>=</a:t>
            </a:r>
            <a:endParaRPr lang="ar-SA" sz="2800" b="1" dirty="0"/>
          </a:p>
        </p:txBody>
      </p:sp>
    </p:spTree>
    <p:extLst>
      <p:ext uri="{BB962C8B-B14F-4D97-AF65-F5344CB8AC3E}">
        <p14:creationId xmlns:p14="http://schemas.microsoft.com/office/powerpoint/2010/main" val="3428354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FE44DA44-3624-4696-B26F-1E061F669C22}"/>
              </a:ext>
            </a:extLst>
          </p:cNvPr>
          <p:cNvSpPr>
            <a:spLocks noGrp="1"/>
          </p:cNvSpPr>
          <p:nvPr>
            <p:ph idx="1"/>
          </p:nvPr>
        </p:nvSpPr>
        <p:spPr>
          <a:xfrm>
            <a:off x="251520" y="1844824"/>
            <a:ext cx="8850147" cy="4281339"/>
          </a:xfrm>
        </p:spPr>
        <p:txBody>
          <a:bodyPr/>
          <a:lstStyle/>
          <a:p>
            <a:pPr marL="0" indent="0">
              <a:lnSpc>
                <a:spcPct val="200000"/>
              </a:lnSpc>
              <a:buNone/>
              <a:tabLst>
                <a:tab pos="7086600" algn="l"/>
              </a:tabLst>
            </a:pPr>
            <a:r>
              <a:rPr lang="en-US" dirty="0">
                <a:solidFill>
                  <a:schemeClr val="tx1"/>
                </a:solidFill>
              </a:rPr>
              <a:t>The Hamming distance indicates the number of </a:t>
            </a:r>
            <a:r>
              <a:rPr lang="en-US" dirty="0">
                <a:solidFill>
                  <a:srgbClr val="FF0000"/>
                </a:solidFill>
              </a:rPr>
              <a:t>different digits</a:t>
            </a:r>
            <a:r>
              <a:rPr lang="en-US" dirty="0">
                <a:solidFill>
                  <a:schemeClr val="tx1"/>
                </a:solidFill>
              </a:rPr>
              <a:t>/</a:t>
            </a:r>
            <a:r>
              <a:rPr lang="en-US" dirty="0">
                <a:solidFill>
                  <a:srgbClr val="FF0000"/>
                </a:solidFill>
              </a:rPr>
              <a:t>letters</a:t>
            </a:r>
            <a:r>
              <a:rPr lang="en-US" dirty="0">
                <a:solidFill>
                  <a:schemeClr val="tx1"/>
                </a:solidFill>
              </a:rPr>
              <a:t> in a pair of messages.</a:t>
            </a:r>
          </a:p>
          <a:p>
            <a:pPr marL="0" indent="0">
              <a:lnSpc>
                <a:spcPct val="200000"/>
              </a:lnSpc>
              <a:buNone/>
            </a:pPr>
            <a:r>
              <a:rPr lang="en-US" dirty="0"/>
              <a:t>Where do we use the Hamming distance? </a:t>
            </a:r>
          </a:p>
          <a:p>
            <a:pPr marL="0" indent="0">
              <a:lnSpc>
                <a:spcPct val="200000"/>
              </a:lnSpc>
              <a:buNone/>
            </a:pPr>
            <a:r>
              <a:rPr lang="en-US" dirty="0">
                <a:solidFill>
                  <a:schemeClr val="tx1"/>
                </a:solidFill>
              </a:rPr>
              <a:t>The Hamming distance is a fundamental concept in the field of </a:t>
            </a:r>
            <a:r>
              <a:rPr lang="en-US" dirty="0">
                <a:solidFill>
                  <a:srgbClr val="FF0000"/>
                </a:solidFill>
              </a:rPr>
              <a:t>error detection and correction</a:t>
            </a:r>
            <a:endParaRPr lang="ar-SA" dirty="0">
              <a:solidFill>
                <a:srgbClr val="FF0000"/>
              </a:solidFill>
            </a:endParaRPr>
          </a:p>
        </p:txBody>
      </p:sp>
      <p:sp>
        <p:nvSpPr>
          <p:cNvPr id="2" name="عنوان 1">
            <a:extLst>
              <a:ext uri="{FF2B5EF4-FFF2-40B4-BE49-F238E27FC236}">
                <a16:creationId xmlns:a16="http://schemas.microsoft.com/office/drawing/2014/main" id="{2903003B-C0ED-4F8E-AAFD-D0EE50F71022}"/>
              </a:ext>
            </a:extLst>
          </p:cNvPr>
          <p:cNvSpPr>
            <a:spLocks noGrp="1"/>
          </p:cNvSpPr>
          <p:nvPr>
            <p:ph type="title"/>
          </p:nvPr>
        </p:nvSpPr>
        <p:spPr/>
        <p:txBody>
          <a:bodyPr>
            <a:normAutofit fontScale="90000"/>
          </a:bodyPr>
          <a:lstStyle/>
          <a:p>
            <a:r>
              <a:rPr lang="en-US" dirty="0">
                <a:solidFill>
                  <a:srgbClr val="FF0000"/>
                </a:solidFill>
              </a:rPr>
              <a:t>What is the Hamming distance?</a:t>
            </a:r>
            <a:br>
              <a:rPr lang="en-US" dirty="0">
                <a:solidFill>
                  <a:srgbClr val="FF0000"/>
                </a:solidFill>
              </a:rPr>
            </a:br>
            <a:endParaRPr lang="ar-SA" dirty="0">
              <a:solidFill>
                <a:srgbClr val="FF0000"/>
              </a:solidFill>
            </a:endParaRPr>
          </a:p>
        </p:txBody>
      </p:sp>
    </p:spTree>
    <p:extLst>
      <p:ext uri="{BB962C8B-B14F-4D97-AF65-F5344CB8AC3E}">
        <p14:creationId xmlns:p14="http://schemas.microsoft.com/office/powerpoint/2010/main" val="1378941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a:extLst>
              <a:ext uri="{FF2B5EF4-FFF2-40B4-BE49-F238E27FC236}">
                <a16:creationId xmlns:a16="http://schemas.microsoft.com/office/drawing/2014/main" id="{70E63853-A5FD-4D8E-A4C4-7C2DF2904EE5}"/>
              </a:ext>
            </a:extLst>
          </p:cNvPr>
          <p:cNvSpPr>
            <a:spLocks noGrp="1"/>
          </p:cNvSpPr>
          <p:nvPr>
            <p:ph idx="1"/>
          </p:nvPr>
        </p:nvSpPr>
        <p:spPr/>
        <p:txBody>
          <a:bodyPr>
            <a:normAutofit/>
          </a:bodyPr>
          <a:lstStyle/>
          <a:p>
            <a:pPr marL="0" indent="0" algn="r" rtl="1">
              <a:buNone/>
            </a:pPr>
            <a:r>
              <a:rPr lang="ar-SA" dirty="0"/>
              <a:t>هي مقياس يُستخدم في علوم الحاسوب والرياضيات لقياس </a:t>
            </a:r>
            <a:r>
              <a:rPr lang="ar-SA" dirty="0">
                <a:solidFill>
                  <a:srgbClr val="FF0000"/>
                </a:solidFill>
              </a:rPr>
              <a:t>الاختلاف بين سلسلتين </a:t>
            </a:r>
            <a:r>
              <a:rPr lang="ar-SA" dirty="0"/>
              <a:t>من البيانات ذات الطول نفسه. تُستخدم عادة في تحليل الترميز الرقمي وفي تقييم جودة الإشارات. المسافة </a:t>
            </a:r>
            <a:r>
              <a:rPr lang="ar-SA" dirty="0" err="1"/>
              <a:t>الهامنغ</a:t>
            </a:r>
            <a:r>
              <a:rPr lang="ar-SA" dirty="0"/>
              <a:t> ببساطة هي عدد المواقع التي تختلف فيها الرموز بين السلسلتين. على سبيل المثال، إذا كانت لدينا سلسلة “</a:t>
            </a:r>
            <a:r>
              <a:rPr lang="en-US" dirty="0">
                <a:solidFill>
                  <a:srgbClr val="FF0000"/>
                </a:solidFill>
              </a:rPr>
              <a:t>101010</a:t>
            </a:r>
            <a:r>
              <a:rPr lang="ar-SA" dirty="0"/>
              <a:t>" وسلسلة “</a:t>
            </a:r>
            <a:r>
              <a:rPr lang="en-US" dirty="0">
                <a:solidFill>
                  <a:srgbClr val="FF0000"/>
                </a:solidFill>
              </a:rPr>
              <a:t>111000</a:t>
            </a:r>
            <a:r>
              <a:rPr lang="ar-SA" dirty="0"/>
              <a:t>"،</a:t>
            </a:r>
          </a:p>
          <a:p>
            <a:pPr marL="0" indent="0" algn="r" rtl="1">
              <a:buNone/>
            </a:pPr>
            <a:r>
              <a:rPr lang="ar-SA" dirty="0"/>
              <a:t> فإن المسافة </a:t>
            </a:r>
            <a:r>
              <a:rPr lang="ar-SA" dirty="0" err="1"/>
              <a:t>الهامنغ</a:t>
            </a:r>
            <a:r>
              <a:rPr lang="ar-SA" dirty="0"/>
              <a:t> بينهما تكون </a:t>
            </a:r>
            <a:r>
              <a:rPr lang="en-US" dirty="0">
                <a:solidFill>
                  <a:srgbClr val="FF0000"/>
                </a:solidFill>
              </a:rPr>
              <a:t>3</a:t>
            </a:r>
            <a:r>
              <a:rPr lang="ar-SA" dirty="0">
                <a:solidFill>
                  <a:srgbClr val="FF0000"/>
                </a:solidFill>
              </a:rPr>
              <a:t>، </a:t>
            </a:r>
            <a:r>
              <a:rPr lang="ar-SA" dirty="0"/>
              <a:t>لأن هناك ثلاث مواقع حيث يختلف الرمز في كل سلسلة.</a:t>
            </a:r>
          </a:p>
        </p:txBody>
      </p:sp>
      <p:sp>
        <p:nvSpPr>
          <p:cNvPr id="3" name="عنوان 2">
            <a:extLst>
              <a:ext uri="{FF2B5EF4-FFF2-40B4-BE49-F238E27FC236}">
                <a16:creationId xmlns:a16="http://schemas.microsoft.com/office/drawing/2014/main" id="{B64EE7B5-45E8-42F5-AB05-222EAABFA4A6}"/>
              </a:ext>
            </a:extLst>
          </p:cNvPr>
          <p:cNvSpPr>
            <a:spLocks noGrp="1"/>
          </p:cNvSpPr>
          <p:nvPr>
            <p:ph type="title"/>
          </p:nvPr>
        </p:nvSpPr>
        <p:spPr/>
        <p:txBody>
          <a:bodyPr/>
          <a:lstStyle/>
          <a:p>
            <a:r>
              <a:rPr lang="en-US" dirty="0">
                <a:solidFill>
                  <a:srgbClr val="FF0000"/>
                </a:solidFill>
              </a:rPr>
              <a:t>Define Hamming distance</a:t>
            </a:r>
            <a:endParaRPr lang="ar-SA" dirty="0">
              <a:solidFill>
                <a:srgbClr val="FF0000"/>
              </a:solidFill>
            </a:endParaRPr>
          </a:p>
        </p:txBody>
      </p:sp>
    </p:spTree>
    <p:extLst>
      <p:ext uri="{BB962C8B-B14F-4D97-AF65-F5344CB8AC3E}">
        <p14:creationId xmlns:p14="http://schemas.microsoft.com/office/powerpoint/2010/main" val="415731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a:extLst>
              <a:ext uri="{FF2B5EF4-FFF2-40B4-BE49-F238E27FC236}">
                <a16:creationId xmlns:a16="http://schemas.microsoft.com/office/drawing/2014/main" id="{F608D87F-EB6C-4AFD-AC59-4ECA62AF9827}"/>
              </a:ext>
            </a:extLst>
          </p:cNvPr>
          <p:cNvSpPr>
            <a:spLocks noGrp="1"/>
          </p:cNvSpPr>
          <p:nvPr>
            <p:ph idx="1"/>
          </p:nvPr>
        </p:nvSpPr>
        <p:spPr>
          <a:xfrm>
            <a:off x="107505" y="2675467"/>
            <a:ext cx="8784976" cy="3450696"/>
          </a:xfrm>
        </p:spPr>
        <p:txBody>
          <a:bodyPr>
            <a:normAutofit/>
          </a:bodyPr>
          <a:lstStyle/>
          <a:p>
            <a:pPr algn="just" rtl="1">
              <a:lnSpc>
                <a:spcPct val="150000"/>
              </a:lnSpc>
            </a:pPr>
            <a:r>
              <a:rPr lang="ar-SA" dirty="0"/>
              <a:t>خوارزمية التشابه </a:t>
            </a:r>
            <a:r>
              <a:rPr lang="ar-SA" dirty="0" err="1"/>
              <a:t>جاكارد</a:t>
            </a:r>
            <a:r>
              <a:rPr lang="ar-SA" dirty="0"/>
              <a:t> (</a:t>
            </a:r>
            <a:r>
              <a:rPr lang="en-US" dirty="0">
                <a:solidFill>
                  <a:srgbClr val="FF0000"/>
                </a:solidFill>
              </a:rPr>
              <a:t>Jaccard Similarity</a:t>
            </a:r>
            <a:r>
              <a:rPr lang="en-US" dirty="0"/>
              <a:t>) </a:t>
            </a:r>
            <a:r>
              <a:rPr lang="ar-SA" dirty="0"/>
              <a:t>هي طريقة تُستخدم لقياس درجة التشابه بين مجموعتين مختلفتين من العناصر. تعتمد هذه الخوارزمية على حساب نسبة عدد العناصر المشتركة بين المجموعتين إلى إجمالي عدد العناصر في كلا المجموعتين. يمكن استخدام خوارزمية التشابه </a:t>
            </a:r>
            <a:r>
              <a:rPr lang="ar-SA" dirty="0" err="1"/>
              <a:t>جاكارد</a:t>
            </a:r>
            <a:r>
              <a:rPr lang="ar-SA" dirty="0"/>
              <a:t> في مجالات مثل استرجاع المعلومات وتحليل البيانات وعلوم الحاسوب. تساعد هذه الخوارزمية في فهم درجة التشابه بين مجموعتين من البيانات وتقديم نتائج دقيقة لتحليل البيانات.</a:t>
            </a:r>
          </a:p>
        </p:txBody>
      </p:sp>
      <p:sp>
        <p:nvSpPr>
          <p:cNvPr id="3" name="عنوان 2">
            <a:extLst>
              <a:ext uri="{FF2B5EF4-FFF2-40B4-BE49-F238E27FC236}">
                <a16:creationId xmlns:a16="http://schemas.microsoft.com/office/drawing/2014/main" id="{D3A0E483-0712-41D7-8BDD-855726021B5B}"/>
              </a:ext>
            </a:extLst>
          </p:cNvPr>
          <p:cNvSpPr>
            <a:spLocks noGrp="1"/>
          </p:cNvSpPr>
          <p:nvPr>
            <p:ph type="title"/>
          </p:nvPr>
        </p:nvSpPr>
        <p:spPr/>
        <p:txBody>
          <a:bodyPr/>
          <a:lstStyle/>
          <a:p>
            <a:r>
              <a:rPr lang="en-US" dirty="0">
                <a:solidFill>
                  <a:srgbClr val="FF0000"/>
                </a:solidFill>
              </a:rPr>
              <a:t>Jaccard Similarity</a:t>
            </a:r>
            <a:endParaRPr lang="ar-SA" dirty="0"/>
          </a:p>
        </p:txBody>
      </p:sp>
    </p:spTree>
    <p:extLst>
      <p:ext uri="{BB962C8B-B14F-4D97-AF65-F5344CB8AC3E}">
        <p14:creationId xmlns:p14="http://schemas.microsoft.com/office/powerpoint/2010/main" val="1697271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لمحتوى 4">
            <a:extLst>
              <a:ext uri="{FF2B5EF4-FFF2-40B4-BE49-F238E27FC236}">
                <a16:creationId xmlns:a16="http://schemas.microsoft.com/office/drawing/2014/main" id="{F606ED0B-5838-43D5-B797-EEC277BAB651}"/>
              </a:ext>
            </a:extLst>
          </p:cNvPr>
          <p:cNvSpPr>
            <a:spLocks noGrp="1"/>
          </p:cNvSpPr>
          <p:nvPr>
            <p:ph idx="1"/>
          </p:nvPr>
        </p:nvSpPr>
        <p:spPr>
          <a:xfrm>
            <a:off x="457200" y="1196752"/>
            <a:ext cx="7859216" cy="5112568"/>
          </a:xfrm>
        </p:spPr>
        <p:txBody>
          <a:bodyPr>
            <a:normAutofit/>
          </a:bodyPr>
          <a:lstStyle/>
          <a:p>
            <a:pPr marL="0" indent="0" algn="just">
              <a:lnSpc>
                <a:spcPct val="150000"/>
              </a:lnSpc>
              <a:buNone/>
            </a:pPr>
            <a:r>
              <a:rPr lang="en-US" sz="1800" b="1" dirty="0">
                <a:solidFill>
                  <a:srgbClr val="FF0000"/>
                </a:solidFill>
              </a:rPr>
              <a:t>Jaccard similarity</a:t>
            </a:r>
            <a:r>
              <a:rPr lang="ar-SA" sz="1800" b="1" dirty="0">
                <a:solidFill>
                  <a:srgbClr val="FF0000"/>
                </a:solidFill>
              </a:rPr>
              <a:t>  </a:t>
            </a:r>
            <a:r>
              <a:rPr lang="en-US" sz="1800" b="1" dirty="0">
                <a:solidFill>
                  <a:srgbClr val="FF0000"/>
                </a:solidFill>
              </a:rPr>
              <a:t>and</a:t>
            </a:r>
            <a:r>
              <a:rPr lang="ar-SA" sz="1800" b="1" dirty="0">
                <a:solidFill>
                  <a:srgbClr val="FF0000"/>
                </a:solidFill>
              </a:rPr>
              <a:t> </a:t>
            </a:r>
            <a:r>
              <a:rPr lang="en-US" sz="1800" b="1" dirty="0">
                <a:solidFill>
                  <a:srgbClr val="FF0000"/>
                </a:solidFill>
              </a:rPr>
              <a:t>Hamming distance</a:t>
            </a:r>
            <a:endParaRPr lang="en-US" sz="1600" b="1" dirty="0">
              <a:solidFill>
                <a:schemeClr val="tx1"/>
              </a:solidFill>
            </a:endParaRPr>
          </a:p>
          <a:p>
            <a:pPr marL="0" indent="0" algn="just" rtl="1">
              <a:lnSpc>
                <a:spcPct val="150000"/>
              </a:lnSpc>
              <a:buNone/>
            </a:pPr>
            <a:r>
              <a:rPr lang="ar-SA" sz="1600" b="1" dirty="0">
                <a:solidFill>
                  <a:schemeClr val="tx1"/>
                </a:solidFill>
              </a:rPr>
              <a:t>هما مقاييس مختلفة تُستخدم تعريف</a:t>
            </a:r>
          </a:p>
          <a:p>
            <a:pPr marL="0" indent="0" algn="just" rtl="1">
              <a:lnSpc>
                <a:spcPct val="150000"/>
              </a:lnSpc>
              <a:buNone/>
            </a:pPr>
            <a:r>
              <a:rPr lang="en-US" b="1" dirty="0"/>
              <a:t> Jaccard </a:t>
            </a:r>
            <a:r>
              <a:rPr lang="ar-SA" sz="1600" b="1" dirty="0">
                <a:solidFill>
                  <a:schemeClr val="tx1"/>
                </a:solidFill>
              </a:rPr>
              <a:t>يُقاس التشابه </a:t>
            </a:r>
            <a:r>
              <a:rPr lang="ar-SA" sz="1600" b="1" dirty="0" err="1">
                <a:solidFill>
                  <a:schemeClr val="tx1"/>
                </a:solidFill>
              </a:rPr>
              <a:t>جاكارد</a:t>
            </a:r>
            <a:r>
              <a:rPr lang="ar-SA" sz="1600" b="1" dirty="0">
                <a:solidFill>
                  <a:schemeClr val="tx1"/>
                </a:solidFill>
              </a:rPr>
              <a:t> بناءً على حجم التقاطع بين مجموعتين مقسوماً على حجم الاتحاد بينهما. يعبر عنه بصيغة النسبة المئوية.</a:t>
            </a:r>
          </a:p>
          <a:p>
            <a:pPr marL="0" indent="0" algn="just" rtl="1">
              <a:lnSpc>
                <a:spcPct val="150000"/>
              </a:lnSpc>
              <a:buNone/>
            </a:pPr>
            <a:r>
              <a:rPr lang="en-US" b="1" dirty="0"/>
              <a:t>Hamming </a:t>
            </a:r>
            <a:r>
              <a:rPr lang="ar-SA" b="1" dirty="0"/>
              <a:t> </a:t>
            </a:r>
            <a:r>
              <a:rPr lang="ar-SA" sz="1600" b="1" dirty="0">
                <a:solidFill>
                  <a:schemeClr val="tx1"/>
                </a:solidFill>
              </a:rPr>
              <a:t>تُقاس بناءً على عدد المواقع حيث يختلف الأعضاء في المواقع المقابلة في المجموعتين المقارنتين.</a:t>
            </a:r>
          </a:p>
          <a:p>
            <a:pPr marL="0" indent="0" algn="just" rtl="1">
              <a:lnSpc>
                <a:spcPct val="150000"/>
              </a:lnSpc>
              <a:buNone/>
            </a:pPr>
            <a:r>
              <a:rPr lang="ar-SA" sz="1600" b="1" dirty="0">
                <a:solidFill>
                  <a:schemeClr val="tx1"/>
                </a:solidFill>
              </a:rPr>
              <a:t> نوع المجموعات</a:t>
            </a:r>
          </a:p>
          <a:p>
            <a:pPr marL="0" indent="0" algn="just" rtl="1">
              <a:lnSpc>
                <a:spcPct val="150000"/>
              </a:lnSpc>
              <a:buNone/>
            </a:pPr>
            <a:r>
              <a:rPr lang="ar-SA" sz="1600" b="1" dirty="0">
                <a:solidFill>
                  <a:schemeClr val="tx1"/>
                </a:solidFill>
              </a:rPr>
              <a:t>   - التشابه </a:t>
            </a:r>
            <a:r>
              <a:rPr lang="ar-SA" sz="1600" b="1" dirty="0" err="1">
                <a:solidFill>
                  <a:schemeClr val="tx1"/>
                </a:solidFill>
              </a:rPr>
              <a:t>جاكارد</a:t>
            </a:r>
            <a:r>
              <a:rPr lang="ar-SA" sz="1600" b="1" dirty="0">
                <a:solidFill>
                  <a:schemeClr val="tx1"/>
                </a:solidFill>
              </a:rPr>
              <a:t>: يعمل على مجموعات غير مترتبة (</a:t>
            </a:r>
            <a:r>
              <a:rPr lang="en-US" sz="1600" b="1" dirty="0">
                <a:solidFill>
                  <a:schemeClr val="tx1"/>
                </a:solidFill>
              </a:rPr>
              <a:t>unsorted sets)، </a:t>
            </a:r>
            <a:r>
              <a:rPr lang="ar-SA" sz="1600" b="1" dirty="0">
                <a:solidFill>
                  <a:schemeClr val="tx1"/>
                </a:solidFill>
              </a:rPr>
              <a:t>حيث يتم تجاهل الترتيب وتكرار العناصر في المجموعات.</a:t>
            </a:r>
          </a:p>
          <a:p>
            <a:pPr marL="0" indent="0" algn="just" rtl="1">
              <a:lnSpc>
                <a:spcPct val="150000"/>
              </a:lnSpc>
              <a:buNone/>
            </a:pPr>
            <a:r>
              <a:rPr lang="ar-SA" sz="1600" b="1" dirty="0">
                <a:solidFill>
                  <a:schemeClr val="tx1"/>
                </a:solidFill>
              </a:rPr>
              <a:t>   - مسافة </a:t>
            </a:r>
            <a:r>
              <a:rPr lang="ar-SA" sz="1600" b="1" dirty="0" err="1">
                <a:solidFill>
                  <a:schemeClr val="tx1"/>
                </a:solidFill>
              </a:rPr>
              <a:t>هامينغ</a:t>
            </a:r>
            <a:r>
              <a:rPr lang="ar-SA" sz="1600" b="1" dirty="0">
                <a:solidFill>
                  <a:schemeClr val="tx1"/>
                </a:solidFill>
              </a:rPr>
              <a:t>: يعمل على مجموعات مرتبة (</a:t>
            </a:r>
            <a:r>
              <a:rPr lang="en-US" sz="1600" b="1" dirty="0">
                <a:solidFill>
                  <a:schemeClr val="tx1"/>
                </a:solidFill>
              </a:rPr>
              <a:t>sorted sets) </a:t>
            </a:r>
            <a:r>
              <a:rPr lang="ar-SA" sz="1600" b="1" dirty="0">
                <a:solidFill>
                  <a:schemeClr val="tx1"/>
                </a:solidFill>
              </a:rPr>
              <a:t>من البيانات المثلَّثة (</a:t>
            </a:r>
            <a:r>
              <a:rPr lang="en-US" sz="1600" b="1" dirty="0">
                <a:solidFill>
                  <a:schemeClr val="tx1"/>
                </a:solidFill>
              </a:rPr>
              <a:t>binary data)، </a:t>
            </a:r>
            <a:r>
              <a:rPr lang="ar-SA" sz="1600" b="1" dirty="0">
                <a:solidFill>
                  <a:schemeClr val="tx1"/>
                </a:solidFill>
              </a:rPr>
              <a:t>مثل سلاسل البتات (</a:t>
            </a:r>
            <a:r>
              <a:rPr lang="en-US" sz="1600" b="1" dirty="0">
                <a:solidFill>
                  <a:schemeClr val="tx1"/>
                </a:solidFill>
              </a:rPr>
              <a:t>bit strings) </a:t>
            </a:r>
            <a:r>
              <a:rPr lang="ar-SA" sz="1600" b="1" dirty="0">
                <a:solidFill>
                  <a:schemeClr val="tx1"/>
                </a:solidFill>
              </a:rPr>
              <a:t>أو التسلسلات الجينية (</a:t>
            </a:r>
            <a:r>
              <a:rPr lang="en-US" sz="1600" b="1" dirty="0">
                <a:solidFill>
                  <a:schemeClr val="tx1"/>
                </a:solidFill>
              </a:rPr>
              <a:t>genetic sequences).</a:t>
            </a:r>
          </a:p>
          <a:p>
            <a:pPr marL="0" indent="0" algn="just" rtl="1">
              <a:lnSpc>
                <a:spcPct val="150000"/>
              </a:lnSpc>
              <a:buNone/>
            </a:pPr>
            <a:endParaRPr lang="en-US" sz="1600" b="1" dirty="0">
              <a:solidFill>
                <a:schemeClr val="tx1"/>
              </a:solidFill>
            </a:endParaRPr>
          </a:p>
          <a:p>
            <a:pPr marL="0" indent="0" algn="just" rtl="1">
              <a:lnSpc>
                <a:spcPct val="150000"/>
              </a:lnSpc>
              <a:buNone/>
            </a:pPr>
            <a:endParaRPr lang="ar-SA" sz="1600" b="1" dirty="0">
              <a:solidFill>
                <a:schemeClr val="tx1"/>
              </a:solidFill>
            </a:endParaRPr>
          </a:p>
          <a:p>
            <a:pPr marL="0" indent="0" algn="just" rtl="1">
              <a:lnSpc>
                <a:spcPct val="150000"/>
              </a:lnSpc>
              <a:buNone/>
            </a:pPr>
            <a:endParaRPr lang="ar-SA" sz="1600" b="1" dirty="0">
              <a:solidFill>
                <a:schemeClr val="tx1"/>
              </a:solidFill>
            </a:endParaRPr>
          </a:p>
        </p:txBody>
      </p:sp>
      <p:sp>
        <p:nvSpPr>
          <p:cNvPr id="4" name="عنوان 3">
            <a:extLst>
              <a:ext uri="{FF2B5EF4-FFF2-40B4-BE49-F238E27FC236}">
                <a16:creationId xmlns:a16="http://schemas.microsoft.com/office/drawing/2014/main" id="{C6A8BD61-3D4B-4768-A064-6D98C7EB370D}"/>
              </a:ext>
            </a:extLst>
          </p:cNvPr>
          <p:cNvSpPr>
            <a:spLocks noGrp="1"/>
          </p:cNvSpPr>
          <p:nvPr>
            <p:ph type="title"/>
          </p:nvPr>
        </p:nvSpPr>
        <p:spPr>
          <a:xfrm>
            <a:off x="457200" y="338328"/>
            <a:ext cx="8229600" cy="858424"/>
          </a:xfrm>
        </p:spPr>
        <p:txBody>
          <a:bodyPr>
            <a:noAutofit/>
          </a:bodyPr>
          <a:lstStyle/>
          <a:p>
            <a:r>
              <a:rPr lang="en-US" sz="3200" dirty="0">
                <a:solidFill>
                  <a:srgbClr val="FF0000"/>
                </a:solidFill>
              </a:rPr>
              <a:t>Jaccard similarity vs Hamming Distance</a:t>
            </a:r>
            <a:endParaRPr lang="ar-SA" sz="3200" dirty="0">
              <a:solidFill>
                <a:srgbClr val="FF0000"/>
              </a:solidFill>
            </a:endParaRPr>
          </a:p>
        </p:txBody>
      </p:sp>
    </p:spTree>
    <p:extLst>
      <p:ext uri="{BB962C8B-B14F-4D97-AF65-F5344CB8AC3E}">
        <p14:creationId xmlns:p14="http://schemas.microsoft.com/office/powerpoint/2010/main" val="775032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شكل موجة">
  <a:themeElements>
    <a:clrScheme name="شكل موجة">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شكل موجة">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شكل موجة">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2662</TotalTime>
  <Words>514</Words>
  <Application>Microsoft Office PowerPoint</Application>
  <PresentationFormat>عرض على الشاشة (4:3)</PresentationFormat>
  <Paragraphs>51</Paragraphs>
  <Slides>11</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11</vt:i4>
      </vt:variant>
    </vt:vector>
  </HeadingPairs>
  <TitlesOfParts>
    <vt:vector size="17" baseType="lpstr">
      <vt:lpstr>Calibri</vt:lpstr>
      <vt:lpstr>Candara</vt:lpstr>
      <vt:lpstr>Cooper Black</vt:lpstr>
      <vt:lpstr>Symbol</vt:lpstr>
      <vt:lpstr>Times New Roman</vt:lpstr>
      <vt:lpstr>شكل موجة</vt:lpstr>
      <vt:lpstr>Hamming Distance</vt:lpstr>
      <vt:lpstr>عرض تقديمي في PowerPoint</vt:lpstr>
      <vt:lpstr>عرض تقديمي في PowerPoint</vt:lpstr>
      <vt:lpstr>عرض تقديمي في PowerPoint</vt:lpstr>
      <vt:lpstr>How to calculate the Hamming distance?  </vt:lpstr>
      <vt:lpstr>What is the Hamming distance? </vt:lpstr>
      <vt:lpstr>Define Hamming distance</vt:lpstr>
      <vt:lpstr>Jaccard Similarity</vt:lpstr>
      <vt:lpstr>Jaccard similarity vs Hamming Distance</vt:lpstr>
      <vt:lpstr>Jaccard similarity vs Hamming Distance</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FUJITSU</dc:creator>
  <cp:lastModifiedBy>faraa aldhele</cp:lastModifiedBy>
  <cp:revision>237</cp:revision>
  <dcterms:created xsi:type="dcterms:W3CDTF">2020-03-01T15:18:52Z</dcterms:created>
  <dcterms:modified xsi:type="dcterms:W3CDTF">2024-02-15T13:34:00Z</dcterms:modified>
</cp:coreProperties>
</file>