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315" r:id="rId3"/>
    <p:sldId id="317" r:id="rId4"/>
    <p:sldId id="314" r:id="rId5"/>
    <p:sldId id="303" r:id="rId6"/>
    <p:sldId id="275" r:id="rId7"/>
    <p:sldId id="301" r:id="rId8"/>
    <p:sldId id="310" r:id="rId9"/>
    <p:sldId id="302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3" r:id="rId18"/>
    <p:sldId id="312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نمط ذو نسُق 1 - تميي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نمط ذو نسُق 1 - تميي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2-13T02:37:07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12577 7461 0,'17'0'78,"1"0"-47,-1 0-15,19-17-16,-19-19 15,36-34 16,0 17-15,-18 0 0,-17 18-1,35-36 1,-18 18 0,-17 36-16,0-1 15,17-35 1,18-18-1,-18 36 1,-17 18 0,35-54-1,-18 18 1,0 0 15,-17 0-15,17 18-1,0-18 1,-17 0 0,0 18-1,17-18 1,-17 0 0,17 18-1,0-36 1,-17 1-1,17 34-15,18-70 16,0-35 0,0 0-1,-18 53 1,0 18 0,-17 17 15,17 17-16,-17-17 1,0 36 0,-1-19-1,18-16 1,1-1 0,17-53-1,-18 18 1,-17 52-1,17-34 1,-18 17 0,1 0-1,17 0 1,-17 53 0,-18-53 15,18 35-16,-18 1 17,17 17-32,-17-18 15</inkml:trace>
  <inkml:trace contextRef="#ctx0" brushRef="#br0" timeOffset="1632">14323 3986 0,'0'0'0,"17"-17"0,36-1 15,0 0 1,0-52 15,-35 52-15,17-35-1,-35 36 1,18-36 0,-18 35-1,0 1-15,0-1 16,0 0 15,0 1-15,0-1 15,0 0-15,0 1-1,0-19 16,-36 36-15,1 0 0,18 0-1,-19 0 1,19 0 0,-19 0-1,19 0 1,-1 0-16,-17 0 15,-1 0 1,19 0 15,-1 18-15,1-18 0,-1 0-1,0 18 16,1-1-15,-1 1 0,0 0-1,1 35 1,-1-36 0,0 18-1,1 1 1,17-1-1,-18-17 1,18 17 0,0-17-1,0-1-15,0 18 16,0 18 15,0 0-15,35-17-1,-17-1 1,0 18 0,17 0-1,-17-18-15,35 53 16,-18-17 0,0 17-1,0-35 1,18 0-1,-35 35 1,17-35 0,1 17-1,-19-34 1,1-19 0,-1 1 15,-17 0-16,18 17 1,0-17 0,-1 17-1,1-18 1,0 19 0,-1 17-1,19-18 1,-19 0-1,1-35 1,-18 18 0</inkml:trace>
  <inkml:trace contextRef="#ctx0" brushRef="#br0" timeOffset="2420.86">14975 4004 0,'0'18'47,"-35"17"-31,-18 18-1,-17 17 1,-19 1 0,19 17-1,-18 0 1,52-52-1,-34 17 1,17-36 0,-18 36-1,-17 0 1,-35 0 0,52-18-1,36-17 1,17-18 62,1 0 31</inkml:trace>
  <inkml:trace contextRef="#ctx0" brushRef="#br0" timeOffset="7119.3">19244 6932 0,'0'18'78,"-18"17"-62,1-17-16,17 17 16,-36 0-1,1 18 1,-18 18-1,18-18 1,0-36 0,-1 18-1,1 1 1,0 17 0,17-18-16,1-35 15,17 18 1,-36-1-1,19 1 1,17 0 0,-18 17-1,18-18 32</inkml:trace>
  <inkml:trace contextRef="#ctx0" brushRef="#br0" timeOffset="8164.53">19209 7091 0,'17'0'62,"1"0"-31,0 0-31,-18 17 32,17-17-17,-17 18-15,18 0 16,-18-1-1,35 36 1,-17 0 0,0-18-1,17 18 1,-18 0 0,19 18-1,-19-36 1,-17 53-1,36-17 1,-19-18 0,1 17-1,0 1 1,-1-36 0,1 36-1,-18-18 1,0-36 15,0 54-15,0-18-1,0-36 1,0 19 0,-18-1-16,1-17 15,-19-18 1,1 0-1,-18 0 1,-17 0 0,52 0-1,-35 0 1,0-18 0,18 0-1</inkml:trace>
  <inkml:trace contextRef="#ctx0" brushRef="#br0" timeOffset="9563.83">20038 7091 0,'-36'17'16,"19"19"0,-1 17-1,-17 17 1,17-35-1,1 1 1,17-1-16,0 0 16,0-17-1,0 35 1,0 0 0,0 0-1,0 0 1,17-36 15,-17 19-15,18-19-1,17 1 1,0-18 0,18 0-1,0 0 1,0 0-1,0 0 1,-35-18 0,-1 18-1,-17-53 1,36 18 0,-19-36-1,-17 19 16,18 16-15,-18 19 0,0-19-1,0 1 1,0 17 0,0 1 15,-18-1-31,1 0 15,-19 18 1,1-35 0,-18 0-1,0 35 1,36-18 0,-1 18-1,-53-35 16,19 35-15,-1-53 0,17 35-1,1 1 1,17-1 0,1 1-1,-1-1 1</inkml:trace>
  <inkml:trace contextRef="#ctx0" brushRef="#br0" timeOffset="10238.52">20673 6685 0,'0'18'16,"0"-1"-16,0 19 15,0-19-15,0 19 31,0 34-15,0-17 0,35 0-1,0 18 1,-35-19 0,36 1-1,-19 0 1,19-17-1,-36 16 1,17-16 0,1-1-1,-1 18 1</inkml:trace>
  <inkml:trace contextRef="#ctx0" brushRef="#br0" timeOffset="11125.18">20532 6526 0,'0'-17'31</inkml:trace>
  <inkml:trace contextRef="#ctx0" brushRef="#br0" timeOffset="12658.95">20920 6597 0,'0'0'0,"0"35"16,0-17-1,17 17-15,1-17 16,-18 35 0,18-36-1,-1 36 1,1 0 0,17 18-1,-17-36 1,-1 0-1,19 36 1,-19-54 0,1 72-1,0-54 1,17 35 0,-35-52-1,18 17 1,-18 1 15,17-19 0,-17-52 126,0 17-157,0-35 15,0-17 1,0 17-1,0-18 1,0-17 15,-17 35-15,17 0 0,0 1-1,0 34-15,0-53 16,0 18-1,0-17 1,0 35 0,0-36-1,0 53 1,35-17 0,0-18-1,-17 53 1,17-35 15,-17 17-15,17 18-1,0 0 1,-17-17 0,17 17-1,-17 0 1,52 17-1,-17 19 1,-35-19 0,17 1-1,18 17 1,-35-17 0,17 17-1,0 18 1,-17 0 15,0 17-15,17-52-1,35 53 1,-34-1 0,-19-35-1,-17 1 1,0-19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59BAD-7705-4C03-87C3-AB9E327A12BD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IN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3F78-0E31-4091-89B2-2543C3F897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45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69E0-576E-4956-A911-E949BE452CF7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33D-C1BB-47D3-8EC4-91C83D9F7B6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69E0-576E-4956-A911-E949BE452CF7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33D-C1BB-47D3-8EC4-91C83D9F7B6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69E0-576E-4956-A911-E949BE452CF7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33D-C1BB-47D3-8EC4-91C83D9F7B68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69E0-576E-4956-A911-E949BE452CF7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33D-C1BB-47D3-8EC4-91C83D9F7B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69E0-576E-4956-A911-E949BE452CF7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33D-C1BB-47D3-8EC4-91C83D9F7B6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69E0-576E-4956-A911-E949BE452CF7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33D-C1BB-47D3-8EC4-91C83D9F7B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69E0-576E-4956-A911-E949BE452CF7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33D-C1BB-47D3-8EC4-91C83D9F7B6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69E0-576E-4956-A911-E949BE452CF7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33D-C1BB-47D3-8EC4-91C83D9F7B6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69E0-576E-4956-A911-E949BE452CF7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33D-C1BB-47D3-8EC4-91C83D9F7B6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69E0-576E-4956-A911-E949BE452CF7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33D-C1BB-47D3-8EC4-91C83D9F7B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69E0-576E-4956-A911-E949BE452CF7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33D-C1BB-47D3-8EC4-91C83D9F7B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24769E0-576E-4956-A911-E949BE452CF7}" type="datetimeFigureOut">
              <a:rPr lang="en-IN" smtClean="0"/>
              <a:t>15-02-2024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7F4533D-C1BB-47D3-8EC4-91C83D9F7B6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7801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FP Growth Algorithm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971600" y="3556000"/>
            <a:ext cx="7272808" cy="232127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altLang="en-US" sz="3600" b="1" dirty="0">
                <a:solidFill>
                  <a:schemeClr val="tx1"/>
                </a:solidFill>
              </a:rPr>
              <a:t>Heba Mohammed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Sana'a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University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74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DF4B0FB5-8940-4C2B-96F1-DFCC1A8EB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92896"/>
            <a:ext cx="4239642" cy="3451225"/>
          </a:xfrm>
        </p:spPr>
      </p:pic>
      <p:sp>
        <p:nvSpPr>
          <p:cNvPr id="3" name="عنوان 2">
            <a:extLst>
              <a:ext uri="{FF2B5EF4-FFF2-40B4-BE49-F238E27FC236}">
                <a16:creationId xmlns:a16="http://schemas.microsoft.com/office/drawing/2014/main" id="{822FCD8B-96CE-4B11-B2BC-659EB100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en-US" sz="3200" b="1" dirty="0">
                <a:solidFill>
                  <a:srgbClr val="FF0000"/>
                </a:solidFill>
              </a:rPr>
              <a:t>Inserting the set {K, E, M, O, Y}_Orderd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ar-SA" sz="3200" b="1" dirty="0">
                <a:solidFill>
                  <a:srgbClr val="FF0000"/>
                </a:solidFill>
              </a:rPr>
              <a:t>يعني نمثله في </a:t>
            </a:r>
            <a:r>
              <a:rPr lang="en-US" sz="3200" b="1" dirty="0">
                <a:solidFill>
                  <a:srgbClr val="FF0000"/>
                </a:solidFill>
              </a:rPr>
              <a:t>fp tree</a:t>
            </a:r>
            <a:r>
              <a:rPr lang="ar-SA" sz="3200" b="1" dirty="0">
                <a:solidFill>
                  <a:srgbClr val="FF0000"/>
                </a:solidFill>
              </a:rPr>
              <a:t> </a:t>
            </a:r>
            <a:endParaRPr lang="ar-SA" sz="3200" dirty="0">
              <a:solidFill>
                <a:srgbClr val="FF0000"/>
              </a:solidFill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39C998FA-6752-4F01-A7B3-8E9861ADF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51506"/>
            <a:ext cx="2438740" cy="2534004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94AEE542-93C9-4412-A7E1-9DCAC1E41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742"/>
          <a:stretch/>
        </p:blipFill>
        <p:spPr>
          <a:xfrm>
            <a:off x="6597756" y="3978891"/>
            <a:ext cx="2438740" cy="792088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CDD4CE77-AA91-45DC-BEEB-3292E9E00A71}"/>
              </a:ext>
            </a:extLst>
          </p:cNvPr>
          <p:cNvSpPr txBox="1"/>
          <p:nvPr/>
        </p:nvSpPr>
        <p:spPr>
          <a:xfrm>
            <a:off x="323528" y="2308230"/>
            <a:ext cx="16665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هذا الايتم كاملات 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D4B6D324-F579-4E5E-BFBD-CAAA02020311}"/>
              </a:ext>
            </a:extLst>
          </p:cNvPr>
          <p:cNvSpPr txBox="1"/>
          <p:nvPr/>
        </p:nvSpPr>
        <p:spPr>
          <a:xfrm>
            <a:off x="6755262" y="3313245"/>
            <a:ext cx="21237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هذا الايتم التي يتم تمثيله</a:t>
            </a:r>
          </a:p>
          <a:p>
            <a:r>
              <a:rPr lang="ar-S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208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A7AE3DC4-7076-4464-BB5A-931DEB9A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Inserting the set {K, E, O, Y}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5B003700-D27E-474C-BBFD-A684E0EBA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48880"/>
            <a:ext cx="4003708" cy="3451225"/>
          </a:xfr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3803DC48-D62F-4982-B2A0-6BB4F728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1" y="3567413"/>
            <a:ext cx="2438740" cy="2534004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1A234736-01AF-4206-A328-4F29BF3D8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0" y="2817802"/>
            <a:ext cx="1724025" cy="495300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BC06FEEA-5D00-48EC-9686-51B5F6933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020" y="4188309"/>
            <a:ext cx="2181225" cy="771525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4F6DE943-B4BF-4FBC-8851-5B23550D5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84" y="4574071"/>
            <a:ext cx="2276793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E490FBB5-9392-4857-B97D-27ABB7E1B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08920"/>
            <a:ext cx="3486658" cy="3451225"/>
          </a:xfrm>
        </p:spPr>
      </p:pic>
      <p:sp>
        <p:nvSpPr>
          <p:cNvPr id="3" name="عنوان 2">
            <a:extLst>
              <a:ext uri="{FF2B5EF4-FFF2-40B4-BE49-F238E27FC236}">
                <a16:creationId xmlns:a16="http://schemas.microsoft.com/office/drawing/2014/main" id="{1221CD66-F025-42BD-AE5C-1F0F2EFA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Inserting the set {K, E, M}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F777D866-CE58-441B-B9D3-591CCE5F3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789040"/>
            <a:ext cx="2438400" cy="2533650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AB798E98-BADE-4F52-B2DA-26ECC7625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9" y="3059021"/>
            <a:ext cx="1724025" cy="495300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A7B87937-F93A-4830-8366-05B4AD044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849" y="5445224"/>
            <a:ext cx="2267266" cy="428685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EB665A67-E4D0-4DD6-AB0B-459EB39D7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869" y="4773225"/>
            <a:ext cx="21812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6823B8F9-4843-4347-83EB-2F1AC714C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708920"/>
            <a:ext cx="4673087" cy="3451225"/>
          </a:xfrm>
        </p:spPr>
      </p:pic>
      <p:sp>
        <p:nvSpPr>
          <p:cNvPr id="3" name="عنوان 2">
            <a:extLst>
              <a:ext uri="{FF2B5EF4-FFF2-40B4-BE49-F238E27FC236}">
                <a16:creationId xmlns:a16="http://schemas.microsoft.com/office/drawing/2014/main" id="{6A115E70-BBF8-4559-96BB-C2D413F4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Inserting the set {K, M, Y}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B3D738CA-0F11-41E4-8C71-8455A53C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789040"/>
            <a:ext cx="2438400" cy="2533650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550CD908-C387-4DAF-BAA3-786CE4E39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23" y="3068960"/>
            <a:ext cx="1724025" cy="495300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F70AE6B5-ED50-4A4E-9821-7B8D54FCC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75" y="3442793"/>
            <a:ext cx="2181225" cy="771525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A7F79CF8-952D-4ACA-844A-0F93EDB23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240" y="4063005"/>
            <a:ext cx="224821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1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50E05C12-9A8C-4F28-B333-9C0F8A6E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10172"/>
            <a:ext cx="5000032" cy="3451225"/>
          </a:xfrm>
        </p:spPr>
      </p:pic>
      <p:sp>
        <p:nvSpPr>
          <p:cNvPr id="3" name="عنوان 2">
            <a:extLst>
              <a:ext uri="{FF2B5EF4-FFF2-40B4-BE49-F238E27FC236}">
                <a16:creationId xmlns:a16="http://schemas.microsoft.com/office/drawing/2014/main" id="{18800686-EB8F-42A5-A949-709ADA04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Inserting the set {K, E, O}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21B2635C-81AA-49C1-95F6-1D37D9DE6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24" y="3459020"/>
            <a:ext cx="2181225" cy="77152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74A0FB43-1976-4D42-A3A3-0E09BCB87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4" y="2435067"/>
            <a:ext cx="1724025" cy="495300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3BB6CC7B-E056-4570-B648-9366F2B67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313" y="3068960"/>
            <a:ext cx="2438400" cy="2533650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D1C0D8C1-4266-47E9-A6CA-0EF6C709A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208" y="4181444"/>
            <a:ext cx="237205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3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F7D6B78-CD8A-4D31-A647-0EB25AE74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82" y="1558643"/>
            <a:ext cx="2219635" cy="857370"/>
          </a:xfrm>
          <a:prstGeom prst="rect">
            <a:avLst/>
          </a:prstGeom>
        </p:spPr>
      </p:pic>
      <p:sp>
        <p:nvSpPr>
          <p:cNvPr id="3" name="عنوان 2">
            <a:extLst>
              <a:ext uri="{FF2B5EF4-FFF2-40B4-BE49-F238E27FC236}">
                <a16:creationId xmlns:a16="http://schemas.microsoft.com/office/drawing/2014/main" id="{ED27FA3C-0B08-4351-BA9B-34A666D6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552919"/>
            <a:ext cx="8229600" cy="1252728"/>
          </a:xfrm>
        </p:spPr>
        <p:txBody>
          <a:bodyPr/>
          <a:lstStyle/>
          <a:p>
            <a:r>
              <a:rPr lang="ar-SA" dirty="0"/>
              <a:t>نحذف الكي ونرتب البقية من الشجرة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41E7A073-A7F0-4051-836E-1AA13748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3" y="3432107"/>
            <a:ext cx="5572194" cy="3433052"/>
          </a:xfrm>
          <a:prstGeom prst="rect">
            <a:avLst/>
          </a:prstGeom>
        </p:spPr>
      </p:pic>
      <p:pic>
        <p:nvPicPr>
          <p:cNvPr id="6" name="عنصر نائب للمحتوى 4">
            <a:extLst>
              <a:ext uri="{FF2B5EF4-FFF2-40B4-BE49-F238E27FC236}">
                <a16:creationId xmlns:a16="http://schemas.microsoft.com/office/drawing/2014/main" id="{56721367-A66B-4462-9F1D-9C82798BB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91" y="1987328"/>
            <a:ext cx="3195495" cy="46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4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87C14A20-45B7-45AC-922A-724BA2E1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2255B332-FA98-422E-A997-6DB0BAD0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9" y="2708920"/>
            <a:ext cx="767822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6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>
            <a:extLst>
              <a:ext uri="{FF2B5EF4-FFF2-40B4-BE49-F238E27FC236}">
                <a16:creationId xmlns:a16="http://schemas.microsoft.com/office/drawing/2014/main" id="{629EEC03-9112-47A9-AF95-CDF0DB2D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D6862284-42A0-4A23-9F94-1AE3EF43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Frequent Pattern rules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94424723-C61D-45EA-9C21-8E7FB4E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2675467"/>
            <a:ext cx="6954220" cy="32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6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9D29D9C7-87D1-492F-95A6-25B1DAD8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 Frequent Pattern rules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9A4DC3D-3C21-4AE8-87DD-25E4A11B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6" y="2675467"/>
            <a:ext cx="768774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1252728"/>
          </a:xfrm>
        </p:spPr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   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مستطيل 2"/>
          <p:cNvSpPr/>
          <p:nvPr/>
        </p:nvSpPr>
        <p:spPr>
          <a:xfrm rot="19221993">
            <a:off x="1979712" y="3111715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i="1" dirty="0">
                <a:solidFill>
                  <a:srgbClr val="FF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1139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23BB5B97-4854-4494-8693-405634B91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44" r="12444"/>
          <a:stretch/>
        </p:blipFill>
        <p:spPr>
          <a:xfrm>
            <a:off x="683568" y="1556792"/>
            <a:ext cx="6984775" cy="5111171"/>
          </a:xfrm>
          <a:prstGeom prst="rect">
            <a:avLst/>
          </a:prstGeom>
        </p:spPr>
      </p:pic>
      <p:sp>
        <p:nvSpPr>
          <p:cNvPr id="3" name="عنوان 2">
            <a:extLst>
              <a:ext uri="{FF2B5EF4-FFF2-40B4-BE49-F238E27FC236}">
                <a16:creationId xmlns:a16="http://schemas.microsoft.com/office/drawing/2014/main" id="{3B56011D-8E8F-4E4C-835B-E937104A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Apriori algorithm </a:t>
            </a:r>
            <a:endParaRPr lang="ar-SA" sz="5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حبر 4">
                <a:extLst>
                  <a:ext uri="{FF2B5EF4-FFF2-40B4-BE49-F238E27FC236}">
                    <a16:creationId xmlns:a16="http://schemas.microsoft.com/office/drawing/2014/main" id="{0C6764A4-42CE-4A04-BDA2-75E1ACBFB5AD}"/>
                  </a:ext>
                </a:extLst>
              </p14:cNvPr>
              <p14:cNvContentPartPr/>
              <p14:nvPr/>
            </p14:nvContentPartPr>
            <p14:xfrm>
              <a:off x="4527720" y="1276200"/>
              <a:ext cx="3397320" cy="1702440"/>
            </p14:xfrm>
          </p:contentPart>
        </mc:Choice>
        <mc:Fallback xmlns="">
          <p:pic>
            <p:nvPicPr>
              <p:cNvPr id="5" name="حبر 4">
                <a:extLst>
                  <a:ext uri="{FF2B5EF4-FFF2-40B4-BE49-F238E27FC236}">
                    <a16:creationId xmlns:a16="http://schemas.microsoft.com/office/drawing/2014/main" id="{0C6764A4-42CE-4A04-BDA2-75E1ACBFB5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8360" y="1266840"/>
                <a:ext cx="3416040" cy="17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78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5E37EDCC-0A14-496D-9C9D-06D2A31D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3820058" cy="6408712"/>
          </a:xfrm>
          <a:prstGeom prst="rect">
            <a:avLst/>
          </a:prstGeom>
        </p:spPr>
      </p:pic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F196E8A1-4682-4CEE-A1DC-5916CCF1D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7" y="251714"/>
            <a:ext cx="4721355" cy="6489654"/>
          </a:xfrm>
        </p:spPr>
      </p:pic>
    </p:spTree>
    <p:extLst>
      <p:ext uri="{BB962C8B-B14F-4D97-AF65-F5344CB8AC3E}">
        <p14:creationId xmlns:p14="http://schemas.microsoft.com/office/powerpoint/2010/main" val="173459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C19E211-CFE2-4FE2-BE44-54C7AA9014F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60350"/>
            <a:ext cx="7772400" cy="91598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Compare fp and a prior </a:t>
            </a:r>
            <a:endParaRPr lang="ar-SA" dirty="0">
              <a:solidFill>
                <a:srgbClr val="FF0000"/>
              </a:solidFill>
            </a:endParaRPr>
          </a:p>
        </p:txBody>
      </p:sp>
      <p:graphicFrame>
        <p:nvGraphicFramePr>
          <p:cNvPr id="4" name="عنصر نائب للمحتوى 3">
            <a:extLst>
              <a:ext uri="{FF2B5EF4-FFF2-40B4-BE49-F238E27FC236}">
                <a16:creationId xmlns:a16="http://schemas.microsoft.com/office/drawing/2014/main" id="{696A4856-667C-4252-B61F-AFB7B1243B2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9516795"/>
              </p:ext>
            </p:extLst>
          </p:nvPr>
        </p:nvGraphicFramePr>
        <p:xfrm>
          <a:off x="0" y="1208088"/>
          <a:ext cx="8676964" cy="5733179"/>
        </p:xfrm>
        <a:graphic>
          <a:graphicData uri="http://schemas.openxmlformats.org/drawingml/2006/table">
            <a:tbl>
              <a:tblPr firstRow="1" lastRow="1" lastCol="1">
                <a:tableStyleId>{3C2FFA5D-87B4-456A-9821-1D502468CF0F}</a:tableStyleId>
              </a:tblPr>
              <a:tblGrid>
                <a:gridCol w="1183223">
                  <a:extLst>
                    <a:ext uri="{9D8B030D-6E8A-4147-A177-3AD203B41FA5}">
                      <a16:colId xmlns:a16="http://schemas.microsoft.com/office/drawing/2014/main" val="301368383"/>
                    </a:ext>
                  </a:extLst>
                </a:gridCol>
                <a:gridCol w="4159206">
                  <a:extLst>
                    <a:ext uri="{9D8B030D-6E8A-4147-A177-3AD203B41FA5}">
                      <a16:colId xmlns:a16="http://schemas.microsoft.com/office/drawing/2014/main" val="3836540529"/>
                    </a:ext>
                  </a:extLst>
                </a:gridCol>
                <a:gridCol w="3334535">
                  <a:extLst>
                    <a:ext uri="{9D8B030D-6E8A-4147-A177-3AD203B41FA5}">
                      <a16:colId xmlns:a16="http://schemas.microsoft.com/office/drawing/2014/main" val="3279149571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50000"/>
                        </a:lnSpc>
                      </a:pP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57520" marR="57520" marT="28760" marB="28760" anchor="ctr"/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FP Growth</a:t>
                      </a:r>
                    </a:p>
                  </a:txBody>
                  <a:tcPr marL="57520" marR="57520" marT="28760" marB="28760" anchor="ctr"/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aprior</a:t>
                      </a:r>
                    </a:p>
                  </a:txBody>
                  <a:tcPr marL="57520" marR="57520" marT="28760" marB="28760" anchor="ctr"/>
                </a:tc>
                <a:extLst>
                  <a:ext uri="{0D108BD9-81ED-4DB2-BD59-A6C34878D82A}">
                    <a16:rowId xmlns:a16="http://schemas.microsoft.com/office/drawing/2014/main" val="3540884060"/>
                  </a:ext>
                </a:extLst>
              </a:tr>
              <a:tr h="1912596">
                <a:tc>
                  <a:txBody>
                    <a:bodyPr/>
                    <a:lstStyle/>
                    <a:p>
                      <a:pPr algn="l" fontAlgn="t" latinLnBrk="0">
                        <a:lnSpc>
                          <a:spcPct val="150000"/>
                        </a:lnSpc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57520" marR="57520" marT="28760" marB="28760"/>
                </a:tc>
                <a:tc>
                  <a:txBody>
                    <a:bodyPr/>
                    <a:lstStyle/>
                    <a:p>
                      <a:pPr algn="l" fontAlgn="t" latinLnBrk="0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FP growth generates pattern by constructing a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FP tree</a:t>
                      </a:r>
                    </a:p>
                    <a:p>
                      <a:pPr algn="l" fontAlgn="t" latinLnBrk="0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Efficiency from memory and time</a:t>
                      </a:r>
                    </a:p>
                  </a:txBody>
                  <a:tcPr marL="57520" marR="57520" marT="28760" marB="28760"/>
                </a:tc>
                <a:tc>
                  <a:txBody>
                    <a:bodyPr/>
                    <a:lstStyle/>
                    <a:p>
                      <a:pPr algn="l" fontAlgn="t" latinLnBrk="0">
                        <a:lnSpc>
                          <a:spcPct val="150000"/>
                        </a:lnSpc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algorithm relies on repeated 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</a:p>
                    <a:p>
                      <a:pPr algn="l" fontAlgn="t" latinLnBrk="0">
                        <a:lnSpc>
                          <a:spcPct val="150000"/>
                        </a:lnSpc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item support to generate rules.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57520" marR="57520" marT="28760" marB="28760"/>
                </a:tc>
                <a:extLst>
                  <a:ext uri="{0D108BD9-81ED-4DB2-BD59-A6C34878D82A}">
                    <a16:rowId xmlns:a16="http://schemas.microsoft.com/office/drawing/2014/main" val="2270571416"/>
                  </a:ext>
                </a:extLst>
              </a:tr>
              <a:tr h="1455570">
                <a:tc>
                  <a:txBody>
                    <a:bodyPr/>
                    <a:lstStyle/>
                    <a:p>
                      <a:pPr algn="l" fontAlgn="t" latinLnBrk="0">
                        <a:lnSpc>
                          <a:spcPct val="150000"/>
                        </a:lnSpc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57520" marR="57520" marT="28760" marB="28760"/>
                </a:tc>
                <a:tc>
                  <a:txBody>
                    <a:bodyPr/>
                    <a:lstStyle/>
                    <a:p>
                      <a:pPr algn="l" fontAlgn="t" latinLnBrk="0">
                        <a:lnSpc>
                          <a:spcPct val="150000"/>
                        </a:lnSpc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terms of time and space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57520" marR="57520" marT="28760" marB="28760"/>
                </a:tc>
                <a:tc>
                  <a:txBody>
                    <a:bodyPr/>
                    <a:lstStyle/>
                    <a:p>
                      <a:pPr algn="l" fontAlgn="t" latinLnBrk="0">
                        <a:lnSpc>
                          <a:spcPct val="150000"/>
                        </a:lnSpc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 more time and 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space-consuming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requires multiple iterations</a:t>
                      </a:r>
                      <a:endParaRPr lang="ar-SA" sz="1800" b="1" dirty="0">
                        <a:effectLst/>
                        <a:latin typeface="+mn-lt"/>
                      </a:endParaRPr>
                    </a:p>
                  </a:txBody>
                  <a:tcPr marL="57520" marR="57520" marT="28760" marB="28760"/>
                </a:tc>
                <a:extLst>
                  <a:ext uri="{0D108BD9-81ED-4DB2-BD59-A6C34878D82A}">
                    <a16:rowId xmlns:a16="http://schemas.microsoft.com/office/drawing/2014/main" val="4054636969"/>
                  </a:ext>
                </a:extLst>
              </a:tr>
              <a:tr h="465446">
                <a:tc>
                  <a:txBody>
                    <a:bodyPr/>
                    <a:lstStyle/>
                    <a:p>
                      <a:pPr algn="l" fontAlgn="t"/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uses a depth-first search.</a:t>
                      </a:r>
                    </a:p>
                    <a:p>
                      <a:pPr algn="l" fontAlgn="t"/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uses a breadth-first search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67256377"/>
                  </a:ext>
                </a:extLst>
              </a:tr>
              <a:tr h="1056465">
                <a:tc>
                  <a:txBody>
                    <a:bodyPr/>
                    <a:lstStyle/>
                    <a:p>
                      <a:pPr algn="l" fontAlgn="t" latinLnBrk="0">
                        <a:lnSpc>
                          <a:spcPct val="150000"/>
                        </a:lnSpc>
                      </a:pP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57520" marR="57520" marT="28760" marB="287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Since apriori scans the database in each step, it becomes time-consuming for data where the number of items is larger.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FP-tree requires only one database scan in its beginning steps, so it consumes less time.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0088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94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>
            <a:extLst>
              <a:ext uri="{FF2B5EF4-FFF2-40B4-BE49-F238E27FC236}">
                <a16:creationId xmlns:a16="http://schemas.microsoft.com/office/drawing/2014/main" id="{43A26181-5446-4DFE-9896-442E646E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1412776"/>
            <a:ext cx="5292576" cy="3450696"/>
          </a:xfrm>
        </p:spPr>
        <p:txBody>
          <a:bodyPr/>
          <a:lstStyle/>
          <a:p>
            <a:pPr algn="r" rtl="1">
              <a:buClr>
                <a:srgbClr val="FF0000"/>
              </a:buClr>
              <a:buSzPct val="105000"/>
              <a:buFont typeface="Wingdings" panose="05000000000000000000" pitchFamily="2" charset="2"/>
              <a:buChar char="Ø"/>
            </a:pPr>
            <a:r>
              <a:rPr lang="ar-SA" b="1" dirty="0">
                <a:solidFill>
                  <a:schemeClr val="tx1"/>
                </a:solidFill>
              </a:rPr>
              <a:t>اول خطوة سرد جميع العنصار الموجود في </a:t>
            </a:r>
            <a:r>
              <a:rPr lang="en-US" b="1" dirty="0">
                <a:solidFill>
                  <a:schemeClr val="tx1"/>
                </a:solidFill>
              </a:rPr>
              <a:t>item set</a:t>
            </a:r>
          </a:p>
          <a:p>
            <a:pPr algn="r" rtl="1">
              <a:buClr>
                <a:srgbClr val="FF0000"/>
              </a:buClr>
              <a:buSzPct val="105000"/>
              <a:buFont typeface="Wingdings" panose="05000000000000000000" pitchFamily="2" charset="2"/>
              <a:buChar char="Ø"/>
            </a:pPr>
            <a:r>
              <a:rPr lang="ar-SA" b="1" dirty="0">
                <a:solidFill>
                  <a:schemeClr val="tx1"/>
                </a:solidFill>
              </a:rPr>
              <a:t>نعد ال </a:t>
            </a:r>
            <a:r>
              <a:rPr lang="en-US" b="1" dirty="0">
                <a:solidFill>
                  <a:schemeClr val="tx1"/>
                </a:solidFill>
              </a:rPr>
              <a:t> frequency </a:t>
            </a:r>
            <a:r>
              <a:rPr lang="ar-SA" b="1" dirty="0">
                <a:solidFill>
                  <a:schemeClr val="tx1"/>
                </a:solidFill>
              </a:rPr>
              <a:t>لكل عنصر</a:t>
            </a:r>
            <a:endParaRPr lang="en-US" b="1" dirty="0">
              <a:solidFill>
                <a:schemeClr val="tx1"/>
              </a:solidFill>
            </a:endParaRPr>
          </a:p>
          <a:p>
            <a:pPr algn="r" rtl="1">
              <a:buClr>
                <a:srgbClr val="FF0000"/>
              </a:buClr>
              <a:buSzPct val="105000"/>
              <a:buFont typeface="Wingdings" panose="05000000000000000000" pitchFamily="2" charset="2"/>
              <a:buChar char="Ø"/>
            </a:pPr>
            <a:r>
              <a:rPr lang="ar-SA" b="1" dirty="0">
                <a:solidFill>
                  <a:schemeClr val="tx1"/>
                </a:solidFill>
              </a:rPr>
              <a:t>نكتب ال</a:t>
            </a:r>
            <a:r>
              <a:rPr lang="en-US" b="1" dirty="0">
                <a:solidFill>
                  <a:schemeClr val="tx1"/>
                </a:solidFill>
              </a:rPr>
              <a:t> (Ordered-Item set)</a:t>
            </a:r>
            <a:r>
              <a:rPr lang="ar-SA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ar-SA" b="1" dirty="0">
                <a:solidFill>
                  <a:schemeClr val="tx1"/>
                </a:solidFill>
              </a:rPr>
              <a:t>بناء على  المينمم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ar-SA" b="1" dirty="0">
                <a:solidFill>
                  <a:schemeClr val="tx1"/>
                </a:solidFill>
              </a:rPr>
              <a:t> سوبرت</a:t>
            </a:r>
            <a:r>
              <a:rPr lang="en-US" b="1" dirty="0">
                <a:solidFill>
                  <a:schemeClr val="tx1"/>
                </a:solidFill>
              </a:rPr>
              <a:t>minmum _support </a:t>
            </a:r>
            <a:r>
              <a:rPr lang="ar-SA" b="1" dirty="0">
                <a:solidFill>
                  <a:schemeClr val="tx1"/>
                </a:solidFill>
              </a:rPr>
              <a:t> وهنا يكون 3 </a:t>
            </a:r>
          </a:p>
          <a:p>
            <a:pPr algn="r" rtl="1">
              <a:buClr>
                <a:srgbClr val="FF0000"/>
              </a:buClr>
              <a:buSzPct val="105000"/>
              <a:buFont typeface="Wingdings" panose="05000000000000000000" pitchFamily="2" charset="2"/>
              <a:buChar char="Ø"/>
            </a:pPr>
            <a:r>
              <a:rPr lang="ar-SA" b="1" dirty="0">
                <a:solidFill>
                  <a:schemeClr val="tx1"/>
                </a:solidFill>
              </a:rPr>
              <a:t>نرتبهم تنازلي على حسب الأكثر ضهورهم </a:t>
            </a:r>
          </a:p>
          <a:p>
            <a:pPr algn="r" rtl="1">
              <a:buClr>
                <a:srgbClr val="FF0000"/>
              </a:buClr>
              <a:buSzPct val="105000"/>
              <a:buFont typeface="Wingdings" panose="05000000000000000000" pitchFamily="2" charset="2"/>
              <a:buChar char="Ø"/>
            </a:pPr>
            <a:r>
              <a:rPr lang="ar-SA" b="1" dirty="0">
                <a:solidFill>
                  <a:schemeClr val="tx1"/>
                </a:solidFill>
              </a:rPr>
              <a:t>ثم نوجد ال </a:t>
            </a:r>
            <a:r>
              <a:rPr lang="en-US" b="1" dirty="0">
                <a:solidFill>
                  <a:schemeClr val="tx1"/>
                </a:solidFill>
              </a:rPr>
              <a:t>fp tree</a:t>
            </a:r>
          </a:p>
          <a:p>
            <a:pPr algn="r" rtl="1"/>
            <a:endParaRPr lang="ar-SA" b="1" dirty="0">
              <a:solidFill>
                <a:schemeClr val="tx1"/>
              </a:solidFill>
            </a:endParaRPr>
          </a:p>
          <a:p>
            <a:pPr algn="r" rtl="1"/>
            <a:endParaRPr lang="ar-SA" b="1" dirty="0">
              <a:solidFill>
                <a:schemeClr val="tx1"/>
              </a:solidFill>
            </a:endParaRPr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B021B97D-6E91-4AA3-BB64-26A2B718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Steps to use  algorithm 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8561C74E-88AC-4E27-B8AA-291AE896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49" y="4509120"/>
            <a:ext cx="2952328" cy="2181529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D9660AD7-2B80-4E4C-B847-EB238C48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9" y="1351616"/>
            <a:ext cx="3267885" cy="3573016"/>
          </a:xfrm>
          <a:prstGeom prst="rect">
            <a:avLst/>
          </a:prstGeom>
        </p:spPr>
      </p:pic>
      <p:pic>
        <p:nvPicPr>
          <p:cNvPr id="6" name="عنصر نائب للمحتوى 4">
            <a:extLst>
              <a:ext uri="{FF2B5EF4-FFF2-40B4-BE49-F238E27FC236}">
                <a16:creationId xmlns:a16="http://schemas.microsoft.com/office/drawing/2014/main" id="{137E7B1A-22E1-45D7-B691-9D3853FD9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05" y="4871880"/>
            <a:ext cx="2808312" cy="10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8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Let minimum support be 3 Find FP-Growth 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8665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FP- Growth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Frequent Pattern Growth Algorithm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040E1AD9-3CF4-4690-A8F6-053818DD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17032"/>
            <a:ext cx="502037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5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>
            <a:extLst>
              <a:ext uri="{FF2B5EF4-FFF2-40B4-BE49-F238E27FC236}">
                <a16:creationId xmlns:a16="http://schemas.microsoft.com/office/drawing/2014/main" id="{5C3072AF-B5DB-4B98-A7DD-AA0744B1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>
            <a:normAutofit/>
          </a:bodyPr>
          <a:lstStyle/>
          <a:p>
            <a:pPr algn="r" rtl="1"/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اول خطوة سرد جميع العنصار</a:t>
            </a:r>
          </a:p>
          <a:p>
            <a:pPr algn="r" rtl="1"/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الموجود في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item set</a:t>
            </a:r>
          </a:p>
          <a:p>
            <a:pPr algn="r" rtl="1"/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نعد ال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frequency </a:t>
            </a:r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لكل عنصر</a:t>
            </a:r>
          </a:p>
          <a:p>
            <a:pPr algn="r" rtl="1"/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يعني كم مرة تكرر في الداتا ست</a:t>
            </a:r>
          </a:p>
          <a:p>
            <a:pPr algn="r" rtl="1"/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ثم ناخذ اللي يساوي مينمم سوبرت</a:t>
            </a:r>
          </a:p>
          <a:p>
            <a:pPr marL="0" indent="0" algn="r" rtl="1">
              <a:buNone/>
            </a:pPr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او اكبر منه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70C963C9-33B2-4729-9CCD-09E3F41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Step 1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4C0022C4-B883-4FB7-AE1A-85825034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8" y="1578886"/>
            <a:ext cx="3267885" cy="45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6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CEFF604D-3E55-471B-AB75-E5ED735E6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024" y="4046433"/>
            <a:ext cx="2808312" cy="1084756"/>
          </a:xfrm>
          <a:prstGeom prst="rect">
            <a:avLst/>
          </a:prstGeom>
        </p:spPr>
      </p:pic>
      <p:sp>
        <p:nvSpPr>
          <p:cNvPr id="3" name="عنوان 2">
            <a:extLst>
              <a:ext uri="{FF2B5EF4-FFF2-40B4-BE49-F238E27FC236}">
                <a16:creationId xmlns:a16="http://schemas.microsoft.com/office/drawing/2014/main" id="{CF839DCC-599F-4BCA-96DA-1D9FC37F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/>
              <a:t>نكتب العناصر التي تجلس معانا للأخير حسب السوبرت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ED829B83-3192-45B5-9CB4-A130B8AB2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8840"/>
            <a:ext cx="3312368" cy="4101475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4C5FE3A6-7E88-44E4-AD8D-DC115C97BC07}"/>
              </a:ext>
            </a:extLst>
          </p:cNvPr>
          <p:cNvSpPr txBox="1"/>
          <p:nvPr/>
        </p:nvSpPr>
        <p:spPr>
          <a:xfrm>
            <a:off x="3995936" y="2557013"/>
            <a:ext cx="331236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ثم ناخذ اللي يساوي مينمم سوبرت</a:t>
            </a:r>
          </a:p>
          <a:p>
            <a:pPr algn="r" rtl="1"/>
            <a:r>
              <a:rPr lang="ar-S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او اكبر منه .......من 3 او اكبر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3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>
            <a:extLst>
              <a:ext uri="{FF2B5EF4-FFF2-40B4-BE49-F238E27FC236}">
                <a16:creationId xmlns:a16="http://schemas.microsoft.com/office/drawing/2014/main" id="{824E3F8A-BEA9-4B10-83DB-55EBC720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404664"/>
            <a:ext cx="8363272" cy="5721499"/>
          </a:xfrm>
        </p:spPr>
        <p:txBody>
          <a:bodyPr/>
          <a:lstStyle/>
          <a:p>
            <a:pPr algn="r" rtl="1"/>
            <a:r>
              <a:rPr lang="ar-S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نكتب ال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(Ordered-Item set)</a:t>
            </a:r>
            <a:r>
              <a:rPr lang="ar-S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ar-S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بناء على  المينمم سوبرت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minmum _support </a:t>
            </a:r>
            <a:r>
              <a:rPr lang="ar-S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هنا يكون 3 </a:t>
            </a:r>
          </a:p>
          <a:p>
            <a:pPr algn="r" rtl="1"/>
            <a:r>
              <a:rPr lang="ar-S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نرتبهم تنازلي على حسب الأكثر ضهورهم 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A9CD453F-A4D1-47A8-956C-4F3D3EA5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428999"/>
            <a:ext cx="6670678" cy="2862736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91DFA4BA-F140-401F-98B0-B257BB2F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8" y="2129747"/>
            <a:ext cx="1714248" cy="237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3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شكل موجة">
  <a:themeElements>
    <a:clrScheme name="شكل موجة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شكل موجة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شكل موجة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2660</TotalTime>
  <Words>345</Words>
  <Application>Microsoft Office PowerPoint</Application>
  <PresentationFormat>عرض على الشاشة (4:3)</PresentationFormat>
  <Paragraphs>52</Paragraphs>
  <Slides>19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5" baseType="lpstr">
      <vt:lpstr>Calibri</vt:lpstr>
      <vt:lpstr>Candara</vt:lpstr>
      <vt:lpstr>Symbol</vt:lpstr>
      <vt:lpstr>Times New Roman</vt:lpstr>
      <vt:lpstr>Wingdings</vt:lpstr>
      <vt:lpstr>شكل موجة</vt:lpstr>
      <vt:lpstr>FP Growth Algorithm</vt:lpstr>
      <vt:lpstr>Apriori algorithm </vt:lpstr>
      <vt:lpstr>عرض تقديمي في PowerPoint</vt:lpstr>
      <vt:lpstr>Compare fp and a prior </vt:lpstr>
      <vt:lpstr>Steps to use  algorithm </vt:lpstr>
      <vt:lpstr>FP- Growth Frequent Pattern Growth Algorithm</vt:lpstr>
      <vt:lpstr>Step 1</vt:lpstr>
      <vt:lpstr>نكتب العناصر التي تجلس معانا للأخير حسب السوبرت</vt:lpstr>
      <vt:lpstr>عرض تقديمي في PowerPoint</vt:lpstr>
      <vt:lpstr>Inserting the set {K, E, M, O, Y}_Orderd يعني نمثله في fp tree </vt:lpstr>
      <vt:lpstr>Inserting the set {K, E, O, Y} </vt:lpstr>
      <vt:lpstr> Inserting the set {K, E, M}</vt:lpstr>
      <vt:lpstr>Inserting the set {K, M, Y}</vt:lpstr>
      <vt:lpstr>Inserting the set {K, E, O}</vt:lpstr>
      <vt:lpstr>نحذف الكي ونرتب البقية من الشجرة</vt:lpstr>
      <vt:lpstr>عرض تقديمي في PowerPoint</vt:lpstr>
      <vt:lpstr> Frequent Pattern rules</vt:lpstr>
      <vt:lpstr> Frequent Pattern rules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FUJITSU</dc:creator>
  <cp:lastModifiedBy>faraa aldhele</cp:lastModifiedBy>
  <cp:revision>232</cp:revision>
  <dcterms:created xsi:type="dcterms:W3CDTF">2020-03-01T15:18:52Z</dcterms:created>
  <dcterms:modified xsi:type="dcterms:W3CDTF">2024-02-15T11:55:22Z</dcterms:modified>
</cp:coreProperties>
</file>