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5" r:id="rId9"/>
    <p:sldId id="273" r:id="rId10"/>
    <p:sldId id="272" r:id="rId11"/>
    <p:sldId id="275" r:id="rId12"/>
    <p:sldId id="271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6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F0F0F0"/>
    <a:srgbClr val="EDEDED"/>
    <a:srgbClr val="6C6C6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A8AD-3894-0621-CDBD-422C29D72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2F4AA-7643-EC2A-34F2-801572A5B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8E3BB-ADEF-6B9B-6804-3ED71108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F2F8-33DD-4E18-A68D-8EF018130C64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6819E-8E9F-9C44-0330-067F2847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8C60-35C4-DE9D-BB63-E034F648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7710-71E8-4EAF-87CB-2A216B7BF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33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7C76-CF4D-03B8-CF5F-DB093942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4AD62-57A4-A7C8-96FE-85367FFAF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ADBDE-5ACD-28F1-73DC-10C28399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F2F8-33DD-4E18-A68D-8EF018130C64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C5465-F656-F29B-54DD-2C1BF474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6073-C060-27DF-5498-12162CDF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7710-71E8-4EAF-87CB-2A216B7BF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ED93F-FCD1-860A-FE4D-506DB2D6C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77D70-BBDD-6337-39C9-4F4DC380C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FAFA2-0863-E80F-780D-8D5E0BBD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F2F8-33DD-4E18-A68D-8EF018130C64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752F2-A211-48E2-F4EF-14AA5168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1C30A-7239-D766-96FE-8016E979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7710-71E8-4EAF-87CB-2A216B7BF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0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2203-1CF8-2799-F896-A57EB186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6943B-3569-B9DC-2AF4-3995E0B0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46B9-393C-A0C3-541B-69ACED44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F2F8-33DD-4E18-A68D-8EF018130C64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170B1-6193-1356-643D-59E49636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1DD5F-E461-B86A-DDE8-6021AFE7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7710-71E8-4EAF-87CB-2A216B7BF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9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2BAD-87B1-9335-E81D-085308F5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E86EB-FE09-74B1-902E-46F9AF97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A7F95-D703-1AFD-8224-D5169B71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F2F8-33DD-4E18-A68D-8EF018130C64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838FE-ECEF-4A84-EA29-508ABD8B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94DC6-A917-354A-AAFC-1143F624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7710-71E8-4EAF-87CB-2A216B7BF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0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1948-0608-7388-6E0A-E6795CD2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C908-2D09-9DD8-2675-8D1CD4C8F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8CD38-700D-2521-0062-A0C3DA770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99345-DB7E-F48F-EE4E-CA047138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F2F8-33DD-4E18-A68D-8EF018130C64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AAC21-A03A-C797-500E-13A3BEDF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92297-70F9-2B61-E196-F151BB66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7710-71E8-4EAF-87CB-2A216B7BF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9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C8A3-11B9-A55D-A400-ACDD6E19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42A98-4379-86B8-265F-8FFE428F7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1F4A4-A9C6-56FA-C22A-79396267E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EB8F2-C4AE-710C-50D4-9F1275043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ED403-7CE7-5198-450F-5D7B77239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4839C-485D-D0A9-27A5-8C8668AD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F2F8-33DD-4E18-A68D-8EF018130C64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37D79-4F15-94F9-84F2-E7606011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11AC2-37BB-D4BC-382E-B5DA1229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7710-71E8-4EAF-87CB-2A216B7BF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80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E576-F93A-E460-84B4-C759EB1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81FFE-AE38-D1DA-7719-4CAB8F04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F2F8-33DD-4E18-A68D-8EF018130C64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2D3A8-F572-317C-A4F2-CD810D20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4F372-A39C-8FAC-CF0E-03F3C057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7710-71E8-4EAF-87CB-2A216B7BF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54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3739B-37F1-C334-F379-5AFE7CB2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F2F8-33DD-4E18-A68D-8EF018130C64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78691-5D7E-74ED-271D-A4B3FEE2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7A55F-6906-CB22-822A-2155F844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7710-71E8-4EAF-87CB-2A216B7BF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4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CDCF-D3CE-E6E3-09EB-55D4A6C7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2EDD5-4E02-6B55-C769-56656E123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4CD6D-3590-BD7D-0861-57A459454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DD54A-3A56-0ED8-FF9D-91D0FF33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F2F8-33DD-4E18-A68D-8EF018130C64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0E60D-8445-2FDA-18D1-9BA69E02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D82B3-F710-54A2-9AF3-76D3DD48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7710-71E8-4EAF-87CB-2A216B7BF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271B-8504-D90A-C63D-0717CB8F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2EA33-9F94-A7A7-A7B8-64C944668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2FDFD-7833-D36B-2845-0D47B4E98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EE989-77D1-F237-31EE-05F8D92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F2F8-33DD-4E18-A68D-8EF018130C64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940F6-C833-1B7B-722F-A3B5B0EC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BF742-BECF-B559-047A-64B3A81E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7710-71E8-4EAF-87CB-2A216B7BF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57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7E6B5-5B9C-DA45-35CD-A0A9EB21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43EB8-A5C7-3BFE-E498-5618D1A76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3E498-B22A-5F83-C536-99333F718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8F2F8-33DD-4E18-A68D-8EF018130C64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AAE0-0CB4-D38B-2E36-A8C90E894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E959B-BADC-8EC9-D5F3-917EFC6F3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7710-71E8-4EAF-87CB-2A216B7BF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69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g-data-europe/docker-hive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pic>
        <p:nvPicPr>
          <p:cNvPr id="5" name="Picture 4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8261C4E4-7FBF-3796-D3B8-A9113D40D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43" y="4658680"/>
            <a:ext cx="857779" cy="85777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1092010-F7A9-79FA-D59E-227E4852BBCF}"/>
              </a:ext>
            </a:extLst>
          </p:cNvPr>
          <p:cNvGrpSpPr/>
          <p:nvPr/>
        </p:nvGrpSpPr>
        <p:grpSpPr>
          <a:xfrm>
            <a:off x="0" y="2808514"/>
            <a:ext cx="6711043" cy="1386955"/>
            <a:chOff x="0" y="2808514"/>
            <a:chExt cx="6711043" cy="13869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286DB6-DE67-01DC-B086-580169906391}"/>
                </a:ext>
              </a:extLst>
            </p:cNvPr>
            <p:cNvSpPr/>
            <p:nvPr/>
          </p:nvSpPr>
          <p:spPr>
            <a:xfrm>
              <a:off x="0" y="2808514"/>
              <a:ext cx="6711043" cy="13869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97CDCDC8-A7D5-2C62-445F-8040AB60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243" y="3013501"/>
              <a:ext cx="4765144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This project is created on a 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Docker Image 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of 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Apache Hive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. </a:t>
              </a: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solidFill>
                    <a:srgbClr val="404040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reating </a:t>
              </a: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404040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a multi node 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environment of these containers.</a:t>
              </a:r>
            </a:p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This project is being followed from the initialization process of                                                                  starting HIVE containers to handle large dataset 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6037A063-76E5-5E30-DB30-A6D2822F3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083" y="4805753"/>
            <a:ext cx="154790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Created By</a:t>
            </a:r>
          </a:p>
          <a:p>
            <a:pPr marL="0" marR="0" lvl="0" indent="0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kumimoji="0" lang="en-GB" altLang="en-US" sz="10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areed Hassan Khan </a:t>
            </a:r>
          </a:p>
          <a:p>
            <a:pPr marL="0" marR="0" lvl="0" indent="0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ERP 25367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6B27224-8F69-0B5D-3260-CD63F1E11890}"/>
              </a:ext>
            </a:extLst>
          </p:cNvPr>
          <p:cNvSpPr txBox="1"/>
          <p:nvPr/>
        </p:nvSpPr>
        <p:spPr>
          <a:xfrm>
            <a:off x="1045347" y="1625131"/>
            <a:ext cx="6094070" cy="1037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800" dirty="0">
                <a:solidFill>
                  <a:srgbClr val="404040"/>
                </a:solidFill>
                <a:effectLst/>
                <a:latin typeface="SF Pro Bold" pitchFamily="2" charset="0"/>
                <a:ea typeface="SF Pro Bold" pitchFamily="2" charset="0"/>
                <a:cs typeface="SF Pro Bold" pitchFamily="2" charset="0"/>
              </a:rPr>
              <a:t>Big Data Analytics</a:t>
            </a:r>
            <a:endParaRPr lang="en-GB" sz="38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800" dirty="0">
                <a:solidFill>
                  <a:srgbClr val="404040"/>
                </a:solidFill>
                <a:effectLst/>
                <a:latin typeface="SF Pro Bold" pitchFamily="2" charset="0"/>
                <a:ea typeface="SF Pro Bold" pitchFamily="2" charset="0"/>
                <a:cs typeface="SF Pro Bold" pitchFamily="2" charset="0"/>
              </a:rPr>
              <a:t>Docker Hive Project</a:t>
            </a:r>
            <a:endParaRPr lang="en-GB" sz="38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37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Basic Guide of Apache Hive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09E3FBFF-C2FA-BA83-4C7F-35C5B6F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157578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Databases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D3E3817D-5E1B-BF08-3029-5F086BDF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64642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Tables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2">
            <a:extLst>
              <a:ext uri="{FF2B5EF4-FFF2-40B4-BE49-F238E27FC236}">
                <a16:creationId xmlns:a16="http://schemas.microsoft.com/office/drawing/2014/main" id="{C4DA310E-0E02-CBEA-10EB-E145B4145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14616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Partitions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EE69A05A-8B2D-ACB8-9AEF-6294D1910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64654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Buckets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5C4A74B1-AC67-5DE0-9726-EBB9D55D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14692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Views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id="{931B6349-6CD4-34F4-0910-F67400877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64667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Performance Utilities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Box 2">
            <a:extLst>
              <a:ext uri="{FF2B5EF4-FFF2-40B4-BE49-F238E27FC236}">
                <a16:creationId xmlns:a16="http://schemas.microsoft.com/office/drawing/2014/main" id="{8B3CF06D-87FB-559A-C9DC-D0C36A12C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14705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Logs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2">
            <a:extLst>
              <a:ext uri="{FF2B5EF4-FFF2-40B4-BE49-F238E27FC236}">
                <a16:creationId xmlns:a16="http://schemas.microsoft.com/office/drawing/2014/main" id="{33DA74A1-BCCC-E1FD-32B6-38725C854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64679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Marks and Encryption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61DE52A-4A4A-5CC5-BA08-46DB95E50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614717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Hivemall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 Box 2">
            <a:extLst>
              <a:ext uri="{FF2B5EF4-FFF2-40B4-BE49-F238E27FC236}">
                <a16:creationId xmlns:a16="http://schemas.microsoft.com/office/drawing/2014/main" id="{2F9B9B7E-60AF-8C9A-D332-90BCDE57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1655351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Handling Data Types</a:t>
            </a:r>
            <a:endParaRPr lang="en-GB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8B66A6B-5E41-DC75-E29E-84D353E9E0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079"/>
          <a:stretch/>
        </p:blipFill>
        <p:spPr>
          <a:xfrm>
            <a:off x="5623055" y="1931064"/>
            <a:ext cx="6568945" cy="107569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0D3C25F-6A65-3391-557A-5D7BEB1BE6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93"/>
          <a:stretch/>
        </p:blipFill>
        <p:spPr>
          <a:xfrm>
            <a:off x="6096000" y="3469382"/>
            <a:ext cx="4999500" cy="17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2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Basic Guide of Apache Hive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09E3FBFF-C2FA-BA83-4C7F-35C5B6F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157578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Databases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D3E3817D-5E1B-BF08-3029-5F086BDF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64642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Tables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2">
            <a:extLst>
              <a:ext uri="{FF2B5EF4-FFF2-40B4-BE49-F238E27FC236}">
                <a16:creationId xmlns:a16="http://schemas.microsoft.com/office/drawing/2014/main" id="{C4DA310E-0E02-CBEA-10EB-E145B4145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14616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Partitions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EE69A05A-8B2D-ACB8-9AEF-6294D1910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64654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Buckets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5C4A74B1-AC67-5DE0-9726-EBB9D55D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14692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Views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id="{931B6349-6CD4-34F4-0910-F67400877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64667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Performance Utilities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Box 2">
            <a:extLst>
              <a:ext uri="{FF2B5EF4-FFF2-40B4-BE49-F238E27FC236}">
                <a16:creationId xmlns:a16="http://schemas.microsoft.com/office/drawing/2014/main" id="{8B3CF06D-87FB-559A-C9DC-D0C36A12C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14705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Logs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2">
            <a:extLst>
              <a:ext uri="{FF2B5EF4-FFF2-40B4-BE49-F238E27FC236}">
                <a16:creationId xmlns:a16="http://schemas.microsoft.com/office/drawing/2014/main" id="{33DA74A1-BCCC-E1FD-32B6-38725C854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64679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Marks and Encryption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61DE52A-4A4A-5CC5-BA08-46DB95E50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614717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Hivemall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 Box 2">
            <a:extLst>
              <a:ext uri="{FF2B5EF4-FFF2-40B4-BE49-F238E27FC236}">
                <a16:creationId xmlns:a16="http://schemas.microsoft.com/office/drawing/2014/main" id="{2F9B9B7E-60AF-8C9A-D332-90BCDE57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1655351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Handling Data Types</a:t>
            </a:r>
            <a:endParaRPr lang="en-GB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BCD9D-2251-C186-A4E7-2A87F05B70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684"/>
          <a:stretch/>
        </p:blipFill>
        <p:spPr>
          <a:xfrm>
            <a:off x="5307515" y="2048069"/>
            <a:ext cx="6884485" cy="1598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38E54B-3256-3CE8-DCB1-29C801A07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39" y="3922325"/>
            <a:ext cx="5452519" cy="166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9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Basic Guide of Apache Hive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F57C47-E6DC-96BE-6B4D-0F624EC86FDD}"/>
              </a:ext>
            </a:extLst>
          </p:cNvPr>
          <p:cNvGrpSpPr/>
          <p:nvPr/>
        </p:nvGrpSpPr>
        <p:grpSpPr>
          <a:xfrm>
            <a:off x="5955653" y="2016192"/>
            <a:ext cx="6236347" cy="504135"/>
            <a:chOff x="1281016" y="2394407"/>
            <a:chExt cx="10910984" cy="65045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56C361-456D-7B67-524F-2E3DEA87B2E7}"/>
                </a:ext>
              </a:extLst>
            </p:cNvPr>
            <p:cNvSpPr/>
            <p:nvPr/>
          </p:nvSpPr>
          <p:spPr>
            <a:xfrm>
              <a:off x="1281016" y="2394407"/>
              <a:ext cx="10910984" cy="65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0ED68161-50B6-9E04-4AB0-DC3E075E4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725" y="2626789"/>
              <a:ext cx="5790536" cy="161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1587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rgbClr val="008000"/>
                  </a:solidFill>
                  <a:effectLst/>
                  <a:latin typeface="SF Pro Regular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USE </a:t>
              </a:r>
              <a:r>
                <a:rPr lang="en-GB" sz="1050" dirty="0" err="1">
                  <a:solidFill>
                    <a:srgbClr val="2E74B5"/>
                  </a:solidFill>
                  <a:effectLst/>
                  <a:latin typeface="SF Pro Regular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myhivebook</a:t>
              </a:r>
              <a:r>
                <a:rPr lang="en-GB" sz="1050" dirty="0">
                  <a:solidFill>
                    <a:srgbClr val="008000"/>
                  </a:solidFill>
                  <a:effectLst/>
                  <a:latin typeface="SF Pro Regular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;</a:t>
              </a:r>
              <a:endParaRPr kumimoji="0" lang="en-GB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Regular" pitchFamily="2" charset="0"/>
                <a:ea typeface="SF Pro Regular" pitchFamily="2" charset="0"/>
                <a:cs typeface="SF Pro Regular" pitchFamily="2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9C85012-80E3-EF6B-EF67-41714FD11F27}"/>
              </a:ext>
            </a:extLst>
          </p:cNvPr>
          <p:cNvSpPr txBox="1"/>
          <p:nvPr/>
        </p:nvSpPr>
        <p:spPr>
          <a:xfrm>
            <a:off x="5955651" y="1607075"/>
            <a:ext cx="337262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Using the database name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myhivebook</a:t>
            </a:r>
            <a:endParaRPr kumimoji="0" lang="en-GB" altLang="en-US" sz="105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SF Pro Regular" pitchFamily="2" charset="0"/>
              <a:ea typeface="SF Pro Regular" pitchFamily="2" charset="0"/>
              <a:cs typeface="SF Pro Regular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636633-2979-C993-C0C6-ABC12D817EAB}"/>
              </a:ext>
            </a:extLst>
          </p:cNvPr>
          <p:cNvGrpSpPr/>
          <p:nvPr/>
        </p:nvGrpSpPr>
        <p:grpSpPr>
          <a:xfrm>
            <a:off x="5955651" y="3095802"/>
            <a:ext cx="6236349" cy="503168"/>
            <a:chOff x="1281015" y="2394407"/>
            <a:chExt cx="10910985" cy="65045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9067D5-CDC2-C754-DF95-403C48693719}"/>
                </a:ext>
              </a:extLst>
            </p:cNvPr>
            <p:cNvSpPr/>
            <p:nvPr/>
          </p:nvSpPr>
          <p:spPr>
            <a:xfrm>
              <a:off x="1281016" y="2394407"/>
              <a:ext cx="10910984" cy="65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5A4CED39-F253-9E9F-7F18-F47424590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015" y="2612523"/>
              <a:ext cx="5790534" cy="161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1587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050" b="0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describe </a:t>
              </a:r>
              <a:r>
                <a:rPr kumimoji="0" lang="en-GB" altLang="en-US" sz="1050" b="0" i="0" u="none" strike="noStrike" cap="none" normalizeH="0" baseline="0" dirty="0">
                  <a:ln>
                    <a:noFill/>
                  </a:ln>
                  <a:solidFill>
                    <a:srgbClr val="2E74B5"/>
                  </a:solidFill>
                  <a:effectLst/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database default</a:t>
              </a:r>
              <a:r>
                <a:rPr kumimoji="0" lang="en-GB" altLang="en-US" sz="1050" b="0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;</a:t>
              </a:r>
              <a:r>
                <a:rPr kumimoji="0" lang="en-GB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GB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CEA2996-C839-538C-23F5-FBFBF292D6E0}"/>
              </a:ext>
            </a:extLst>
          </p:cNvPr>
          <p:cNvSpPr txBox="1"/>
          <p:nvPr/>
        </p:nvSpPr>
        <p:spPr>
          <a:xfrm>
            <a:off x="5955651" y="2686685"/>
            <a:ext cx="337262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Describing the database named default</a:t>
            </a:r>
            <a:endParaRPr kumimoji="0" lang="en-GB" altLang="en-US" sz="105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SF Pro Regular" pitchFamily="2" charset="0"/>
              <a:ea typeface="SF Pro Regular" pitchFamily="2" charset="0"/>
              <a:cs typeface="SF Pro Regular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0D9054-0D08-4916-74ED-A3E04A4384E9}"/>
              </a:ext>
            </a:extLst>
          </p:cNvPr>
          <p:cNvGrpSpPr/>
          <p:nvPr/>
        </p:nvGrpSpPr>
        <p:grpSpPr>
          <a:xfrm>
            <a:off x="5955651" y="4174445"/>
            <a:ext cx="6236349" cy="503168"/>
            <a:chOff x="1281015" y="2394407"/>
            <a:chExt cx="10910985" cy="65045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ED59EB-A6F5-6E4A-7C83-F5A061DB5661}"/>
                </a:ext>
              </a:extLst>
            </p:cNvPr>
            <p:cNvSpPr/>
            <p:nvPr/>
          </p:nvSpPr>
          <p:spPr>
            <a:xfrm>
              <a:off x="1281016" y="2394407"/>
              <a:ext cx="10910984" cy="65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A4ABC07D-85EF-9F38-91EA-28DFD9384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015" y="2603161"/>
              <a:ext cx="5790534" cy="180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1587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22860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GB" sz="1050" dirty="0">
                  <a:solidFill>
                    <a:srgbClr val="008000"/>
                  </a:solidFill>
                  <a:effectLst/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SELECT </a:t>
              </a:r>
              <a:r>
                <a:rPr lang="en-GB" sz="1050" dirty="0" err="1">
                  <a:solidFill>
                    <a:srgbClr val="2E74B5"/>
                  </a:solidFill>
                  <a:effectLst/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current_database</a:t>
              </a:r>
              <a:r>
                <a:rPr lang="en-GB" sz="1050" dirty="0">
                  <a:solidFill>
                    <a:srgbClr val="2E74B5"/>
                  </a:solidFill>
                  <a:effectLst/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();</a:t>
              </a:r>
              <a:endParaRPr lang="en-GB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52BDC57-45BF-A123-CB2A-1B3589380768}"/>
              </a:ext>
            </a:extLst>
          </p:cNvPr>
          <p:cNvSpPr txBox="1"/>
          <p:nvPr/>
        </p:nvSpPr>
        <p:spPr>
          <a:xfrm>
            <a:off x="5955651" y="3765328"/>
            <a:ext cx="337262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404040"/>
                </a:solidFill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electing current database</a:t>
            </a:r>
            <a:endParaRPr kumimoji="0" lang="en-GB" altLang="en-US" sz="105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SF Pro Regular" pitchFamily="2" charset="0"/>
              <a:ea typeface="SF Pro Regular" pitchFamily="2" charset="0"/>
              <a:cs typeface="SF Pro Regular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3F32B1-9CF1-28DE-85B2-A9DA7A01F57D}"/>
              </a:ext>
            </a:extLst>
          </p:cNvPr>
          <p:cNvGrpSpPr/>
          <p:nvPr/>
        </p:nvGrpSpPr>
        <p:grpSpPr>
          <a:xfrm>
            <a:off x="5955651" y="5270000"/>
            <a:ext cx="6236349" cy="650451"/>
            <a:chOff x="1281015" y="2394407"/>
            <a:chExt cx="10910985" cy="65045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73D176-B262-0942-F5F8-3832BB94D306}"/>
                </a:ext>
              </a:extLst>
            </p:cNvPr>
            <p:cNvSpPr/>
            <p:nvPr/>
          </p:nvSpPr>
          <p:spPr>
            <a:xfrm>
              <a:off x="1281016" y="2394407"/>
              <a:ext cx="10910984" cy="65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050"/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52F5C69A-B37A-BD5D-FEC8-D032435B1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015" y="2612523"/>
              <a:ext cx="7762962" cy="161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1587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altLang="en-US" sz="1050" dirty="0">
                  <a:solidFill>
                    <a:srgbClr val="008000"/>
                  </a:solidFill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A</a:t>
              </a:r>
              <a:r>
                <a:rPr kumimoji="0" lang="en-GB" altLang="en-US" sz="1050" b="0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lter</a:t>
              </a:r>
              <a:r>
                <a:rPr kumimoji="0" lang="en-GB" altLang="en-US" sz="105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kumimoji="0" lang="en-GB" altLang="en-US" sz="1050" b="0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database</a:t>
              </a:r>
              <a:r>
                <a:rPr kumimoji="0" lang="en-GB" altLang="en-US" sz="105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kumimoji="0" lang="en-GB" altLang="en-US" sz="105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myhivebook</a:t>
              </a:r>
              <a:r>
                <a:rPr kumimoji="0" lang="en-GB" altLang="en-US" sz="105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kumimoji="0" lang="en-GB" altLang="en-US" sz="1050" b="0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set</a:t>
              </a:r>
              <a:r>
                <a:rPr kumimoji="0" lang="en-GB" altLang="en-US" sz="105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kumimoji="0" lang="en-GB" altLang="en-US" sz="1050" b="0" i="0" u="none" strike="noStrike" cap="none" normalizeH="0" baseline="0" dirty="0" err="1">
                  <a:ln>
                    <a:noFill/>
                  </a:ln>
                  <a:solidFill>
                    <a:srgbClr val="333333"/>
                  </a:solidFill>
                  <a:effectLst/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dbproperties</a:t>
              </a:r>
              <a:r>
                <a:rPr kumimoji="0" lang="en-GB" altLang="en-US" sz="105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(</a:t>
              </a:r>
              <a:r>
                <a:rPr kumimoji="0" lang="en-GB" altLang="en-US" sz="1050" b="0" i="0" u="none" strike="noStrike" cap="none" normalizeH="0" baseline="0" dirty="0">
                  <a:ln>
                    <a:noFill/>
                  </a:ln>
                  <a:solidFill>
                    <a:srgbClr val="BA2121"/>
                  </a:solidFill>
                  <a:effectLst/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'edited-by'</a:t>
              </a:r>
              <a:r>
                <a:rPr kumimoji="0" lang="en-GB" altLang="en-US" sz="1050" b="0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</a:t>
              </a:r>
              <a:r>
                <a:rPr kumimoji="0" lang="en-GB" altLang="en-US" sz="1050" b="0" i="0" u="none" strike="noStrike" cap="none" normalizeH="0" baseline="0" dirty="0">
                  <a:ln>
                    <a:noFill/>
                  </a:ln>
                  <a:solidFill>
                    <a:srgbClr val="BA2121"/>
                  </a:solidFill>
                  <a:effectLst/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'</a:t>
              </a:r>
              <a:r>
                <a:rPr kumimoji="0" lang="en-GB" altLang="en-US" sz="1050" b="0" i="0" u="none" strike="noStrike" cap="none" normalizeH="0" baseline="0" dirty="0" err="1">
                  <a:ln>
                    <a:noFill/>
                  </a:ln>
                  <a:solidFill>
                    <a:srgbClr val="BA2121"/>
                  </a:solidFill>
                  <a:effectLst/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fareed</a:t>
              </a:r>
              <a:r>
                <a:rPr kumimoji="0" lang="en-GB" altLang="en-US" sz="1050" b="0" i="0" u="none" strike="noStrike" cap="none" normalizeH="0" baseline="0" dirty="0">
                  <a:ln>
                    <a:noFill/>
                  </a:ln>
                  <a:solidFill>
                    <a:srgbClr val="BA2121"/>
                  </a:solidFill>
                  <a:effectLst/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'</a:t>
              </a:r>
              <a:r>
                <a:rPr kumimoji="0" lang="en-GB" altLang="en-US" sz="105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SF Pro Regular" pitchFamily="2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);</a:t>
              </a:r>
              <a:r>
                <a:rPr kumimoji="0" lang="en-GB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GB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777692B-CCC6-6D88-7CC1-7002D337FC3B}"/>
              </a:ext>
            </a:extLst>
          </p:cNvPr>
          <p:cNvSpPr txBox="1"/>
          <p:nvPr/>
        </p:nvSpPr>
        <p:spPr>
          <a:xfrm>
            <a:off x="5955651" y="4860884"/>
            <a:ext cx="337262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Editing database properties</a:t>
            </a:r>
            <a:endParaRPr kumimoji="0" lang="en-GB" altLang="en-US" sz="105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SF Pro Regular" pitchFamily="2" charset="0"/>
              <a:ea typeface="SF Pro Regular" pitchFamily="2" charset="0"/>
              <a:cs typeface="SF Pro Regular" pitchFamily="2" charset="0"/>
            </a:endParaRPr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09E3FBFF-C2FA-BA83-4C7F-35C5B6F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157578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Databases</a:t>
            </a:r>
            <a:endParaRPr lang="en-GB" sz="110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D3E3817D-5E1B-BF08-3029-5F086BDF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64642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Tables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2">
            <a:extLst>
              <a:ext uri="{FF2B5EF4-FFF2-40B4-BE49-F238E27FC236}">
                <a16:creationId xmlns:a16="http://schemas.microsoft.com/office/drawing/2014/main" id="{C4DA310E-0E02-CBEA-10EB-E145B4145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14616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Partitions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EE69A05A-8B2D-ACB8-9AEF-6294D1910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64654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Buckets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5C4A74B1-AC67-5DE0-9726-EBB9D55D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14692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Views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id="{931B6349-6CD4-34F4-0910-F67400877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64667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Performance Utilities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Box 2">
            <a:extLst>
              <a:ext uri="{FF2B5EF4-FFF2-40B4-BE49-F238E27FC236}">
                <a16:creationId xmlns:a16="http://schemas.microsoft.com/office/drawing/2014/main" id="{8B3CF06D-87FB-559A-C9DC-D0C36A12C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14705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Logs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2">
            <a:extLst>
              <a:ext uri="{FF2B5EF4-FFF2-40B4-BE49-F238E27FC236}">
                <a16:creationId xmlns:a16="http://schemas.microsoft.com/office/drawing/2014/main" id="{33DA74A1-BCCC-E1FD-32B6-38725C854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64679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Marks and Encryption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61DE52A-4A4A-5CC5-BA08-46DB95E50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614717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Hivemall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 Box 2">
            <a:extLst>
              <a:ext uri="{FF2B5EF4-FFF2-40B4-BE49-F238E27FC236}">
                <a16:creationId xmlns:a16="http://schemas.microsoft.com/office/drawing/2014/main" id="{2F9B9B7E-60AF-8C9A-D332-90BCDE57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1655351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Handling Data Types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51BC48C-E8C9-C73A-D68D-526C3497B966}"/>
              </a:ext>
            </a:extLst>
          </p:cNvPr>
          <p:cNvSpPr txBox="1"/>
          <p:nvPr/>
        </p:nvSpPr>
        <p:spPr>
          <a:xfrm>
            <a:off x="9006936" y="5467767"/>
            <a:ext cx="5167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…</a:t>
            </a:r>
            <a:endParaRPr kumimoji="0" lang="en-GB" altLang="en-US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SF Pro Regular" pitchFamily="2" charset="0"/>
              <a:ea typeface="SF Pro Regular" pitchFamily="2" charset="0"/>
              <a:cs typeface="SF Pro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Basic Guide of Apache Hive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09E3FBFF-C2FA-BA83-4C7F-35C5B6F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157578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Databases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D3E3817D-5E1B-BF08-3029-5F086BDF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64642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Tables</a:t>
            </a:r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2">
            <a:extLst>
              <a:ext uri="{FF2B5EF4-FFF2-40B4-BE49-F238E27FC236}">
                <a16:creationId xmlns:a16="http://schemas.microsoft.com/office/drawing/2014/main" id="{C4DA310E-0E02-CBEA-10EB-E145B4145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14616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Partitions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EE69A05A-8B2D-ACB8-9AEF-6294D1910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64654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Buckets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5C4A74B1-AC67-5DE0-9726-EBB9D55D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14692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Views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id="{931B6349-6CD4-34F4-0910-F67400877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64667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Performance Utilities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Box 2">
            <a:extLst>
              <a:ext uri="{FF2B5EF4-FFF2-40B4-BE49-F238E27FC236}">
                <a16:creationId xmlns:a16="http://schemas.microsoft.com/office/drawing/2014/main" id="{8B3CF06D-87FB-559A-C9DC-D0C36A12C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14705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Logs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2">
            <a:extLst>
              <a:ext uri="{FF2B5EF4-FFF2-40B4-BE49-F238E27FC236}">
                <a16:creationId xmlns:a16="http://schemas.microsoft.com/office/drawing/2014/main" id="{33DA74A1-BCCC-E1FD-32B6-38725C854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64679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Marks and Encryption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61DE52A-4A4A-5CC5-BA08-46DB95E50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614717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Hivemall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 Box 2">
            <a:extLst>
              <a:ext uri="{FF2B5EF4-FFF2-40B4-BE49-F238E27FC236}">
                <a16:creationId xmlns:a16="http://schemas.microsoft.com/office/drawing/2014/main" id="{2F9B9B7E-60AF-8C9A-D332-90BCDE57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1655351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Handling Data Types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90588-7822-5A47-F61B-7A54D831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0" y="1894011"/>
            <a:ext cx="7721600" cy="207575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A369F5B-380C-D6A6-FAE4-8704CAC33333}"/>
              </a:ext>
            </a:extLst>
          </p:cNvPr>
          <p:cNvGrpSpPr/>
          <p:nvPr/>
        </p:nvGrpSpPr>
        <p:grpSpPr>
          <a:xfrm>
            <a:off x="5332565" y="4146927"/>
            <a:ext cx="7597341" cy="1998619"/>
            <a:chOff x="4570565" y="4146927"/>
            <a:chExt cx="7597341" cy="199861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D74624-6F52-3517-CB23-49B2CF5E6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0565" y="4146927"/>
              <a:ext cx="6095404" cy="199861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4777CF5-1731-274C-9913-BB3F2A671B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197"/>
            <a:stretch/>
          </p:blipFill>
          <p:spPr>
            <a:xfrm>
              <a:off x="10595137" y="4146927"/>
              <a:ext cx="1572769" cy="1998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44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Basic Guide of Apache Hive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09E3FBFF-C2FA-BA83-4C7F-35C5B6F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157578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Databases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D3E3817D-5E1B-BF08-3029-5F086BDF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64642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Tables</a:t>
            </a:r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2">
            <a:extLst>
              <a:ext uri="{FF2B5EF4-FFF2-40B4-BE49-F238E27FC236}">
                <a16:creationId xmlns:a16="http://schemas.microsoft.com/office/drawing/2014/main" id="{C4DA310E-0E02-CBEA-10EB-E145B4145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14616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Partitions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EE69A05A-8B2D-ACB8-9AEF-6294D1910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64654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Buckets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5C4A74B1-AC67-5DE0-9726-EBB9D55D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14692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Views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id="{931B6349-6CD4-34F4-0910-F67400877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64667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Performance Utilities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Box 2">
            <a:extLst>
              <a:ext uri="{FF2B5EF4-FFF2-40B4-BE49-F238E27FC236}">
                <a16:creationId xmlns:a16="http://schemas.microsoft.com/office/drawing/2014/main" id="{8B3CF06D-87FB-559A-C9DC-D0C36A12C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14705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Logs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2">
            <a:extLst>
              <a:ext uri="{FF2B5EF4-FFF2-40B4-BE49-F238E27FC236}">
                <a16:creationId xmlns:a16="http://schemas.microsoft.com/office/drawing/2014/main" id="{33DA74A1-BCCC-E1FD-32B6-38725C854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64679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Marks and Encryption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61DE52A-4A4A-5CC5-BA08-46DB95E50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614717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Hivemall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 Box 2">
            <a:extLst>
              <a:ext uri="{FF2B5EF4-FFF2-40B4-BE49-F238E27FC236}">
                <a16:creationId xmlns:a16="http://schemas.microsoft.com/office/drawing/2014/main" id="{2F9B9B7E-60AF-8C9A-D332-90BCDE57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1655351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Handling Data Types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AFBF40-C475-EEE4-5391-B18F0FC0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467" y="1839502"/>
            <a:ext cx="7066533" cy="23621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3BCC6BF-3FFB-FA01-F852-4FF1803AB078}"/>
              </a:ext>
            </a:extLst>
          </p:cNvPr>
          <p:cNvGrpSpPr/>
          <p:nvPr/>
        </p:nvGrpSpPr>
        <p:grpSpPr>
          <a:xfrm>
            <a:off x="5203690" y="4470142"/>
            <a:ext cx="6988310" cy="1018489"/>
            <a:chOff x="5203690" y="4470142"/>
            <a:chExt cx="6988310" cy="10184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670D0B-2F22-9D7F-B891-1836AC226361}"/>
                </a:ext>
              </a:extLst>
            </p:cNvPr>
            <p:cNvSpPr/>
            <p:nvPr/>
          </p:nvSpPr>
          <p:spPr>
            <a:xfrm>
              <a:off x="7823200" y="4886960"/>
              <a:ext cx="4368800" cy="447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92E545-6490-D3B6-269D-754F0AA18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3690" y="4470142"/>
              <a:ext cx="5992630" cy="1018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05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Basic Guide of Apache Hive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09E3FBFF-C2FA-BA83-4C7F-35C5B6F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157578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Databases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D3E3817D-5E1B-BF08-3029-5F086BDF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64642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Tables</a:t>
            </a:r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2">
            <a:extLst>
              <a:ext uri="{FF2B5EF4-FFF2-40B4-BE49-F238E27FC236}">
                <a16:creationId xmlns:a16="http://schemas.microsoft.com/office/drawing/2014/main" id="{C4DA310E-0E02-CBEA-10EB-E145B4145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14616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Partitions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EE69A05A-8B2D-ACB8-9AEF-6294D1910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64654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Buckets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5C4A74B1-AC67-5DE0-9726-EBB9D55D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14692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Views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id="{931B6349-6CD4-34F4-0910-F67400877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64667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Performance Utilities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Box 2">
            <a:extLst>
              <a:ext uri="{FF2B5EF4-FFF2-40B4-BE49-F238E27FC236}">
                <a16:creationId xmlns:a16="http://schemas.microsoft.com/office/drawing/2014/main" id="{8B3CF06D-87FB-559A-C9DC-D0C36A12C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14705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Logs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2">
            <a:extLst>
              <a:ext uri="{FF2B5EF4-FFF2-40B4-BE49-F238E27FC236}">
                <a16:creationId xmlns:a16="http://schemas.microsoft.com/office/drawing/2014/main" id="{33DA74A1-BCCC-E1FD-32B6-38725C854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64679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Marks and Encryption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61DE52A-4A4A-5CC5-BA08-46DB95E50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614717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Hivemall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 Box 2">
            <a:extLst>
              <a:ext uri="{FF2B5EF4-FFF2-40B4-BE49-F238E27FC236}">
                <a16:creationId xmlns:a16="http://schemas.microsoft.com/office/drawing/2014/main" id="{2F9B9B7E-60AF-8C9A-D332-90BCDE57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1655351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Handling Data Types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09C40-2C0A-C91B-6EFF-4F0A2CEF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160" y="2280785"/>
            <a:ext cx="6847840" cy="780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65BC4-7F2F-5C3A-A9E8-9F7475931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560" y="3375500"/>
            <a:ext cx="6695440" cy="81822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2250F5-EB6A-09E5-6C87-A9847D30FF8B}"/>
              </a:ext>
            </a:extLst>
          </p:cNvPr>
          <p:cNvSpPr txBox="1"/>
          <p:nvPr/>
        </p:nvSpPr>
        <p:spPr>
          <a:xfrm>
            <a:off x="8585892" y="4471147"/>
            <a:ext cx="5167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F Pro Black" pitchFamily="2" charset="0"/>
                <a:ea typeface="SF Pro Black" pitchFamily="2" charset="0"/>
                <a:cs typeface="SF Pro Black" pitchFamily="2" charset="0"/>
              </a:rPr>
              <a:t>…</a:t>
            </a:r>
            <a:endParaRPr kumimoji="0" lang="en-GB" altLang="en-US" sz="80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SF Pro Black" pitchFamily="2" charset="0"/>
              <a:ea typeface="SF Pro Black" pitchFamily="2" charset="0"/>
              <a:cs typeface="SF Pro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77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Basic Guide of Apache Hive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09E3FBFF-C2FA-BA83-4C7F-35C5B6F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157578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Databases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D3E3817D-5E1B-BF08-3029-5F086BDF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64642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Tables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2">
            <a:extLst>
              <a:ext uri="{FF2B5EF4-FFF2-40B4-BE49-F238E27FC236}">
                <a16:creationId xmlns:a16="http://schemas.microsoft.com/office/drawing/2014/main" id="{C4DA310E-0E02-CBEA-10EB-E145B4145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14616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Partitions</a:t>
            </a:r>
            <a:endParaRPr lang="en-GB" sz="110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EE69A05A-8B2D-ACB8-9AEF-6294D1910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64654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Buckets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5C4A74B1-AC67-5DE0-9726-EBB9D55D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14692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Views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id="{931B6349-6CD4-34F4-0910-F67400877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64667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Performance Utilities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Box 2">
            <a:extLst>
              <a:ext uri="{FF2B5EF4-FFF2-40B4-BE49-F238E27FC236}">
                <a16:creationId xmlns:a16="http://schemas.microsoft.com/office/drawing/2014/main" id="{8B3CF06D-87FB-559A-C9DC-D0C36A12C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14705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Logs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2">
            <a:extLst>
              <a:ext uri="{FF2B5EF4-FFF2-40B4-BE49-F238E27FC236}">
                <a16:creationId xmlns:a16="http://schemas.microsoft.com/office/drawing/2014/main" id="{33DA74A1-BCCC-E1FD-32B6-38725C854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64679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Marks and Encryption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61DE52A-4A4A-5CC5-BA08-46DB95E50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614717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Hivemall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 Box 2">
            <a:extLst>
              <a:ext uri="{FF2B5EF4-FFF2-40B4-BE49-F238E27FC236}">
                <a16:creationId xmlns:a16="http://schemas.microsoft.com/office/drawing/2014/main" id="{2F9B9B7E-60AF-8C9A-D332-90BCDE57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1655351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Handling Data Types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A20EB-BCE9-CB18-E055-F409250C5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40" y="1947884"/>
            <a:ext cx="6715760" cy="1884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FC5E4E-085F-3ECD-F7A3-DC484093F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40" y="4146927"/>
            <a:ext cx="7366000" cy="12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Basic Guide of Apache Hive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09E3FBFF-C2FA-BA83-4C7F-35C5B6F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157578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Databases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D3E3817D-5E1B-BF08-3029-5F086BDF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64642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Tables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2">
            <a:extLst>
              <a:ext uri="{FF2B5EF4-FFF2-40B4-BE49-F238E27FC236}">
                <a16:creationId xmlns:a16="http://schemas.microsoft.com/office/drawing/2014/main" id="{C4DA310E-0E02-CBEA-10EB-E145B4145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14616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Partitions</a:t>
            </a:r>
            <a:endParaRPr lang="en-GB" sz="110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EE69A05A-8B2D-ACB8-9AEF-6294D1910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64654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Buckets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5C4A74B1-AC67-5DE0-9726-EBB9D55D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14692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Views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id="{931B6349-6CD4-34F4-0910-F67400877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64667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Performance Utilities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Box 2">
            <a:extLst>
              <a:ext uri="{FF2B5EF4-FFF2-40B4-BE49-F238E27FC236}">
                <a16:creationId xmlns:a16="http://schemas.microsoft.com/office/drawing/2014/main" id="{8B3CF06D-87FB-559A-C9DC-D0C36A12C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14705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Logs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2">
            <a:extLst>
              <a:ext uri="{FF2B5EF4-FFF2-40B4-BE49-F238E27FC236}">
                <a16:creationId xmlns:a16="http://schemas.microsoft.com/office/drawing/2014/main" id="{33DA74A1-BCCC-E1FD-32B6-38725C854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64679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Marks and Encryption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61DE52A-4A4A-5CC5-BA08-46DB95E50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614717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Hivemall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 Box 2">
            <a:extLst>
              <a:ext uri="{FF2B5EF4-FFF2-40B4-BE49-F238E27FC236}">
                <a16:creationId xmlns:a16="http://schemas.microsoft.com/office/drawing/2014/main" id="{2F9B9B7E-60AF-8C9A-D332-90BCDE57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1655351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Handling Data Types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DC5F48-1502-BCFE-AE4F-CB3ABB3E6EA5}"/>
              </a:ext>
            </a:extLst>
          </p:cNvPr>
          <p:cNvSpPr txBox="1"/>
          <p:nvPr/>
        </p:nvSpPr>
        <p:spPr>
          <a:xfrm>
            <a:off x="8846234" y="4646672"/>
            <a:ext cx="5167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…</a:t>
            </a:r>
            <a:endParaRPr kumimoji="0" lang="en-GB" altLang="en-US" sz="160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SF Pro Regular" pitchFamily="2" charset="0"/>
              <a:ea typeface="SF Pro Regular" pitchFamily="2" charset="0"/>
              <a:cs typeface="SF Pro Regula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C71722-7400-0EC8-BACA-46A65909E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45" y="1816958"/>
            <a:ext cx="6174755" cy="31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Basic Guide of Apache Hive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09E3FBFF-C2FA-BA83-4C7F-35C5B6F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157578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Databases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D3E3817D-5E1B-BF08-3029-5F086BDF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64642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Tables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2">
            <a:extLst>
              <a:ext uri="{FF2B5EF4-FFF2-40B4-BE49-F238E27FC236}">
                <a16:creationId xmlns:a16="http://schemas.microsoft.com/office/drawing/2014/main" id="{C4DA310E-0E02-CBEA-10EB-E145B4145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14616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Partitions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EE69A05A-8B2D-ACB8-9AEF-6294D1910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64654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Buckets</a:t>
            </a:r>
            <a:endParaRPr lang="en-GB" sz="110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5C4A74B1-AC67-5DE0-9726-EBB9D55D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14692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Views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id="{931B6349-6CD4-34F4-0910-F67400877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64667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Performance Utilities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Box 2">
            <a:extLst>
              <a:ext uri="{FF2B5EF4-FFF2-40B4-BE49-F238E27FC236}">
                <a16:creationId xmlns:a16="http://schemas.microsoft.com/office/drawing/2014/main" id="{8B3CF06D-87FB-559A-C9DC-D0C36A12C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14705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Logs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2">
            <a:extLst>
              <a:ext uri="{FF2B5EF4-FFF2-40B4-BE49-F238E27FC236}">
                <a16:creationId xmlns:a16="http://schemas.microsoft.com/office/drawing/2014/main" id="{33DA74A1-BCCC-E1FD-32B6-38725C854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64679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Marks and Encryption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61DE52A-4A4A-5CC5-BA08-46DB95E50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614717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Hivemall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 Box 2">
            <a:extLst>
              <a:ext uri="{FF2B5EF4-FFF2-40B4-BE49-F238E27FC236}">
                <a16:creationId xmlns:a16="http://schemas.microsoft.com/office/drawing/2014/main" id="{2F9B9B7E-60AF-8C9A-D332-90BCDE57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1655351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Handling Data Types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626F1-BC6C-41B6-48E3-76E25B69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988" y="1925374"/>
            <a:ext cx="6969012" cy="1256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6167FD-61BE-8637-298A-FEDD37E76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081" y="3321427"/>
            <a:ext cx="7230482" cy="968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87495-4509-9C4D-56FE-1CE5EE6246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6552"/>
          <a:stretch/>
        </p:blipFill>
        <p:spPr>
          <a:xfrm>
            <a:off x="5111081" y="4429976"/>
            <a:ext cx="7080919" cy="89386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4725A0A-7E00-6BBF-489B-49D17AEBE88B}"/>
              </a:ext>
            </a:extLst>
          </p:cNvPr>
          <p:cNvSpPr txBox="1"/>
          <p:nvPr/>
        </p:nvSpPr>
        <p:spPr>
          <a:xfrm>
            <a:off x="8467934" y="5240611"/>
            <a:ext cx="5167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…</a:t>
            </a:r>
            <a:endParaRPr kumimoji="0" lang="en-GB" altLang="en-US" sz="160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SF Pro Regular" pitchFamily="2" charset="0"/>
              <a:ea typeface="SF Pro Regular" pitchFamily="2" charset="0"/>
              <a:cs typeface="SF Pro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50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Basic Guide of Apache Hive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09E3FBFF-C2FA-BA83-4C7F-35C5B6F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157578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Databases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D3E3817D-5E1B-BF08-3029-5F086BDF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64642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Tables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2">
            <a:extLst>
              <a:ext uri="{FF2B5EF4-FFF2-40B4-BE49-F238E27FC236}">
                <a16:creationId xmlns:a16="http://schemas.microsoft.com/office/drawing/2014/main" id="{C4DA310E-0E02-CBEA-10EB-E145B4145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14616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Partitions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EE69A05A-8B2D-ACB8-9AEF-6294D1910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64654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Buckets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5C4A74B1-AC67-5DE0-9726-EBB9D55D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14629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Views</a:t>
            </a:r>
            <a:endParaRPr lang="en-GB" sz="110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id="{931B6349-6CD4-34F4-0910-F67400877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64667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Performance Utilities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Box 2">
            <a:extLst>
              <a:ext uri="{FF2B5EF4-FFF2-40B4-BE49-F238E27FC236}">
                <a16:creationId xmlns:a16="http://schemas.microsoft.com/office/drawing/2014/main" id="{8B3CF06D-87FB-559A-C9DC-D0C36A12C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14705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Logs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2">
            <a:extLst>
              <a:ext uri="{FF2B5EF4-FFF2-40B4-BE49-F238E27FC236}">
                <a16:creationId xmlns:a16="http://schemas.microsoft.com/office/drawing/2014/main" id="{33DA74A1-BCCC-E1FD-32B6-38725C854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64679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Marks and Encryption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61DE52A-4A4A-5CC5-BA08-46DB95E50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614717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Hivemall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 Box 2">
            <a:extLst>
              <a:ext uri="{FF2B5EF4-FFF2-40B4-BE49-F238E27FC236}">
                <a16:creationId xmlns:a16="http://schemas.microsoft.com/office/drawing/2014/main" id="{2F9B9B7E-60AF-8C9A-D332-90BCDE57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1655351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Handling Data Types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725A0A-7E00-6BBF-489B-49D17AEBE88B}"/>
              </a:ext>
            </a:extLst>
          </p:cNvPr>
          <p:cNvSpPr txBox="1"/>
          <p:nvPr/>
        </p:nvSpPr>
        <p:spPr>
          <a:xfrm>
            <a:off x="8822631" y="4739568"/>
            <a:ext cx="5167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…</a:t>
            </a:r>
            <a:endParaRPr kumimoji="0" lang="en-GB" altLang="en-US" sz="160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SF Pro Regular" pitchFamily="2" charset="0"/>
              <a:ea typeface="SF Pro Regular" pitchFamily="2" charset="0"/>
              <a:cs typeface="SF Pro Regular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B3887-86B3-E503-8779-6852D09AC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2031099"/>
            <a:ext cx="6654800" cy="1012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088F0F-1340-8984-D3F6-91B6187471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31"/>
          <a:stretch/>
        </p:blipFill>
        <p:spPr>
          <a:xfrm>
            <a:off x="5453263" y="3043259"/>
            <a:ext cx="6738737" cy="1021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3543A6-3B0A-9215-37BB-A5FE8C60E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7200" y="4197930"/>
            <a:ext cx="6654800" cy="92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0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0D02BB-E77E-3FE7-E5ED-E93FEA7DE1A3}"/>
              </a:ext>
            </a:extLst>
          </p:cNvPr>
          <p:cNvGrpSpPr/>
          <p:nvPr/>
        </p:nvGrpSpPr>
        <p:grpSpPr>
          <a:xfrm>
            <a:off x="2180948" y="2082387"/>
            <a:ext cx="10011052" cy="959394"/>
            <a:chOff x="2180948" y="2082387"/>
            <a:chExt cx="10011052" cy="95939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975415-C330-6E47-1F03-6B3F0A8A48ED}"/>
                </a:ext>
              </a:extLst>
            </p:cNvPr>
            <p:cNvSpPr/>
            <p:nvPr/>
          </p:nvSpPr>
          <p:spPr>
            <a:xfrm>
              <a:off x="2180948" y="2082387"/>
              <a:ext cx="10011052" cy="9593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01DC154-FEF0-8574-EF88-CB5C19F8BA22}"/>
                </a:ext>
              </a:extLst>
            </p:cNvPr>
            <p:cNvSpPr/>
            <p:nvPr/>
          </p:nvSpPr>
          <p:spPr>
            <a:xfrm>
              <a:off x="2306642" y="2165533"/>
              <a:ext cx="793102" cy="7931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97CDCDC8-A7D5-2C62-445F-8040AB60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141" y="2307400"/>
              <a:ext cx="5220578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IBM Watson Text to Speech Converter</a:t>
              </a:r>
            </a:p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Convert text into natural-sounding speech in a variety of languages and voices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ED743321-5ED5-67B2-5C57-6344B4C02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5028" y="2267872"/>
              <a:ext cx="571500" cy="5715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17266B-A459-0E26-1094-74EB7F96BA15}"/>
              </a:ext>
            </a:extLst>
          </p:cNvPr>
          <p:cNvGrpSpPr/>
          <p:nvPr/>
        </p:nvGrpSpPr>
        <p:grpSpPr>
          <a:xfrm>
            <a:off x="2183362" y="3209223"/>
            <a:ext cx="10008637" cy="959394"/>
            <a:chOff x="2183363" y="3209223"/>
            <a:chExt cx="10008637" cy="9593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B46113-D5AF-282D-5FD1-144B46E2BCCC}"/>
                </a:ext>
              </a:extLst>
            </p:cNvPr>
            <p:cNvSpPr/>
            <p:nvPr/>
          </p:nvSpPr>
          <p:spPr>
            <a:xfrm>
              <a:off x="2183363" y="3209223"/>
              <a:ext cx="10008637" cy="9593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ADE732B-80D8-7B29-0C0D-2EC9DC186FD6}"/>
                </a:ext>
              </a:extLst>
            </p:cNvPr>
            <p:cNvSpPr/>
            <p:nvPr/>
          </p:nvSpPr>
          <p:spPr>
            <a:xfrm>
              <a:off x="2306642" y="3312179"/>
              <a:ext cx="793102" cy="7931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0AD7A53E-2248-3F55-8BC3-5E731F348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556" y="3434237"/>
              <a:ext cx="6247362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Microsoft PowerPoint</a:t>
              </a:r>
            </a:p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Microsoft PowerPoint is a presentation program, created by Robert Gaskins and Dennis Austin 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36E9C76-FBE1-58D0-4EB2-0FDD49393F2E}"/>
                </a:ext>
              </a:extLst>
            </p:cNvPr>
            <p:cNvGrpSpPr/>
            <p:nvPr/>
          </p:nvGrpSpPr>
          <p:grpSpPr>
            <a:xfrm>
              <a:off x="2372236" y="3404277"/>
              <a:ext cx="608516" cy="603161"/>
              <a:chOff x="2246651" y="3266127"/>
              <a:chExt cx="853093" cy="84558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490AB6B-7CC1-5B18-5FE0-E7771BFA542B}"/>
                  </a:ext>
                </a:extLst>
              </p:cNvPr>
              <p:cNvSpPr/>
              <p:nvPr/>
            </p:nvSpPr>
            <p:spPr>
              <a:xfrm>
                <a:off x="2306642" y="3292369"/>
                <a:ext cx="793102" cy="79310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79B40428-1EAB-7A3F-FFEA-7532298DE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17443" y="3394708"/>
                <a:ext cx="571500" cy="571500"/>
              </a:xfrm>
              <a:prstGeom prst="rect">
                <a:avLst/>
              </a:prstGeom>
            </p:spPr>
          </p:pic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F75F4A2-5743-E485-BDEB-E7597F08A16E}"/>
                  </a:ext>
                </a:extLst>
              </p:cNvPr>
              <p:cNvSpPr/>
              <p:nvPr/>
            </p:nvSpPr>
            <p:spPr>
              <a:xfrm>
                <a:off x="2353294" y="3451098"/>
                <a:ext cx="373221" cy="502066"/>
              </a:xfrm>
              <a:custGeom>
                <a:avLst/>
                <a:gdLst>
                  <a:gd name="connsiteX0" fmla="*/ 337659 w 373221"/>
                  <a:gd name="connsiteY0" fmla="*/ 0 h 502066"/>
                  <a:gd name="connsiteX1" fmla="*/ 88129 w 373221"/>
                  <a:gd name="connsiteY1" fmla="*/ 0 h 502066"/>
                  <a:gd name="connsiteX2" fmla="*/ 112922 w 373221"/>
                  <a:gd name="connsiteY2" fmla="*/ 502066 h 502066"/>
                  <a:gd name="connsiteX3" fmla="*/ 337659 w 373221"/>
                  <a:gd name="connsiteY3" fmla="*/ 502066 h 502066"/>
                  <a:gd name="connsiteX4" fmla="*/ 373222 w 373221"/>
                  <a:gd name="connsiteY4" fmla="*/ 466842 h 502066"/>
                  <a:gd name="connsiteX5" fmla="*/ 373222 w 373221"/>
                  <a:gd name="connsiteY5" fmla="*/ 35224 h 502066"/>
                  <a:gd name="connsiteX6" fmla="*/ 337659 w 373221"/>
                  <a:gd name="connsiteY6" fmla="*/ 0 h 502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1" h="502066">
                    <a:moveTo>
                      <a:pt x="337659" y="0"/>
                    </a:moveTo>
                    <a:lnTo>
                      <a:pt x="88129" y="0"/>
                    </a:lnTo>
                    <a:cubicBezTo>
                      <a:pt x="-38337" y="147697"/>
                      <a:pt x="-27491" y="367317"/>
                      <a:pt x="112922" y="502066"/>
                    </a:cubicBezTo>
                    <a:lnTo>
                      <a:pt x="337659" y="502066"/>
                    </a:lnTo>
                    <a:cubicBezTo>
                      <a:pt x="357272" y="502024"/>
                      <a:pt x="373163" y="486283"/>
                      <a:pt x="373222" y="466842"/>
                    </a:cubicBezTo>
                    <a:lnTo>
                      <a:pt x="373222" y="35224"/>
                    </a:lnTo>
                    <a:cubicBezTo>
                      <a:pt x="373163" y="15784"/>
                      <a:pt x="357272" y="44"/>
                      <a:pt x="337659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26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A6E01F5-B861-0253-C639-D06105BAF40E}"/>
                  </a:ext>
                </a:extLst>
              </p:cNvPr>
              <p:cNvSpPr/>
              <p:nvPr/>
            </p:nvSpPr>
            <p:spPr>
              <a:xfrm>
                <a:off x="2353284" y="3477523"/>
                <a:ext cx="346572" cy="502066"/>
              </a:xfrm>
              <a:custGeom>
                <a:avLst/>
                <a:gdLst>
                  <a:gd name="connsiteX0" fmla="*/ 311009 w 346572"/>
                  <a:gd name="connsiteY0" fmla="*/ 0 h 502066"/>
                  <a:gd name="connsiteX1" fmla="*/ 67718 w 346572"/>
                  <a:gd name="connsiteY1" fmla="*/ 0 h 502066"/>
                  <a:gd name="connsiteX2" fmla="*/ 143563 w 346572"/>
                  <a:gd name="connsiteY2" fmla="*/ 502066 h 502066"/>
                  <a:gd name="connsiteX3" fmla="*/ 311036 w 346572"/>
                  <a:gd name="connsiteY3" fmla="*/ 502066 h 502066"/>
                  <a:gd name="connsiteX4" fmla="*/ 346572 w 346572"/>
                  <a:gd name="connsiteY4" fmla="*/ 466842 h 502066"/>
                  <a:gd name="connsiteX5" fmla="*/ 346572 w 346572"/>
                  <a:gd name="connsiteY5" fmla="*/ 35224 h 502066"/>
                  <a:gd name="connsiteX6" fmla="*/ 311009 w 346572"/>
                  <a:gd name="connsiteY6" fmla="*/ 0 h 502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6572" h="502066">
                    <a:moveTo>
                      <a:pt x="311009" y="0"/>
                    </a:moveTo>
                    <a:lnTo>
                      <a:pt x="67718" y="0"/>
                    </a:lnTo>
                    <a:cubicBezTo>
                      <a:pt x="-46440" y="160550"/>
                      <a:pt x="-13031" y="381700"/>
                      <a:pt x="143563" y="502066"/>
                    </a:cubicBezTo>
                    <a:lnTo>
                      <a:pt x="311036" y="502066"/>
                    </a:lnTo>
                    <a:cubicBezTo>
                      <a:pt x="330638" y="502008"/>
                      <a:pt x="346514" y="486272"/>
                      <a:pt x="346572" y="466842"/>
                    </a:cubicBezTo>
                    <a:lnTo>
                      <a:pt x="346572" y="35224"/>
                    </a:lnTo>
                    <a:cubicBezTo>
                      <a:pt x="346514" y="15784"/>
                      <a:pt x="330622" y="44"/>
                      <a:pt x="311009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26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53ED057-45D8-500D-04AE-98717971EED3}"/>
                  </a:ext>
                </a:extLst>
              </p:cNvPr>
              <p:cNvSpPr/>
              <p:nvPr/>
            </p:nvSpPr>
            <p:spPr>
              <a:xfrm>
                <a:off x="2353306" y="3477523"/>
                <a:ext cx="346550" cy="449217"/>
              </a:xfrm>
              <a:custGeom>
                <a:avLst/>
                <a:gdLst>
                  <a:gd name="connsiteX0" fmla="*/ 310987 w 346550"/>
                  <a:gd name="connsiteY0" fmla="*/ 0 h 449217"/>
                  <a:gd name="connsiteX1" fmla="*/ 67696 w 346550"/>
                  <a:gd name="connsiteY1" fmla="*/ 0 h 449217"/>
                  <a:gd name="connsiteX2" fmla="*/ 88117 w 346550"/>
                  <a:gd name="connsiteY2" fmla="*/ 449217 h 449217"/>
                  <a:gd name="connsiteX3" fmla="*/ 311014 w 346550"/>
                  <a:gd name="connsiteY3" fmla="*/ 449217 h 449217"/>
                  <a:gd name="connsiteX4" fmla="*/ 346550 w 346550"/>
                  <a:gd name="connsiteY4" fmla="*/ 413993 h 449217"/>
                  <a:gd name="connsiteX5" fmla="*/ 346550 w 346550"/>
                  <a:gd name="connsiteY5" fmla="*/ 35224 h 449217"/>
                  <a:gd name="connsiteX6" fmla="*/ 310987 w 346550"/>
                  <a:gd name="connsiteY6" fmla="*/ 0 h 449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6550" h="449217">
                    <a:moveTo>
                      <a:pt x="310987" y="0"/>
                    </a:moveTo>
                    <a:lnTo>
                      <a:pt x="67696" y="0"/>
                    </a:lnTo>
                    <a:cubicBezTo>
                      <a:pt x="-29667" y="136826"/>
                      <a:pt x="-21267" y="321624"/>
                      <a:pt x="88117" y="449217"/>
                    </a:cubicBezTo>
                    <a:lnTo>
                      <a:pt x="311014" y="449217"/>
                    </a:lnTo>
                    <a:cubicBezTo>
                      <a:pt x="330616" y="449159"/>
                      <a:pt x="346492" y="433423"/>
                      <a:pt x="346550" y="413993"/>
                    </a:cubicBezTo>
                    <a:lnTo>
                      <a:pt x="346550" y="35224"/>
                    </a:lnTo>
                    <a:cubicBezTo>
                      <a:pt x="346492" y="15784"/>
                      <a:pt x="330600" y="44"/>
                      <a:pt x="31098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26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202FAFC-29A6-3A9B-0C8C-4BBCDFE9A14A}"/>
                  </a:ext>
                </a:extLst>
              </p:cNvPr>
              <p:cNvSpPr/>
              <p:nvPr/>
            </p:nvSpPr>
            <p:spPr>
              <a:xfrm>
                <a:off x="2353306" y="3477523"/>
                <a:ext cx="319891" cy="449217"/>
              </a:xfrm>
              <a:custGeom>
                <a:avLst/>
                <a:gdLst>
                  <a:gd name="connsiteX0" fmla="*/ 284328 w 319891"/>
                  <a:gd name="connsiteY0" fmla="*/ 0 h 449217"/>
                  <a:gd name="connsiteX1" fmla="*/ 67696 w 319891"/>
                  <a:gd name="connsiteY1" fmla="*/ 0 h 449217"/>
                  <a:gd name="connsiteX2" fmla="*/ 88117 w 319891"/>
                  <a:gd name="connsiteY2" fmla="*/ 449217 h 449217"/>
                  <a:gd name="connsiteX3" fmla="*/ 284355 w 319891"/>
                  <a:gd name="connsiteY3" fmla="*/ 449217 h 449217"/>
                  <a:gd name="connsiteX4" fmla="*/ 319891 w 319891"/>
                  <a:gd name="connsiteY4" fmla="*/ 413993 h 449217"/>
                  <a:gd name="connsiteX5" fmla="*/ 319891 w 319891"/>
                  <a:gd name="connsiteY5" fmla="*/ 35224 h 449217"/>
                  <a:gd name="connsiteX6" fmla="*/ 284328 w 319891"/>
                  <a:gd name="connsiteY6" fmla="*/ 0 h 449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91" h="449217">
                    <a:moveTo>
                      <a:pt x="284328" y="0"/>
                    </a:moveTo>
                    <a:lnTo>
                      <a:pt x="67696" y="0"/>
                    </a:lnTo>
                    <a:cubicBezTo>
                      <a:pt x="-29667" y="136826"/>
                      <a:pt x="-21267" y="321624"/>
                      <a:pt x="88117" y="449217"/>
                    </a:cubicBezTo>
                    <a:lnTo>
                      <a:pt x="284355" y="449217"/>
                    </a:lnTo>
                    <a:cubicBezTo>
                      <a:pt x="303957" y="449159"/>
                      <a:pt x="319832" y="433423"/>
                      <a:pt x="319891" y="413993"/>
                    </a:cubicBezTo>
                    <a:lnTo>
                      <a:pt x="319891" y="35224"/>
                    </a:lnTo>
                    <a:cubicBezTo>
                      <a:pt x="319832" y="15784"/>
                      <a:pt x="303941" y="44"/>
                      <a:pt x="284328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26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D2F23A6-C569-C0E2-F7D8-15E21CA062C4}"/>
                  </a:ext>
                </a:extLst>
              </p:cNvPr>
              <p:cNvGrpSpPr/>
              <p:nvPr/>
            </p:nvGrpSpPr>
            <p:grpSpPr>
              <a:xfrm>
                <a:off x="2246651" y="3318976"/>
                <a:ext cx="853092" cy="739888"/>
                <a:chOff x="2246651" y="3318976"/>
                <a:chExt cx="853092" cy="739888"/>
              </a:xfrm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3DE4FB78-055A-2654-A33B-8FBE3F1FB4C7}"/>
                    </a:ext>
                  </a:extLst>
                </p:cNvPr>
                <p:cNvSpPr/>
                <p:nvPr/>
              </p:nvSpPr>
              <p:spPr>
                <a:xfrm>
                  <a:off x="2353288" y="3318976"/>
                  <a:ext cx="472852" cy="468691"/>
                </a:xfrm>
                <a:custGeom>
                  <a:avLst/>
                  <a:gdLst>
                    <a:gd name="connsiteX0" fmla="*/ 373228 w 472852"/>
                    <a:gd name="connsiteY0" fmla="*/ 0 h 468691"/>
                    <a:gd name="connsiteX1" fmla="*/ 0 w 472852"/>
                    <a:gd name="connsiteY1" fmla="*/ 369943 h 468691"/>
                    <a:gd name="connsiteX2" fmla="*/ 472853 w 472852"/>
                    <a:gd name="connsiteY2" fmla="*/ 468692 h 468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2852" h="468691">
                      <a:moveTo>
                        <a:pt x="373228" y="0"/>
                      </a:moveTo>
                      <a:cubicBezTo>
                        <a:pt x="167350" y="595"/>
                        <a:pt x="600" y="165876"/>
                        <a:pt x="0" y="369943"/>
                      </a:cubicBezTo>
                      <a:lnTo>
                        <a:pt x="472853" y="46869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649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BFC7308F-3162-C319-3AC2-F2A85960A1B6}"/>
                    </a:ext>
                  </a:extLst>
                </p:cNvPr>
                <p:cNvSpPr/>
                <p:nvPr/>
              </p:nvSpPr>
              <p:spPr>
                <a:xfrm>
                  <a:off x="2726516" y="3318976"/>
                  <a:ext cx="373227" cy="495671"/>
                </a:xfrm>
                <a:custGeom>
                  <a:avLst/>
                  <a:gdLst>
                    <a:gd name="connsiteX0" fmla="*/ 0 w 373227"/>
                    <a:gd name="connsiteY0" fmla="*/ 0 h 495671"/>
                    <a:gd name="connsiteX1" fmla="*/ 373228 w 373227"/>
                    <a:gd name="connsiteY1" fmla="*/ 369943 h 495671"/>
                    <a:gd name="connsiteX2" fmla="*/ 186614 w 373227"/>
                    <a:gd name="connsiteY2" fmla="*/ 495671 h 495671"/>
                    <a:gd name="connsiteX3" fmla="*/ 0 w 373227"/>
                    <a:gd name="connsiteY3" fmla="*/ 369943 h 495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3227" h="495671">
                      <a:moveTo>
                        <a:pt x="0" y="0"/>
                      </a:moveTo>
                      <a:cubicBezTo>
                        <a:pt x="205878" y="595"/>
                        <a:pt x="372628" y="165876"/>
                        <a:pt x="373228" y="369943"/>
                      </a:cubicBezTo>
                      <a:lnTo>
                        <a:pt x="186614" y="495671"/>
                      </a:lnTo>
                      <a:lnTo>
                        <a:pt x="0" y="36994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649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A13DD2F9-2889-ECBA-F83A-FB25B96A507E}"/>
                    </a:ext>
                  </a:extLst>
                </p:cNvPr>
                <p:cNvSpPr/>
                <p:nvPr/>
              </p:nvSpPr>
              <p:spPr>
                <a:xfrm>
                  <a:off x="2353289" y="3688920"/>
                  <a:ext cx="746454" cy="369944"/>
                </a:xfrm>
                <a:custGeom>
                  <a:avLst/>
                  <a:gdLst>
                    <a:gd name="connsiteX0" fmla="*/ 373228 w 746455"/>
                    <a:gd name="connsiteY0" fmla="*/ 369943 h 369943"/>
                    <a:gd name="connsiteX1" fmla="*/ 746456 w 746455"/>
                    <a:gd name="connsiteY1" fmla="*/ 0 h 369943"/>
                    <a:gd name="connsiteX2" fmla="*/ 0 w 746455"/>
                    <a:gd name="connsiteY2" fmla="*/ 0 h 369943"/>
                    <a:gd name="connsiteX3" fmla="*/ 373228 w 746455"/>
                    <a:gd name="connsiteY3" fmla="*/ 369943 h 369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6455" h="369943">
                      <a:moveTo>
                        <a:pt x="373228" y="369943"/>
                      </a:moveTo>
                      <a:cubicBezTo>
                        <a:pt x="579106" y="369349"/>
                        <a:pt x="745856" y="204066"/>
                        <a:pt x="746456" y="0"/>
                      </a:cubicBezTo>
                      <a:lnTo>
                        <a:pt x="0" y="0"/>
                      </a:lnTo>
                      <a:cubicBezTo>
                        <a:pt x="600" y="204066"/>
                        <a:pt x="167350" y="369349"/>
                        <a:pt x="373228" y="36994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649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1D739EC-757C-2EE1-9627-7B9163AA26F2}"/>
                    </a:ext>
                  </a:extLst>
                </p:cNvPr>
                <p:cNvSpPr/>
                <p:nvPr/>
              </p:nvSpPr>
              <p:spPr>
                <a:xfrm>
                  <a:off x="2246651" y="3477523"/>
                  <a:ext cx="426546" cy="422792"/>
                </a:xfrm>
                <a:custGeom>
                  <a:avLst/>
                  <a:gdLst>
                    <a:gd name="connsiteX0" fmla="*/ 35537 w 426546"/>
                    <a:gd name="connsiteY0" fmla="*/ 0 h 422792"/>
                    <a:gd name="connsiteX1" fmla="*/ 391009 w 426546"/>
                    <a:gd name="connsiteY1" fmla="*/ 0 h 422792"/>
                    <a:gd name="connsiteX2" fmla="*/ 426546 w 426546"/>
                    <a:gd name="connsiteY2" fmla="*/ 35224 h 422792"/>
                    <a:gd name="connsiteX3" fmla="*/ 426546 w 426546"/>
                    <a:gd name="connsiteY3" fmla="*/ 387569 h 422792"/>
                    <a:gd name="connsiteX4" fmla="*/ 391009 w 426546"/>
                    <a:gd name="connsiteY4" fmla="*/ 422793 h 422792"/>
                    <a:gd name="connsiteX5" fmla="*/ 35537 w 426546"/>
                    <a:gd name="connsiteY5" fmla="*/ 422793 h 422792"/>
                    <a:gd name="connsiteX6" fmla="*/ 0 w 426546"/>
                    <a:gd name="connsiteY6" fmla="*/ 387569 h 422792"/>
                    <a:gd name="connsiteX7" fmla="*/ 0 w 426546"/>
                    <a:gd name="connsiteY7" fmla="*/ 35224 h 422792"/>
                    <a:gd name="connsiteX8" fmla="*/ 35537 w 426546"/>
                    <a:gd name="connsiteY8" fmla="*/ 0 h 422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6546" h="422792">
                      <a:moveTo>
                        <a:pt x="35537" y="0"/>
                      </a:moveTo>
                      <a:lnTo>
                        <a:pt x="391009" y="0"/>
                      </a:lnTo>
                      <a:cubicBezTo>
                        <a:pt x="410636" y="0"/>
                        <a:pt x="426546" y="15770"/>
                        <a:pt x="426546" y="35224"/>
                      </a:cubicBezTo>
                      <a:lnTo>
                        <a:pt x="426546" y="387569"/>
                      </a:lnTo>
                      <a:cubicBezTo>
                        <a:pt x="426546" y="407022"/>
                        <a:pt x="410636" y="422793"/>
                        <a:pt x="391009" y="422793"/>
                      </a:cubicBezTo>
                      <a:lnTo>
                        <a:pt x="35537" y="422793"/>
                      </a:lnTo>
                      <a:cubicBezTo>
                        <a:pt x="15910" y="422793"/>
                        <a:pt x="0" y="407022"/>
                        <a:pt x="0" y="387569"/>
                      </a:cubicBezTo>
                      <a:lnTo>
                        <a:pt x="0" y="35224"/>
                      </a:lnTo>
                      <a:cubicBezTo>
                        <a:pt x="0" y="15770"/>
                        <a:pt x="15910" y="0"/>
                        <a:pt x="35537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2649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8FB0473-D7E1-5D46-74F5-34BAB0CC6812}"/>
                  </a:ext>
                </a:extLst>
              </p:cNvPr>
              <p:cNvSpPr/>
              <p:nvPr/>
            </p:nvSpPr>
            <p:spPr>
              <a:xfrm>
                <a:off x="2353288" y="3556547"/>
                <a:ext cx="205644" cy="264494"/>
              </a:xfrm>
              <a:custGeom>
                <a:avLst/>
                <a:gdLst>
                  <a:gd name="connsiteX0" fmla="*/ 106557 w 205644"/>
                  <a:gd name="connsiteY0" fmla="*/ 249 h 264494"/>
                  <a:gd name="connsiteX1" fmla="*/ 180002 w 205644"/>
                  <a:gd name="connsiteY1" fmla="*/ 21521 h 264494"/>
                  <a:gd name="connsiteX2" fmla="*/ 205489 w 205644"/>
                  <a:gd name="connsiteY2" fmla="*/ 83116 h 264494"/>
                  <a:gd name="connsiteX3" fmla="*/ 192879 w 205644"/>
                  <a:gd name="connsiteY3" fmla="*/ 125078 h 264494"/>
                  <a:gd name="connsiteX4" fmla="*/ 157049 w 205644"/>
                  <a:gd name="connsiteY4" fmla="*/ 156418 h 264494"/>
                  <a:gd name="connsiteX5" fmla="*/ 103197 w 205644"/>
                  <a:gd name="connsiteY5" fmla="*/ 167622 h 264494"/>
                  <a:gd name="connsiteX6" fmla="*/ 52279 w 205644"/>
                  <a:gd name="connsiteY6" fmla="*/ 167622 h 264494"/>
                  <a:gd name="connsiteX7" fmla="*/ 52279 w 205644"/>
                  <a:gd name="connsiteY7" fmla="*/ 264494 h 264494"/>
                  <a:gd name="connsiteX8" fmla="*/ 0 w 205644"/>
                  <a:gd name="connsiteY8" fmla="*/ 264494 h 264494"/>
                  <a:gd name="connsiteX9" fmla="*/ 0 w 205644"/>
                  <a:gd name="connsiteY9" fmla="*/ 249 h 264494"/>
                  <a:gd name="connsiteX10" fmla="*/ 52252 w 205644"/>
                  <a:gd name="connsiteY10" fmla="*/ 123995 h 264494"/>
                  <a:gd name="connsiteX11" fmla="*/ 97226 w 205644"/>
                  <a:gd name="connsiteY11" fmla="*/ 123995 h 264494"/>
                  <a:gd name="connsiteX12" fmla="*/ 137001 w 205644"/>
                  <a:gd name="connsiteY12" fmla="*/ 112263 h 264494"/>
                  <a:gd name="connsiteX13" fmla="*/ 150437 w 205644"/>
                  <a:gd name="connsiteY13" fmla="*/ 85151 h 264494"/>
                  <a:gd name="connsiteX14" fmla="*/ 98905 w 205644"/>
                  <a:gd name="connsiteY14" fmla="*/ 41313 h 264494"/>
                  <a:gd name="connsiteX15" fmla="*/ 52252 w 205644"/>
                  <a:gd name="connsiteY15" fmla="*/ 41313 h 26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5644" h="264494">
                    <a:moveTo>
                      <a:pt x="106557" y="249"/>
                    </a:moveTo>
                    <a:cubicBezTo>
                      <a:pt x="132807" y="-1503"/>
                      <a:pt x="158833" y="6036"/>
                      <a:pt x="180002" y="21521"/>
                    </a:cubicBezTo>
                    <a:cubicBezTo>
                      <a:pt x="197595" y="37079"/>
                      <a:pt x="206992" y="59794"/>
                      <a:pt x="205489" y="83116"/>
                    </a:cubicBezTo>
                    <a:cubicBezTo>
                      <a:pt x="205779" y="98062"/>
                      <a:pt x="201372" y="112728"/>
                      <a:pt x="192879" y="125078"/>
                    </a:cubicBezTo>
                    <a:cubicBezTo>
                      <a:pt x="184233" y="138729"/>
                      <a:pt x="171791" y="149614"/>
                      <a:pt x="157049" y="156418"/>
                    </a:cubicBezTo>
                    <a:cubicBezTo>
                      <a:pt x="140195" y="164174"/>
                      <a:pt x="121775" y="168008"/>
                      <a:pt x="103197" y="167622"/>
                    </a:cubicBezTo>
                    <a:lnTo>
                      <a:pt x="52279" y="167622"/>
                    </a:lnTo>
                    <a:lnTo>
                      <a:pt x="52279" y="264494"/>
                    </a:lnTo>
                    <a:lnTo>
                      <a:pt x="0" y="264494"/>
                    </a:lnTo>
                    <a:lnTo>
                      <a:pt x="0" y="249"/>
                    </a:lnTo>
                    <a:close/>
                    <a:moveTo>
                      <a:pt x="52252" y="123995"/>
                    </a:moveTo>
                    <a:lnTo>
                      <a:pt x="97226" y="123995"/>
                    </a:lnTo>
                    <a:cubicBezTo>
                      <a:pt x="111485" y="125033"/>
                      <a:pt x="125635" y="120861"/>
                      <a:pt x="137001" y="112263"/>
                    </a:cubicBezTo>
                    <a:cubicBezTo>
                      <a:pt x="146205" y="106394"/>
                      <a:pt x="151377" y="95959"/>
                      <a:pt x="150437" y="85151"/>
                    </a:cubicBezTo>
                    <a:cubicBezTo>
                      <a:pt x="150437" y="55925"/>
                      <a:pt x="133260" y="41313"/>
                      <a:pt x="98905" y="41313"/>
                    </a:cubicBezTo>
                    <a:lnTo>
                      <a:pt x="52252" y="41313"/>
                    </a:lnTo>
                    <a:close/>
                  </a:path>
                </a:pathLst>
              </a:custGeom>
              <a:solidFill>
                <a:srgbClr val="F9F7F7"/>
              </a:solidFill>
              <a:ln w="26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BD1B4D5-6F3E-5E49-2701-1CDE046E165D}"/>
                  </a:ext>
                </a:extLst>
              </p:cNvPr>
              <p:cNvSpPr/>
              <p:nvPr/>
            </p:nvSpPr>
            <p:spPr>
              <a:xfrm>
                <a:off x="2246652" y="3266127"/>
                <a:ext cx="853092" cy="845585"/>
              </a:xfrm>
              <a:custGeom>
                <a:avLst/>
                <a:gdLst>
                  <a:gd name="connsiteX0" fmla="*/ 0 w 853092"/>
                  <a:gd name="connsiteY0" fmla="*/ 0 h 845585"/>
                  <a:gd name="connsiteX1" fmla="*/ 853092 w 853092"/>
                  <a:gd name="connsiteY1" fmla="*/ 0 h 845585"/>
                  <a:gd name="connsiteX2" fmla="*/ 853092 w 853092"/>
                  <a:gd name="connsiteY2" fmla="*/ 845585 h 845585"/>
                  <a:gd name="connsiteX3" fmla="*/ 0 w 853092"/>
                  <a:gd name="connsiteY3" fmla="*/ 845585 h 845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3092" h="845585">
                    <a:moveTo>
                      <a:pt x="0" y="0"/>
                    </a:moveTo>
                    <a:lnTo>
                      <a:pt x="853092" y="0"/>
                    </a:lnTo>
                    <a:lnTo>
                      <a:pt x="853092" y="845585"/>
                    </a:lnTo>
                    <a:lnTo>
                      <a:pt x="0" y="845585"/>
                    </a:lnTo>
                    <a:close/>
                  </a:path>
                </a:pathLst>
              </a:custGeom>
              <a:noFill/>
              <a:ln w="26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35E62A7F-904E-599D-B606-F590B1DB26F9}"/>
              </a:ext>
            </a:extLst>
          </p:cNvPr>
          <p:cNvGrpSpPr/>
          <p:nvPr/>
        </p:nvGrpSpPr>
        <p:grpSpPr>
          <a:xfrm>
            <a:off x="2180948" y="4330295"/>
            <a:ext cx="10008636" cy="1082626"/>
            <a:chOff x="2180948" y="4330295"/>
            <a:chExt cx="10008636" cy="1082626"/>
          </a:xfrm>
        </p:grpSpPr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0F0EFB00-7781-FB02-A340-05E53C2CBE48}"/>
                </a:ext>
              </a:extLst>
            </p:cNvPr>
            <p:cNvGrpSpPr/>
            <p:nvPr/>
          </p:nvGrpSpPr>
          <p:grpSpPr>
            <a:xfrm>
              <a:off x="2180948" y="4330295"/>
              <a:ext cx="10008636" cy="1082626"/>
              <a:chOff x="2180948" y="4330295"/>
              <a:chExt cx="10008636" cy="108262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FBE09E1-10D6-C6B9-D5DA-25AB2095999C}"/>
                  </a:ext>
                </a:extLst>
              </p:cNvPr>
              <p:cNvSpPr/>
              <p:nvPr/>
            </p:nvSpPr>
            <p:spPr>
              <a:xfrm>
                <a:off x="2277526" y="4463583"/>
                <a:ext cx="793102" cy="79310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66C1C4E-252C-3A57-98B0-51D0DF98BE47}"/>
                  </a:ext>
                </a:extLst>
              </p:cNvPr>
              <p:cNvSpPr/>
              <p:nvPr/>
            </p:nvSpPr>
            <p:spPr>
              <a:xfrm>
                <a:off x="2180948" y="4330295"/>
                <a:ext cx="10008636" cy="10826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6FEB361-498A-0541-CDDD-FB68B9C01270}"/>
                  </a:ext>
                </a:extLst>
              </p:cNvPr>
              <p:cNvSpPr/>
              <p:nvPr/>
            </p:nvSpPr>
            <p:spPr>
              <a:xfrm>
                <a:off x="2306641" y="4497411"/>
                <a:ext cx="793102" cy="7931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6">
                <a:extLst>
                  <a:ext uri="{FF2B5EF4-FFF2-40B4-BE49-F238E27FC236}">
                    <a16:creationId xmlns:a16="http://schemas.microsoft.com/office/drawing/2014/main" id="{E267936E-F2CE-2654-E033-8FA2D3795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3404" y="4520604"/>
                <a:ext cx="475404" cy="7467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Low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700" b="1" strike="noStrike" cap="none" normalizeH="0" baseline="0" dirty="0">
                    <a:ln>
                      <a:noFill/>
                    </a:ln>
                    <a:solidFill>
                      <a:schemeClr val="bg1">
                        <a:lumMod val="85000"/>
                      </a:schemeClr>
                    </a:solidFill>
                    <a:effectLst/>
                    <a:latin typeface="SF Pro Display" panose="00000500000000000000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endParaRPr kumimoji="0" lang="en-US" altLang="en-US" sz="37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A996747D-5B63-2597-E2CE-4713FFA9B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899" y="4615839"/>
              <a:ext cx="6308749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404040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Clipchamp Video Editor</a:t>
              </a:r>
              <a:endParaRPr kumimoji="0" lang="en-US" altLang="en-US" sz="140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Clipchamp is now our go-to video creation and editing suite. 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7" y="937549"/>
            <a:ext cx="4228782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000" dirty="0">
                <a:solidFill>
                  <a:srgbClr val="404040"/>
                </a:solidFill>
                <a:effectLst/>
                <a:latin typeface="SF Pro Bold" pitchFamily="2" charset="0"/>
                <a:ea typeface="SF Pro Bold" pitchFamily="2" charset="0"/>
                <a:cs typeface="SF Pro Bold" pitchFamily="2" charset="0"/>
              </a:rPr>
              <a:t>Tools for Presentation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1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Basic Guide of Apache Hive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09E3FBFF-C2FA-BA83-4C7F-35C5B6F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157578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Databases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D3E3817D-5E1B-BF08-3029-5F086BDF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64642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Tables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2">
            <a:extLst>
              <a:ext uri="{FF2B5EF4-FFF2-40B4-BE49-F238E27FC236}">
                <a16:creationId xmlns:a16="http://schemas.microsoft.com/office/drawing/2014/main" id="{C4DA310E-0E02-CBEA-10EB-E145B4145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14616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Partitions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EE69A05A-8B2D-ACB8-9AEF-6294D1910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64654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Buckets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5C4A74B1-AC67-5DE0-9726-EBB9D55D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14629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Views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id="{931B6349-6CD4-34F4-0910-F67400877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64667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Performance Utilities</a:t>
            </a:r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Box 2">
            <a:extLst>
              <a:ext uri="{FF2B5EF4-FFF2-40B4-BE49-F238E27FC236}">
                <a16:creationId xmlns:a16="http://schemas.microsoft.com/office/drawing/2014/main" id="{8B3CF06D-87FB-559A-C9DC-D0C36A12C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14705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Logs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2">
            <a:extLst>
              <a:ext uri="{FF2B5EF4-FFF2-40B4-BE49-F238E27FC236}">
                <a16:creationId xmlns:a16="http://schemas.microsoft.com/office/drawing/2014/main" id="{33DA74A1-BCCC-E1FD-32B6-38725C854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64679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Marks and Encryption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61DE52A-4A4A-5CC5-BA08-46DB95E50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614717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Hivemall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 Box 2">
            <a:extLst>
              <a:ext uri="{FF2B5EF4-FFF2-40B4-BE49-F238E27FC236}">
                <a16:creationId xmlns:a16="http://schemas.microsoft.com/office/drawing/2014/main" id="{2F9B9B7E-60AF-8C9A-D332-90BCDE57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1655351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Handling Data Types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725A0A-7E00-6BBF-489B-49D17AEBE88B}"/>
              </a:ext>
            </a:extLst>
          </p:cNvPr>
          <p:cNvSpPr txBox="1"/>
          <p:nvPr/>
        </p:nvSpPr>
        <p:spPr>
          <a:xfrm>
            <a:off x="8408392" y="5122755"/>
            <a:ext cx="5167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…</a:t>
            </a:r>
            <a:endParaRPr kumimoji="0" lang="en-GB" altLang="en-US" sz="160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SF Pro Regular" pitchFamily="2" charset="0"/>
              <a:ea typeface="SF Pro Regular" pitchFamily="2" charset="0"/>
              <a:cs typeface="SF Pro Regula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98A3E-55EF-471A-C643-3E10818F0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561" y="1853270"/>
            <a:ext cx="7050439" cy="910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C3F20C-F513-E3B8-63A5-D7E124D8E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921" y="2969636"/>
            <a:ext cx="7153079" cy="11472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8D70BB-8233-EA92-D4DB-3D6C64457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080" y="4180531"/>
            <a:ext cx="7233920" cy="112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Basic Guide of Apache Hive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09E3FBFF-C2FA-BA83-4C7F-35C5B6F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157578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Databases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D3E3817D-5E1B-BF08-3029-5F086BDF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64642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Tables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2">
            <a:extLst>
              <a:ext uri="{FF2B5EF4-FFF2-40B4-BE49-F238E27FC236}">
                <a16:creationId xmlns:a16="http://schemas.microsoft.com/office/drawing/2014/main" id="{C4DA310E-0E02-CBEA-10EB-E145B4145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14616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Partitions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EE69A05A-8B2D-ACB8-9AEF-6294D1910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64654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Buckets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5C4A74B1-AC67-5DE0-9726-EBB9D55D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14629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Views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id="{931B6349-6CD4-34F4-0910-F67400877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64667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Performance Utilities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Box 2">
            <a:extLst>
              <a:ext uri="{FF2B5EF4-FFF2-40B4-BE49-F238E27FC236}">
                <a16:creationId xmlns:a16="http://schemas.microsoft.com/office/drawing/2014/main" id="{8B3CF06D-87FB-559A-C9DC-D0C36A12C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14705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Logs</a:t>
            </a:r>
            <a:endParaRPr lang="en-GB" sz="110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2">
            <a:extLst>
              <a:ext uri="{FF2B5EF4-FFF2-40B4-BE49-F238E27FC236}">
                <a16:creationId xmlns:a16="http://schemas.microsoft.com/office/drawing/2014/main" id="{33DA74A1-BCCC-E1FD-32B6-38725C854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64679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Marks and Encryption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61DE52A-4A4A-5CC5-BA08-46DB95E50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614717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Hivemall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 Box 2">
            <a:extLst>
              <a:ext uri="{FF2B5EF4-FFF2-40B4-BE49-F238E27FC236}">
                <a16:creationId xmlns:a16="http://schemas.microsoft.com/office/drawing/2014/main" id="{2F9B9B7E-60AF-8C9A-D332-90BCDE57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1655351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Handling Data Types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725A0A-7E00-6BBF-489B-49D17AEBE88B}"/>
              </a:ext>
            </a:extLst>
          </p:cNvPr>
          <p:cNvSpPr txBox="1"/>
          <p:nvPr/>
        </p:nvSpPr>
        <p:spPr>
          <a:xfrm>
            <a:off x="8481810" y="4354631"/>
            <a:ext cx="5167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…</a:t>
            </a:r>
            <a:endParaRPr kumimoji="0" lang="en-GB" altLang="en-US" sz="160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SF Pro Regular" pitchFamily="2" charset="0"/>
              <a:ea typeface="SF Pro Regular" pitchFamily="2" charset="0"/>
              <a:cs typeface="SF Pro Regular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E4F1D3-F1F4-678A-9170-536F33A07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397" y="2155990"/>
            <a:ext cx="6903603" cy="13525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75B01-DB20-E1B8-3E1C-A8055F1C2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677" y="3851942"/>
            <a:ext cx="6822323" cy="81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Basic Guide of Apache Hive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09E3FBFF-C2FA-BA83-4C7F-35C5B6F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157578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Databases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D3E3817D-5E1B-BF08-3029-5F086BDF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64642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Tables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2">
            <a:extLst>
              <a:ext uri="{FF2B5EF4-FFF2-40B4-BE49-F238E27FC236}">
                <a16:creationId xmlns:a16="http://schemas.microsoft.com/office/drawing/2014/main" id="{C4DA310E-0E02-CBEA-10EB-E145B4145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14616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Partitions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EE69A05A-8B2D-ACB8-9AEF-6294D1910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64654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Buckets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5C4A74B1-AC67-5DE0-9726-EBB9D55D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14629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Views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id="{931B6349-6CD4-34F4-0910-F67400877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64667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Performance Utilities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Box 2">
            <a:extLst>
              <a:ext uri="{FF2B5EF4-FFF2-40B4-BE49-F238E27FC236}">
                <a16:creationId xmlns:a16="http://schemas.microsoft.com/office/drawing/2014/main" id="{8B3CF06D-87FB-559A-C9DC-D0C36A12C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14705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Logs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2">
            <a:extLst>
              <a:ext uri="{FF2B5EF4-FFF2-40B4-BE49-F238E27FC236}">
                <a16:creationId xmlns:a16="http://schemas.microsoft.com/office/drawing/2014/main" id="{33DA74A1-BCCC-E1FD-32B6-38725C854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64679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Marks and Encryption</a:t>
            </a:r>
            <a:endParaRPr lang="en-GB" sz="110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61DE52A-4A4A-5CC5-BA08-46DB95E50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614717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Hivemall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 Box 2">
            <a:extLst>
              <a:ext uri="{FF2B5EF4-FFF2-40B4-BE49-F238E27FC236}">
                <a16:creationId xmlns:a16="http://schemas.microsoft.com/office/drawing/2014/main" id="{2F9B9B7E-60AF-8C9A-D332-90BCDE57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1655351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Handling Data Types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C5E12-6023-3517-40A2-3E971B2B2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80" y="2138176"/>
            <a:ext cx="6471920" cy="25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7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Basic Guide of Apache Hive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09E3FBFF-C2FA-BA83-4C7F-35C5B6F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157578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Databases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D3E3817D-5E1B-BF08-3029-5F086BDF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64642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Tables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2">
            <a:extLst>
              <a:ext uri="{FF2B5EF4-FFF2-40B4-BE49-F238E27FC236}">
                <a16:creationId xmlns:a16="http://schemas.microsoft.com/office/drawing/2014/main" id="{C4DA310E-0E02-CBEA-10EB-E145B4145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14616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Partitions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EE69A05A-8B2D-ACB8-9AEF-6294D1910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64654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Buckets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5C4A74B1-AC67-5DE0-9726-EBB9D55D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14629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Views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id="{931B6349-6CD4-34F4-0910-F67400877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64667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Performance Utilities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Box 2">
            <a:extLst>
              <a:ext uri="{FF2B5EF4-FFF2-40B4-BE49-F238E27FC236}">
                <a16:creationId xmlns:a16="http://schemas.microsoft.com/office/drawing/2014/main" id="{8B3CF06D-87FB-559A-C9DC-D0C36A12C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14705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Logs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2">
            <a:extLst>
              <a:ext uri="{FF2B5EF4-FFF2-40B4-BE49-F238E27FC236}">
                <a16:creationId xmlns:a16="http://schemas.microsoft.com/office/drawing/2014/main" id="{33DA74A1-BCCC-E1FD-32B6-38725C854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64679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Marks and Encryption</a:t>
            </a:r>
            <a:endParaRPr lang="en-GB" sz="110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61DE52A-4A4A-5CC5-BA08-46DB95E50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614717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Hivemall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 Box 2">
            <a:extLst>
              <a:ext uri="{FF2B5EF4-FFF2-40B4-BE49-F238E27FC236}">
                <a16:creationId xmlns:a16="http://schemas.microsoft.com/office/drawing/2014/main" id="{2F9B9B7E-60AF-8C9A-D332-90BCDE57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1655351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Handling Data Types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3E643-DC8E-CF8F-2A6B-5352D613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520" y="2150888"/>
            <a:ext cx="6634480" cy="31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9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Basic Guide of Apache Hive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09E3FBFF-C2FA-BA83-4C7F-35C5B6F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157578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Databases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D3E3817D-5E1B-BF08-3029-5F086BDF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64642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Tables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2">
            <a:extLst>
              <a:ext uri="{FF2B5EF4-FFF2-40B4-BE49-F238E27FC236}">
                <a16:creationId xmlns:a16="http://schemas.microsoft.com/office/drawing/2014/main" id="{C4DA310E-0E02-CBEA-10EB-E145B4145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14616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Partitions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EE69A05A-8B2D-ACB8-9AEF-6294D1910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64654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Buckets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5C4A74B1-AC67-5DE0-9726-EBB9D55D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14629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Views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id="{931B6349-6CD4-34F4-0910-F67400877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64667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Performance Utilities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Box 2">
            <a:extLst>
              <a:ext uri="{FF2B5EF4-FFF2-40B4-BE49-F238E27FC236}">
                <a16:creationId xmlns:a16="http://schemas.microsoft.com/office/drawing/2014/main" id="{8B3CF06D-87FB-559A-C9DC-D0C36A12C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14705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Logs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2">
            <a:extLst>
              <a:ext uri="{FF2B5EF4-FFF2-40B4-BE49-F238E27FC236}">
                <a16:creationId xmlns:a16="http://schemas.microsoft.com/office/drawing/2014/main" id="{33DA74A1-BCCC-E1FD-32B6-38725C854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64679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Marks and Encryption</a:t>
            </a:r>
            <a:endParaRPr lang="en-GB" sz="110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61DE52A-4A4A-5CC5-BA08-46DB95E50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614717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Hivemall</a:t>
            </a:r>
            <a:endParaRPr lang="en-GB" sz="110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 Box 2">
            <a:extLst>
              <a:ext uri="{FF2B5EF4-FFF2-40B4-BE49-F238E27FC236}">
                <a16:creationId xmlns:a16="http://schemas.microsoft.com/office/drawing/2014/main" id="{2F9B9B7E-60AF-8C9A-D332-90BCDE57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1655351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Handling Data Types</a:t>
            </a:r>
            <a:endParaRPr lang="en-GB" sz="11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40619C-B99B-D93B-2417-A8F549E8E19E}"/>
              </a:ext>
            </a:extLst>
          </p:cNvPr>
          <p:cNvSpPr txBox="1"/>
          <p:nvPr/>
        </p:nvSpPr>
        <p:spPr>
          <a:xfrm>
            <a:off x="4877474" y="1978566"/>
            <a:ext cx="3839806" cy="323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404040"/>
                </a:solidFill>
                <a:effectLst/>
                <a:latin typeface="SF Pro Regula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It contains several ML algorithm implementations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DA6380-A711-ED9F-8643-7157E562B95E}"/>
              </a:ext>
            </a:extLst>
          </p:cNvPr>
          <p:cNvSpPr txBox="1"/>
          <p:nvPr/>
        </p:nvSpPr>
        <p:spPr>
          <a:xfrm>
            <a:off x="4877474" y="2533150"/>
            <a:ext cx="3839806" cy="323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404040"/>
                </a:solidFill>
                <a:effectLst/>
                <a:latin typeface="SF Pro Regula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Steps to set it up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12F06-C5EB-00AF-AA89-1BF7E453F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016" y="2969637"/>
            <a:ext cx="2956769" cy="45380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EC6D190-8676-247E-1B6A-04B6A3FBBDDA}"/>
              </a:ext>
            </a:extLst>
          </p:cNvPr>
          <p:cNvGrpSpPr/>
          <p:nvPr/>
        </p:nvGrpSpPr>
        <p:grpSpPr>
          <a:xfrm>
            <a:off x="5139016" y="3649992"/>
            <a:ext cx="7052984" cy="657907"/>
            <a:chOff x="5139016" y="3649992"/>
            <a:chExt cx="7052984" cy="657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A8D8AC-5901-B9EC-9B9E-F64FF1909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9016" y="3649992"/>
              <a:ext cx="4174465" cy="65790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7C7EF1-785B-DD53-7FC1-991343522C76}"/>
                </a:ext>
              </a:extLst>
            </p:cNvPr>
            <p:cNvSpPr/>
            <p:nvPr/>
          </p:nvSpPr>
          <p:spPr>
            <a:xfrm>
              <a:off x="8746006" y="3886200"/>
              <a:ext cx="3445994" cy="37430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1917C8-5C53-9349-54FB-8226D941D668}"/>
              </a:ext>
            </a:extLst>
          </p:cNvPr>
          <p:cNvGrpSpPr/>
          <p:nvPr/>
        </p:nvGrpSpPr>
        <p:grpSpPr>
          <a:xfrm>
            <a:off x="5139016" y="4507347"/>
            <a:ext cx="7024258" cy="1279409"/>
            <a:chOff x="5139016" y="4507347"/>
            <a:chExt cx="7024258" cy="12794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77444F-E5CC-AC45-EF46-3C4C10A60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39016" y="4507347"/>
              <a:ext cx="4903657" cy="127940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1AF44E-E9ED-17B2-718E-07A18755D3D5}"/>
                </a:ext>
              </a:extLst>
            </p:cNvPr>
            <p:cNvSpPr/>
            <p:nvPr/>
          </p:nvSpPr>
          <p:spPr>
            <a:xfrm>
              <a:off x="8717280" y="4741562"/>
              <a:ext cx="3445994" cy="97474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BFA2013-4848-2556-0C80-E6CD1304CC41}"/>
              </a:ext>
            </a:extLst>
          </p:cNvPr>
          <p:cNvSpPr txBox="1"/>
          <p:nvPr/>
        </p:nvSpPr>
        <p:spPr>
          <a:xfrm>
            <a:off x="8487618" y="5399908"/>
            <a:ext cx="5167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…</a:t>
            </a:r>
            <a:endParaRPr kumimoji="0" lang="en-GB" altLang="en-US" sz="160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SF Pro Regular" pitchFamily="2" charset="0"/>
              <a:ea typeface="SF Pro Regular" pitchFamily="2" charset="0"/>
              <a:cs typeface="SF Pro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2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effectLst/>
                <a:latin typeface="SF Pro Bold" pitchFamily="2" charset="0"/>
                <a:ea typeface="SF Pro Bold" pitchFamily="2" charset="0"/>
                <a:cs typeface="SF Pro Bold" pitchFamily="2" charset="0"/>
              </a:rPr>
              <a:t>Working </a:t>
            </a: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with Big Data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F7D9E3-3600-9025-BEE5-602E5B818C07}"/>
              </a:ext>
            </a:extLst>
          </p:cNvPr>
          <p:cNvGrpSpPr/>
          <p:nvPr/>
        </p:nvGrpSpPr>
        <p:grpSpPr>
          <a:xfrm>
            <a:off x="2180948" y="2082387"/>
            <a:ext cx="10011052" cy="959394"/>
            <a:chOff x="2180948" y="2082387"/>
            <a:chExt cx="10011052" cy="95939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F0485DD-4B35-754B-4E7F-4171FA9CA4C7}"/>
                </a:ext>
              </a:extLst>
            </p:cNvPr>
            <p:cNvGrpSpPr/>
            <p:nvPr/>
          </p:nvGrpSpPr>
          <p:grpSpPr>
            <a:xfrm>
              <a:off x="2180948" y="2082387"/>
              <a:ext cx="10011052" cy="959394"/>
              <a:chOff x="2180948" y="2082387"/>
              <a:chExt cx="10011052" cy="95939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82D68D6-3C74-9ACF-F8AB-A851155E8AED}"/>
                  </a:ext>
                </a:extLst>
              </p:cNvPr>
              <p:cNvSpPr/>
              <p:nvPr/>
            </p:nvSpPr>
            <p:spPr>
              <a:xfrm>
                <a:off x="2180948" y="2082387"/>
                <a:ext cx="10011052" cy="9593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1F9E058-1FBA-E237-4FD1-F272FE35ADB6}"/>
                  </a:ext>
                </a:extLst>
              </p:cNvPr>
              <p:cNvSpPr/>
              <p:nvPr/>
            </p:nvSpPr>
            <p:spPr>
              <a:xfrm>
                <a:off x="2306642" y="2165533"/>
                <a:ext cx="793102" cy="79310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6">
                <a:extLst>
                  <a:ext uri="{FF2B5EF4-FFF2-40B4-BE49-F238E27FC236}">
                    <a16:creationId xmlns:a16="http://schemas.microsoft.com/office/drawing/2014/main" id="{07771B2E-7656-C94F-9754-FA80B3D48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141" y="2307400"/>
                <a:ext cx="5220578" cy="492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Low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strike="noStrike" cap="none" normalizeH="0" baseline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SF Pro Display" panose="00000500000000000000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Flights Dataset 2009 - 2018</a:t>
                </a:r>
              </a:p>
              <a:p>
                <a:pPr marL="0" marR="0" lvl="0" indent="0" algn="justLow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SF Pro Display" panose="00000500000000000000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United States Domestic Flights from 2009 to 2018</a:t>
                </a:r>
              </a:p>
            </p:txBody>
          </p:sp>
        </p:grp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D490362-4F2E-80C3-E33E-A2B24B06E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24265" y="2404401"/>
              <a:ext cx="557855" cy="31536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297B56-1261-A62B-B5B1-519094E61FBC}"/>
              </a:ext>
            </a:extLst>
          </p:cNvPr>
          <p:cNvGrpSpPr/>
          <p:nvPr/>
        </p:nvGrpSpPr>
        <p:grpSpPr>
          <a:xfrm>
            <a:off x="3925019" y="3223664"/>
            <a:ext cx="8266981" cy="719386"/>
            <a:chOff x="2180945" y="4330295"/>
            <a:chExt cx="10008640" cy="10826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13D3055-90C6-F1E7-E860-7B241C4B97CB}"/>
                </a:ext>
              </a:extLst>
            </p:cNvPr>
            <p:cNvGrpSpPr/>
            <p:nvPr/>
          </p:nvGrpSpPr>
          <p:grpSpPr>
            <a:xfrm>
              <a:off x="2180945" y="4330295"/>
              <a:ext cx="10008640" cy="1082626"/>
              <a:chOff x="2180945" y="4330295"/>
              <a:chExt cx="10008640" cy="108262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DBA2A94-5257-40D9-A365-FFFE1FE6C05B}"/>
                  </a:ext>
                </a:extLst>
              </p:cNvPr>
              <p:cNvSpPr/>
              <p:nvPr/>
            </p:nvSpPr>
            <p:spPr>
              <a:xfrm>
                <a:off x="2277526" y="4463583"/>
                <a:ext cx="793102" cy="79310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622252-A3D6-DCDC-12C0-C832C7239D82}"/>
                  </a:ext>
                </a:extLst>
              </p:cNvPr>
              <p:cNvSpPr/>
              <p:nvPr/>
            </p:nvSpPr>
            <p:spPr>
              <a:xfrm>
                <a:off x="2180945" y="4330295"/>
                <a:ext cx="10008640" cy="10826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41" name="Rectangle 6">
                <a:extLst>
                  <a:ext uri="{FF2B5EF4-FFF2-40B4-BE49-F238E27FC236}">
                    <a16:creationId xmlns:a16="http://schemas.microsoft.com/office/drawing/2014/main" id="{4F93E1CA-6B26-5F50-1374-6616172CF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7940" y="4563102"/>
                <a:ext cx="410503" cy="661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Low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37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BBA63D74-ACCD-8636-082E-FF6D1D8DE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938" y="4488681"/>
              <a:ext cx="6308751" cy="742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 err="1">
                  <a:solidFill>
                    <a:srgbClr val="404040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Filesize</a:t>
              </a:r>
              <a:r>
                <a:rPr lang="en-US" altLang="en-US" sz="1200" dirty="0">
                  <a:solidFill>
                    <a:srgbClr val="404040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 of the dataset</a:t>
              </a:r>
              <a:endParaRPr kumimoji="0" lang="en-US" altLang="en-US" sz="120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chemeClr val="bg1">
                      <a:lumMod val="50000"/>
                    </a:schemeClr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 GB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.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24C313-0588-079D-65BA-F1CD8550F688}"/>
              </a:ext>
            </a:extLst>
          </p:cNvPr>
          <p:cNvGrpSpPr/>
          <p:nvPr/>
        </p:nvGrpSpPr>
        <p:grpSpPr>
          <a:xfrm>
            <a:off x="3925019" y="4037438"/>
            <a:ext cx="8266981" cy="719386"/>
            <a:chOff x="2180945" y="4330295"/>
            <a:chExt cx="10008640" cy="108262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5D20B42-DB67-877A-C88F-1FD013EBF48C}"/>
                </a:ext>
              </a:extLst>
            </p:cNvPr>
            <p:cNvGrpSpPr/>
            <p:nvPr/>
          </p:nvGrpSpPr>
          <p:grpSpPr>
            <a:xfrm>
              <a:off x="2180945" y="4330295"/>
              <a:ext cx="10008640" cy="1082626"/>
              <a:chOff x="2180945" y="4330295"/>
              <a:chExt cx="10008640" cy="108262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B5CDD4F-552E-8307-E423-7F8AF8A9E9E8}"/>
                  </a:ext>
                </a:extLst>
              </p:cNvPr>
              <p:cNvSpPr/>
              <p:nvPr/>
            </p:nvSpPr>
            <p:spPr>
              <a:xfrm>
                <a:off x="2277526" y="4463583"/>
                <a:ext cx="793102" cy="79310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97E512D-F393-FC60-6982-CDE49493A668}"/>
                  </a:ext>
                </a:extLst>
              </p:cNvPr>
              <p:cNvSpPr/>
              <p:nvPr/>
            </p:nvSpPr>
            <p:spPr>
              <a:xfrm>
                <a:off x="2180945" y="4330295"/>
                <a:ext cx="10008640" cy="10826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48" name="Rectangle 6">
                <a:extLst>
                  <a:ext uri="{FF2B5EF4-FFF2-40B4-BE49-F238E27FC236}">
                    <a16:creationId xmlns:a16="http://schemas.microsoft.com/office/drawing/2014/main" id="{36B61B3B-1E29-B877-62F2-8CD2B6DFF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7940" y="4563102"/>
                <a:ext cx="410503" cy="661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Low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37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Rectangle 6">
              <a:extLst>
                <a:ext uri="{FF2B5EF4-FFF2-40B4-BE49-F238E27FC236}">
                  <a16:creationId xmlns:a16="http://schemas.microsoft.com/office/drawing/2014/main" id="{B61B875B-F919-6AEE-095D-B20552943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938" y="4488681"/>
              <a:ext cx="6308751" cy="742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Shape of </a:t>
              </a:r>
              <a:r>
                <a:rPr lang="en-US" altLang="en-US" sz="1200" dirty="0">
                  <a:solidFill>
                    <a:srgbClr val="404040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the </a:t>
              </a:r>
              <a:r>
                <a:rPr kumimoji="0" lang="en-US" altLang="en-US" sz="1200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Dataset </a:t>
              </a:r>
            </a:p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62 mil</a:t>
              </a:r>
              <a:r>
                <a:rPr lang="en-US" altLang="en-US" sz="1400" dirty="0">
                  <a:solidFill>
                    <a:schemeClr val="bg1">
                      <a:lumMod val="50000"/>
                    </a:schemeClr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lion US Domestic Flights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7D1E2B7-E74B-F9B2-9D2F-525EA6138C50}"/>
              </a:ext>
            </a:extLst>
          </p:cNvPr>
          <p:cNvGrpSpPr/>
          <p:nvPr/>
        </p:nvGrpSpPr>
        <p:grpSpPr>
          <a:xfrm>
            <a:off x="3925019" y="4833961"/>
            <a:ext cx="8266981" cy="719386"/>
            <a:chOff x="2180945" y="4330295"/>
            <a:chExt cx="10008640" cy="108262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C403A6A-818A-7FEA-654D-B657530AE006}"/>
                </a:ext>
              </a:extLst>
            </p:cNvPr>
            <p:cNvGrpSpPr/>
            <p:nvPr/>
          </p:nvGrpSpPr>
          <p:grpSpPr>
            <a:xfrm>
              <a:off x="2180945" y="4330295"/>
              <a:ext cx="10008640" cy="1082626"/>
              <a:chOff x="2180945" y="4330295"/>
              <a:chExt cx="10008640" cy="1082626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6BDC3DE-3AFF-9BC0-43C4-F9514D52EAEF}"/>
                  </a:ext>
                </a:extLst>
              </p:cNvPr>
              <p:cNvSpPr/>
              <p:nvPr/>
            </p:nvSpPr>
            <p:spPr>
              <a:xfrm>
                <a:off x="2277526" y="4463583"/>
                <a:ext cx="793102" cy="79310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C6BCDB7-CB3D-BF6E-55EE-F2BF6CBFAC3F}"/>
                  </a:ext>
                </a:extLst>
              </p:cNvPr>
              <p:cNvSpPr/>
              <p:nvPr/>
            </p:nvSpPr>
            <p:spPr>
              <a:xfrm>
                <a:off x="2180945" y="4330295"/>
                <a:ext cx="10008640" cy="10826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54" name="Rectangle 6">
                <a:extLst>
                  <a:ext uri="{FF2B5EF4-FFF2-40B4-BE49-F238E27FC236}">
                    <a16:creationId xmlns:a16="http://schemas.microsoft.com/office/drawing/2014/main" id="{766F2967-1E06-1E6D-2129-B5252FC3E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7940" y="4563102"/>
                <a:ext cx="410503" cy="661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Low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37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" name="Rectangle 6">
              <a:extLst>
                <a:ext uri="{FF2B5EF4-FFF2-40B4-BE49-F238E27FC236}">
                  <a16:creationId xmlns:a16="http://schemas.microsoft.com/office/drawing/2014/main" id="{27528E3A-9634-137C-7C99-140BF4ADB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938" y="4488681"/>
              <a:ext cx="6308751" cy="742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Dataset File format</a:t>
              </a:r>
            </a:p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CSV (comma Separated File)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F1515CE-A25B-956F-6622-2DF9AA686B44}"/>
              </a:ext>
            </a:extLst>
          </p:cNvPr>
          <p:cNvGrpSpPr/>
          <p:nvPr/>
        </p:nvGrpSpPr>
        <p:grpSpPr>
          <a:xfrm>
            <a:off x="3925018" y="5646898"/>
            <a:ext cx="8266981" cy="719386"/>
            <a:chOff x="2180945" y="4330295"/>
            <a:chExt cx="10008640" cy="108262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BA02D7A-F576-A256-83C9-C54E99863563}"/>
                </a:ext>
              </a:extLst>
            </p:cNvPr>
            <p:cNvGrpSpPr/>
            <p:nvPr/>
          </p:nvGrpSpPr>
          <p:grpSpPr>
            <a:xfrm>
              <a:off x="2180945" y="4330295"/>
              <a:ext cx="10008640" cy="1082626"/>
              <a:chOff x="2180945" y="4330295"/>
              <a:chExt cx="10008640" cy="1082626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A6E990-521E-2157-9A28-4F5B9D3BE187}"/>
                  </a:ext>
                </a:extLst>
              </p:cNvPr>
              <p:cNvSpPr/>
              <p:nvPr/>
            </p:nvSpPr>
            <p:spPr>
              <a:xfrm>
                <a:off x="2277526" y="4463583"/>
                <a:ext cx="793102" cy="79310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4244ED5-2D4E-0F1B-5D33-7A178C253867}"/>
                  </a:ext>
                </a:extLst>
              </p:cNvPr>
              <p:cNvSpPr/>
              <p:nvPr/>
            </p:nvSpPr>
            <p:spPr>
              <a:xfrm>
                <a:off x="2180945" y="4330295"/>
                <a:ext cx="10008640" cy="10826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60" name="Rectangle 6">
                <a:extLst>
                  <a:ext uri="{FF2B5EF4-FFF2-40B4-BE49-F238E27FC236}">
                    <a16:creationId xmlns:a16="http://schemas.microsoft.com/office/drawing/2014/main" id="{CF5D8598-F41A-CA7E-5062-1CB644951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7940" y="4563102"/>
                <a:ext cx="410503" cy="661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Low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37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7" name="Rectangle 6">
              <a:extLst>
                <a:ext uri="{FF2B5EF4-FFF2-40B4-BE49-F238E27FC236}">
                  <a16:creationId xmlns:a16="http://schemas.microsoft.com/office/drawing/2014/main" id="{6B36CE95-8954-3C0D-079A-E01A8963D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938" y="4488681"/>
              <a:ext cx="6308751" cy="742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Dataset Source</a:t>
              </a:r>
            </a:p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chemeClr val="bg1">
                      <a:lumMod val="50000"/>
                    </a:schemeClr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Kaggle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3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effectLst/>
                <a:latin typeface="SF Pro Bold" pitchFamily="2" charset="0"/>
                <a:ea typeface="SF Pro Bold" pitchFamily="2" charset="0"/>
                <a:cs typeface="SF Pro Bold" pitchFamily="2" charset="0"/>
              </a:rPr>
              <a:t>Working </a:t>
            </a: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with Big Data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77C7A3-DEFF-B22D-B6A7-A2D3CF4BEC01}"/>
              </a:ext>
            </a:extLst>
          </p:cNvPr>
          <p:cNvGrpSpPr/>
          <p:nvPr/>
        </p:nvGrpSpPr>
        <p:grpSpPr>
          <a:xfrm>
            <a:off x="1" y="1648283"/>
            <a:ext cx="4850500" cy="553266"/>
            <a:chOff x="1" y="1648283"/>
            <a:chExt cx="4850500" cy="55326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B2EEA7-72B8-BE49-4B67-FB51F0567DF5}"/>
                </a:ext>
              </a:extLst>
            </p:cNvPr>
            <p:cNvSpPr/>
            <p:nvPr/>
          </p:nvSpPr>
          <p:spPr>
            <a:xfrm>
              <a:off x="1" y="1648283"/>
              <a:ext cx="4319752" cy="553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Rectangle 6">
              <a:extLst>
                <a:ext uri="{FF2B5EF4-FFF2-40B4-BE49-F238E27FC236}">
                  <a16:creationId xmlns:a16="http://schemas.microsoft.com/office/drawing/2014/main" id="{A34AFCBE-3F5F-5268-E4EF-47536604C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99" y="1762457"/>
              <a:ext cx="3674102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Low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Load Flights data to hive container/HDFS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7D7174-24AA-DC3B-C0A8-4C6A83A1F0F4}"/>
              </a:ext>
            </a:extLst>
          </p:cNvPr>
          <p:cNvGrpSpPr/>
          <p:nvPr/>
        </p:nvGrpSpPr>
        <p:grpSpPr>
          <a:xfrm>
            <a:off x="2517854" y="2612455"/>
            <a:ext cx="9674146" cy="978969"/>
            <a:chOff x="2517854" y="2763688"/>
            <a:chExt cx="9674146" cy="97896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13FACCD-AFF9-055B-2E53-CB31E77B5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7854" y="2763688"/>
              <a:ext cx="7797403" cy="97896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03C135-06CA-6525-7B9C-ECCF7FE4A6F8}"/>
                </a:ext>
              </a:extLst>
            </p:cNvPr>
            <p:cNvSpPr/>
            <p:nvPr/>
          </p:nvSpPr>
          <p:spPr>
            <a:xfrm>
              <a:off x="9731022" y="3116042"/>
              <a:ext cx="2460978" cy="528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830E2E-8E65-3123-65B1-EA69A11EF123}"/>
              </a:ext>
            </a:extLst>
          </p:cNvPr>
          <p:cNvGrpSpPr/>
          <p:nvPr/>
        </p:nvGrpSpPr>
        <p:grpSpPr>
          <a:xfrm>
            <a:off x="2517854" y="3712434"/>
            <a:ext cx="9674146" cy="1242502"/>
            <a:chOff x="2517854" y="3712434"/>
            <a:chExt cx="9674146" cy="124250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0537CD-6AF3-69D2-874B-1DA159012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7854" y="3712434"/>
              <a:ext cx="7674775" cy="1242502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DBE718B-2BF9-F4B4-FDE7-DC67938A0565}"/>
                </a:ext>
              </a:extLst>
            </p:cNvPr>
            <p:cNvSpPr/>
            <p:nvPr/>
          </p:nvSpPr>
          <p:spPr>
            <a:xfrm>
              <a:off x="9674146" y="4089639"/>
              <a:ext cx="2517854" cy="7933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6FCD42-3830-FC3C-C111-17FE2B3AE0B1}"/>
              </a:ext>
            </a:extLst>
          </p:cNvPr>
          <p:cNvSpPr txBox="1"/>
          <p:nvPr/>
        </p:nvSpPr>
        <p:spPr>
          <a:xfrm>
            <a:off x="6233907" y="4726876"/>
            <a:ext cx="365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…</a:t>
            </a:r>
            <a:endParaRPr kumimoji="0" lang="en-GB" altLang="en-US" sz="100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SF Pro Regular" pitchFamily="2" charset="0"/>
              <a:ea typeface="SF Pro Regular" pitchFamily="2" charset="0"/>
              <a:cs typeface="SF Pro Regular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7F8BD0-4DFB-1B21-CDD3-A82270D4DCDC}"/>
              </a:ext>
            </a:extLst>
          </p:cNvPr>
          <p:cNvGrpSpPr/>
          <p:nvPr/>
        </p:nvGrpSpPr>
        <p:grpSpPr>
          <a:xfrm>
            <a:off x="2517854" y="5285104"/>
            <a:ext cx="9674146" cy="935463"/>
            <a:chOff x="2517854" y="5301486"/>
            <a:chExt cx="9674146" cy="93546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0386EC9-8022-A876-B939-E0A1F0F3E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7854" y="5301486"/>
              <a:ext cx="7156292" cy="935463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922D5B1-3DB4-C9BC-C81D-0EDA1E40245F}"/>
                </a:ext>
              </a:extLst>
            </p:cNvPr>
            <p:cNvSpPr/>
            <p:nvPr/>
          </p:nvSpPr>
          <p:spPr>
            <a:xfrm>
              <a:off x="9629422" y="5618684"/>
              <a:ext cx="2562578" cy="451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4192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effectLst/>
                <a:latin typeface="SF Pro Bold" pitchFamily="2" charset="0"/>
                <a:ea typeface="SF Pro Bold" pitchFamily="2" charset="0"/>
                <a:cs typeface="SF Pro Bold" pitchFamily="2" charset="0"/>
              </a:rPr>
              <a:t>Working </a:t>
            </a: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with Big Data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77C7A3-DEFF-B22D-B6A7-A2D3CF4BEC01}"/>
              </a:ext>
            </a:extLst>
          </p:cNvPr>
          <p:cNvGrpSpPr/>
          <p:nvPr/>
        </p:nvGrpSpPr>
        <p:grpSpPr>
          <a:xfrm>
            <a:off x="0" y="1646590"/>
            <a:ext cx="4850500" cy="553266"/>
            <a:chOff x="1" y="1648283"/>
            <a:chExt cx="4850500" cy="55326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B2EEA7-72B8-BE49-4B67-FB51F0567DF5}"/>
                </a:ext>
              </a:extLst>
            </p:cNvPr>
            <p:cNvSpPr/>
            <p:nvPr/>
          </p:nvSpPr>
          <p:spPr>
            <a:xfrm>
              <a:off x="1" y="1648283"/>
              <a:ext cx="3674102" cy="553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Rectangle 6">
              <a:extLst>
                <a:ext uri="{FF2B5EF4-FFF2-40B4-BE49-F238E27FC236}">
                  <a16:creationId xmlns:a16="http://schemas.microsoft.com/office/drawing/2014/main" id="{A34AFCBE-3F5F-5268-E4EF-47536604C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99" y="1762457"/>
              <a:ext cx="3674102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Low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Creating Tables of Flights data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6FCD42-3830-FC3C-C111-17FE2B3AE0B1}"/>
              </a:ext>
            </a:extLst>
          </p:cNvPr>
          <p:cNvSpPr txBox="1"/>
          <p:nvPr/>
        </p:nvSpPr>
        <p:spPr>
          <a:xfrm>
            <a:off x="5917663" y="4824958"/>
            <a:ext cx="356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…</a:t>
            </a:r>
            <a:endParaRPr kumimoji="0" lang="en-GB" altLang="en-US" sz="100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SF Pro Regular" pitchFamily="2" charset="0"/>
              <a:ea typeface="SF Pro Regular" pitchFamily="2" charset="0"/>
              <a:cs typeface="SF Pro Regular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C7247-0D99-D4DB-5928-2EAC3F2E7A1F}"/>
              </a:ext>
            </a:extLst>
          </p:cNvPr>
          <p:cNvGrpSpPr/>
          <p:nvPr/>
        </p:nvGrpSpPr>
        <p:grpSpPr>
          <a:xfrm>
            <a:off x="2571508" y="2638549"/>
            <a:ext cx="9620492" cy="1580902"/>
            <a:chOff x="2571508" y="2638549"/>
            <a:chExt cx="9620492" cy="158090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BE04AC-9F3F-6D63-0EB9-ED988868DAED}"/>
                </a:ext>
              </a:extLst>
            </p:cNvPr>
            <p:cNvSpPr/>
            <p:nvPr/>
          </p:nvSpPr>
          <p:spPr>
            <a:xfrm>
              <a:off x="3925019" y="3040828"/>
              <a:ext cx="8266981" cy="1082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FED77F-4CCD-0F57-2E31-0DF1B97B6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1508" y="2638549"/>
              <a:ext cx="6543038" cy="1580902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498839-34FE-EE82-1C70-2EEC6F19CD8B}"/>
              </a:ext>
            </a:extLst>
          </p:cNvPr>
          <p:cNvGrpSpPr/>
          <p:nvPr/>
        </p:nvGrpSpPr>
        <p:grpSpPr>
          <a:xfrm>
            <a:off x="2571508" y="4316339"/>
            <a:ext cx="9620491" cy="817782"/>
            <a:chOff x="2571508" y="4232259"/>
            <a:chExt cx="9620491" cy="81778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59C65F-C309-C43D-B76F-E1DA6A905F7B}"/>
                </a:ext>
              </a:extLst>
            </p:cNvPr>
            <p:cNvSpPr/>
            <p:nvPr/>
          </p:nvSpPr>
          <p:spPr>
            <a:xfrm>
              <a:off x="3925018" y="4514221"/>
              <a:ext cx="8266981" cy="415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31B48F-DCD1-B2A4-9A49-98C07D8A8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1508" y="4232259"/>
              <a:ext cx="6333464" cy="81778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7E2BDB-20FB-CA0A-3D8B-774BC50E5F4D}"/>
              </a:ext>
            </a:extLst>
          </p:cNvPr>
          <p:cNvGrpSpPr/>
          <p:nvPr/>
        </p:nvGrpSpPr>
        <p:grpSpPr>
          <a:xfrm>
            <a:off x="2571508" y="5468541"/>
            <a:ext cx="9620492" cy="866731"/>
            <a:chOff x="2571508" y="5384461"/>
            <a:chExt cx="9620492" cy="86673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C17CC1-3FAF-73E3-9AE2-5AB8FA148392}"/>
                </a:ext>
              </a:extLst>
            </p:cNvPr>
            <p:cNvSpPr/>
            <p:nvPr/>
          </p:nvSpPr>
          <p:spPr>
            <a:xfrm>
              <a:off x="4180115" y="5721629"/>
              <a:ext cx="8011885" cy="415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EF2295E-6BDF-586B-80F5-356B3FB2E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1508" y="5384461"/>
              <a:ext cx="5962892" cy="86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effectLst/>
                <a:latin typeface="SF Pro Bold" pitchFamily="2" charset="0"/>
                <a:ea typeface="SF Pro Bold" pitchFamily="2" charset="0"/>
                <a:cs typeface="SF Pro Bold" pitchFamily="2" charset="0"/>
              </a:rPr>
              <a:t>Working </a:t>
            </a: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with Big Data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77C7A3-DEFF-B22D-B6A7-A2D3CF4BEC01}"/>
              </a:ext>
            </a:extLst>
          </p:cNvPr>
          <p:cNvGrpSpPr/>
          <p:nvPr/>
        </p:nvGrpSpPr>
        <p:grpSpPr>
          <a:xfrm>
            <a:off x="0" y="1646590"/>
            <a:ext cx="4850500" cy="553266"/>
            <a:chOff x="1" y="1648283"/>
            <a:chExt cx="4850500" cy="55326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B2EEA7-72B8-BE49-4B67-FB51F0567DF5}"/>
                </a:ext>
              </a:extLst>
            </p:cNvPr>
            <p:cNvSpPr/>
            <p:nvPr/>
          </p:nvSpPr>
          <p:spPr>
            <a:xfrm>
              <a:off x="1" y="1648283"/>
              <a:ext cx="2571508" cy="553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Rectangle 6">
              <a:extLst>
                <a:ext uri="{FF2B5EF4-FFF2-40B4-BE49-F238E27FC236}">
                  <a16:creationId xmlns:a16="http://schemas.microsoft.com/office/drawing/2014/main" id="{A34AFCBE-3F5F-5268-E4EF-47536604C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99" y="1762457"/>
              <a:ext cx="3674102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Low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Insights of Data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9518FD-D821-31EA-1A82-98BCB820D84C}"/>
              </a:ext>
            </a:extLst>
          </p:cNvPr>
          <p:cNvGrpSpPr/>
          <p:nvPr/>
        </p:nvGrpSpPr>
        <p:grpSpPr>
          <a:xfrm>
            <a:off x="2571508" y="2634919"/>
            <a:ext cx="9620492" cy="1551636"/>
            <a:chOff x="2571508" y="2634919"/>
            <a:chExt cx="9620492" cy="15516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862A32-ECC6-A3F2-EBE4-03DBF72CD3E3}"/>
                </a:ext>
              </a:extLst>
            </p:cNvPr>
            <p:cNvSpPr/>
            <p:nvPr/>
          </p:nvSpPr>
          <p:spPr>
            <a:xfrm>
              <a:off x="2743200" y="3030354"/>
              <a:ext cx="9448800" cy="1008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DAEFDA5-13E2-0A38-5039-BD120697E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1508" y="2634919"/>
              <a:ext cx="7507913" cy="1551636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234FF61-1955-8978-8348-1B4482616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328" y="4328186"/>
            <a:ext cx="4327344" cy="17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5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effectLst/>
                <a:latin typeface="SF Pro Bold" pitchFamily="2" charset="0"/>
                <a:ea typeface="SF Pro Bold" pitchFamily="2" charset="0"/>
                <a:cs typeface="SF Pro Bold" pitchFamily="2" charset="0"/>
              </a:rPr>
              <a:t>Working </a:t>
            </a: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with Big Data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77C7A3-DEFF-B22D-B6A7-A2D3CF4BEC01}"/>
              </a:ext>
            </a:extLst>
          </p:cNvPr>
          <p:cNvGrpSpPr/>
          <p:nvPr/>
        </p:nvGrpSpPr>
        <p:grpSpPr>
          <a:xfrm>
            <a:off x="0" y="1646590"/>
            <a:ext cx="4850500" cy="553266"/>
            <a:chOff x="1" y="1648283"/>
            <a:chExt cx="4850500" cy="55326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B2EEA7-72B8-BE49-4B67-FB51F0567DF5}"/>
                </a:ext>
              </a:extLst>
            </p:cNvPr>
            <p:cNvSpPr/>
            <p:nvPr/>
          </p:nvSpPr>
          <p:spPr>
            <a:xfrm>
              <a:off x="1" y="1648283"/>
              <a:ext cx="2571508" cy="553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Rectangle 6">
              <a:extLst>
                <a:ext uri="{FF2B5EF4-FFF2-40B4-BE49-F238E27FC236}">
                  <a16:creationId xmlns:a16="http://schemas.microsoft.com/office/drawing/2014/main" id="{A34AFCBE-3F5F-5268-E4EF-47536604C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99" y="1762457"/>
              <a:ext cx="3674102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Low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Insights of Data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FBD264B-FE59-F211-98DE-0F05EE352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015" y="4271293"/>
            <a:ext cx="5044877" cy="17756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F11AA5E-6E54-43BF-3373-52EF908FF315}"/>
              </a:ext>
            </a:extLst>
          </p:cNvPr>
          <p:cNvGrpSpPr/>
          <p:nvPr/>
        </p:nvGrpSpPr>
        <p:grpSpPr>
          <a:xfrm>
            <a:off x="2571508" y="2822936"/>
            <a:ext cx="9620492" cy="1328937"/>
            <a:chOff x="2571508" y="2822936"/>
            <a:chExt cx="9620492" cy="13289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476FD1-6134-D843-C263-FAFA37D97746}"/>
                </a:ext>
              </a:extLst>
            </p:cNvPr>
            <p:cNvSpPr/>
            <p:nvPr/>
          </p:nvSpPr>
          <p:spPr>
            <a:xfrm>
              <a:off x="2743200" y="3142881"/>
              <a:ext cx="9448800" cy="8766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5C928C-92E6-2662-E0CD-CFDEE3767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1508" y="2822936"/>
              <a:ext cx="6605928" cy="1328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011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6B27224-8F69-0B5D-3260-CD63F1E11890}"/>
              </a:ext>
            </a:extLst>
          </p:cNvPr>
          <p:cNvSpPr txBox="1"/>
          <p:nvPr/>
        </p:nvSpPr>
        <p:spPr>
          <a:xfrm>
            <a:off x="1045347" y="937549"/>
            <a:ext cx="5623082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000" dirty="0">
                <a:solidFill>
                  <a:srgbClr val="404040"/>
                </a:solidFill>
                <a:effectLst/>
                <a:latin typeface="SF Pro Bold" pitchFamily="2" charset="0"/>
                <a:ea typeface="SF Pro Bold" pitchFamily="2" charset="0"/>
                <a:cs typeface="SF Pro Bold" pitchFamily="2" charset="0"/>
              </a:rPr>
              <a:t>Project Resources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B216CA-6F92-9D98-38B2-5013B370B3C2}"/>
              </a:ext>
            </a:extLst>
          </p:cNvPr>
          <p:cNvGrpSpPr/>
          <p:nvPr/>
        </p:nvGrpSpPr>
        <p:grpSpPr>
          <a:xfrm>
            <a:off x="1990407" y="1916354"/>
            <a:ext cx="10201593" cy="1757680"/>
            <a:chOff x="1990407" y="1916354"/>
            <a:chExt cx="10201593" cy="175768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975415-C330-6E47-1F03-6B3F0A8A48ED}"/>
                </a:ext>
              </a:extLst>
            </p:cNvPr>
            <p:cNvSpPr/>
            <p:nvPr/>
          </p:nvSpPr>
          <p:spPr>
            <a:xfrm>
              <a:off x="1990407" y="1916354"/>
              <a:ext cx="10201593" cy="1274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pic>
          <p:nvPicPr>
            <p:cNvPr id="21" name="Picture 20" descr="A screenshot of a video game&#10;&#10;Description automatically generated with medium confidence">
              <a:extLst>
                <a:ext uri="{FF2B5EF4-FFF2-40B4-BE49-F238E27FC236}">
                  <a16:creationId xmlns:a16="http://schemas.microsoft.com/office/drawing/2014/main" id="{59AD7D1D-B89D-14D4-1CC5-46AFF14D5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407" y="1916354"/>
              <a:ext cx="1425575" cy="1757680"/>
            </a:xfrm>
            <a:prstGeom prst="rect">
              <a:avLst/>
            </a:prstGeom>
          </p:spPr>
        </p:pic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97CDCDC8-A7D5-2C62-445F-8040AB60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990" y="2082894"/>
              <a:ext cx="4765144" cy="1107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Apache Hive Essentials</a:t>
              </a:r>
            </a:p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Essential techniques to help you process, and get unique insights from, big data, 2nd Edition.</a:t>
              </a:r>
            </a:p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by </a:t>
              </a:r>
              <a:r>
                <a:rPr kumimoji="0" lang="en-US" altLang="en-US" sz="1200" i="0" u="sng" strike="noStrike" cap="none" normalizeH="0" baseline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Dayong</a:t>
              </a:r>
              <a:r>
                <a:rPr kumimoji="0" lang="en-US" altLang="en-US" sz="1200" i="0" u="sng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 Du</a:t>
              </a:r>
            </a:p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A12830A-E897-D5B7-999F-2E6837979766}"/>
              </a:ext>
            </a:extLst>
          </p:cNvPr>
          <p:cNvSpPr/>
          <p:nvPr/>
        </p:nvSpPr>
        <p:spPr>
          <a:xfrm>
            <a:off x="2022560" y="3944682"/>
            <a:ext cx="10169440" cy="1274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71ECDC-5A98-AEA9-41AF-59438A724E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22560" y="3944682"/>
            <a:ext cx="1361267" cy="1757680"/>
          </a:xfrm>
          <a:prstGeom prst="rect">
            <a:avLst/>
          </a:prstGeom>
        </p:spPr>
      </p:pic>
      <p:sp>
        <p:nvSpPr>
          <p:cNvPr id="25" name="Rectangle 6">
            <a:extLst>
              <a:ext uri="{FF2B5EF4-FFF2-40B4-BE49-F238E27FC236}">
                <a16:creationId xmlns:a16="http://schemas.microsoft.com/office/drawing/2014/main" id="{8A585098-A3FD-3CD0-AAFD-2E1A35518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990" y="4111222"/>
            <a:ext cx="476514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Cheat Sheet - Hive for SQL Users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Use this handy cheat sheet (based on this original MySQL cheat sheet) to get going with Hive and Hadoop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by </a:t>
            </a:r>
            <a:r>
              <a:rPr kumimoji="0" lang="en-US" altLang="en-US" sz="1200" i="0" u="sng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HortonWorks</a:t>
            </a:r>
            <a:endParaRPr kumimoji="0" lang="en-US" altLang="en-US" sz="1200" i="0" u="sng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SF Pro Display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66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effectLst/>
                <a:latin typeface="SF Pro Bold" pitchFamily="2" charset="0"/>
                <a:ea typeface="SF Pro Bold" pitchFamily="2" charset="0"/>
                <a:cs typeface="SF Pro Bold" pitchFamily="2" charset="0"/>
              </a:rPr>
              <a:t>Working </a:t>
            </a: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with Big Data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77C7A3-DEFF-B22D-B6A7-A2D3CF4BEC01}"/>
              </a:ext>
            </a:extLst>
          </p:cNvPr>
          <p:cNvGrpSpPr/>
          <p:nvPr/>
        </p:nvGrpSpPr>
        <p:grpSpPr>
          <a:xfrm>
            <a:off x="0" y="1646590"/>
            <a:ext cx="4850500" cy="553266"/>
            <a:chOff x="1" y="1648283"/>
            <a:chExt cx="4850500" cy="55326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B2EEA7-72B8-BE49-4B67-FB51F0567DF5}"/>
                </a:ext>
              </a:extLst>
            </p:cNvPr>
            <p:cNvSpPr/>
            <p:nvPr/>
          </p:nvSpPr>
          <p:spPr>
            <a:xfrm>
              <a:off x="1" y="1648283"/>
              <a:ext cx="2571508" cy="553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Rectangle 6">
              <a:extLst>
                <a:ext uri="{FF2B5EF4-FFF2-40B4-BE49-F238E27FC236}">
                  <a16:creationId xmlns:a16="http://schemas.microsoft.com/office/drawing/2014/main" id="{A34AFCBE-3F5F-5268-E4EF-47536604C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99" y="1762457"/>
              <a:ext cx="3674102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Low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Insights of Data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3C01A3-C4CE-E07A-A90B-1AD0F9B9932E}"/>
              </a:ext>
            </a:extLst>
          </p:cNvPr>
          <p:cNvGrpSpPr/>
          <p:nvPr/>
        </p:nvGrpSpPr>
        <p:grpSpPr>
          <a:xfrm>
            <a:off x="2677163" y="2413740"/>
            <a:ext cx="9514838" cy="2231046"/>
            <a:chOff x="2677163" y="2413740"/>
            <a:chExt cx="9514838" cy="22310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DAD2EC-FEC5-8288-2FC8-B79E9CA89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7163" y="2413740"/>
              <a:ext cx="6726438" cy="223104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EFAD8C-A803-545F-CA7F-322CEF4C38BF}"/>
                </a:ext>
              </a:extLst>
            </p:cNvPr>
            <p:cNvSpPr/>
            <p:nvPr/>
          </p:nvSpPr>
          <p:spPr>
            <a:xfrm>
              <a:off x="6420971" y="2783305"/>
              <a:ext cx="5771030" cy="1728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49887CA-93C1-A17D-56E9-E402F1044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424" y="4792982"/>
            <a:ext cx="6415362" cy="12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5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effectLst/>
                <a:latin typeface="SF Pro Bold" pitchFamily="2" charset="0"/>
                <a:ea typeface="SF Pro Bold" pitchFamily="2" charset="0"/>
                <a:cs typeface="SF Pro Bold" pitchFamily="2" charset="0"/>
              </a:rPr>
              <a:t>Working </a:t>
            </a: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with Big Data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77C7A3-DEFF-B22D-B6A7-A2D3CF4BEC01}"/>
              </a:ext>
            </a:extLst>
          </p:cNvPr>
          <p:cNvGrpSpPr/>
          <p:nvPr/>
        </p:nvGrpSpPr>
        <p:grpSpPr>
          <a:xfrm>
            <a:off x="0" y="1646590"/>
            <a:ext cx="4850500" cy="553266"/>
            <a:chOff x="1" y="1648283"/>
            <a:chExt cx="4850500" cy="55326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B2EEA7-72B8-BE49-4B67-FB51F0567DF5}"/>
                </a:ext>
              </a:extLst>
            </p:cNvPr>
            <p:cNvSpPr/>
            <p:nvPr/>
          </p:nvSpPr>
          <p:spPr>
            <a:xfrm>
              <a:off x="1" y="1648283"/>
              <a:ext cx="2571508" cy="553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Rectangle 6">
              <a:extLst>
                <a:ext uri="{FF2B5EF4-FFF2-40B4-BE49-F238E27FC236}">
                  <a16:creationId xmlns:a16="http://schemas.microsoft.com/office/drawing/2014/main" id="{A34AFCBE-3F5F-5268-E4EF-47536604C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99" y="1762457"/>
              <a:ext cx="3674102" cy="29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Low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Insights of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A144D4F-4282-A9B5-440D-9466EF210C37}"/>
              </a:ext>
            </a:extLst>
          </p:cNvPr>
          <p:cNvGrpSpPr/>
          <p:nvPr/>
        </p:nvGrpSpPr>
        <p:grpSpPr>
          <a:xfrm>
            <a:off x="3013449" y="2540178"/>
            <a:ext cx="9178552" cy="1404413"/>
            <a:chOff x="3013449" y="2726793"/>
            <a:chExt cx="9178552" cy="14044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86841F-DC44-1487-CE42-928D956AC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3449" y="2726793"/>
              <a:ext cx="7050439" cy="1404413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1AB55B-0396-7112-3122-CF29CEC73313}"/>
                </a:ext>
              </a:extLst>
            </p:cNvPr>
            <p:cNvSpPr/>
            <p:nvPr/>
          </p:nvSpPr>
          <p:spPr>
            <a:xfrm>
              <a:off x="6420971" y="3189420"/>
              <a:ext cx="5771030" cy="871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070E2E9-DD77-8041-D548-74F76B0AA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999" y="4284546"/>
            <a:ext cx="5660264" cy="12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3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2DCD1C1F-1EB9-0C65-A98B-4256BC24B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645" y="1680049"/>
            <a:ext cx="1270705" cy="30646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Project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Text Box 2">
            <a:extLst>
              <a:ext uri="{FF2B5EF4-FFF2-40B4-BE49-F238E27FC236}">
                <a16:creationId xmlns:a16="http://schemas.microsoft.com/office/drawing/2014/main" id="{1CB604B6-C9EF-2915-BFE0-88A7E810B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514" y="2461099"/>
            <a:ext cx="1463675" cy="323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Initial Process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AutoShape 94">
            <a:extLst>
              <a:ext uri="{FF2B5EF4-FFF2-40B4-BE49-F238E27FC236}">
                <a16:creationId xmlns:a16="http://schemas.microsoft.com/office/drawing/2014/main" id="{997E86A2-8F75-9A8F-CED6-936430CA4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59" y="2443715"/>
            <a:ext cx="1463675" cy="323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Apache HIVE guide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AutoShape 95">
            <a:extLst>
              <a:ext uri="{FF2B5EF4-FFF2-40B4-BE49-F238E27FC236}">
                <a16:creationId xmlns:a16="http://schemas.microsoft.com/office/drawing/2014/main" id="{FC3ECF31-18F5-9DEA-23B1-293978FC6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811" y="2443715"/>
            <a:ext cx="1463675" cy="323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Working with Big Data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AutoShape 90">
            <a:extLst>
              <a:ext uri="{FF2B5EF4-FFF2-40B4-BE49-F238E27FC236}">
                <a16:creationId xmlns:a16="http://schemas.microsoft.com/office/drawing/2014/main" id="{37E8EE25-AFB8-7C6F-BE49-0103C891A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514" y="3185427"/>
            <a:ext cx="1463675" cy="323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Containers Initialization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AutoShape 91">
            <a:extLst>
              <a:ext uri="{FF2B5EF4-FFF2-40B4-BE49-F238E27FC236}">
                <a16:creationId xmlns:a16="http://schemas.microsoft.com/office/drawing/2014/main" id="{90A966CE-7016-0D3A-F47F-2F030F42E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2" y="3168830"/>
            <a:ext cx="1463675" cy="323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Handling Data Types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AutoShape 87">
            <a:extLst>
              <a:ext uri="{FF2B5EF4-FFF2-40B4-BE49-F238E27FC236}">
                <a16:creationId xmlns:a16="http://schemas.microsoft.com/office/drawing/2014/main" id="{08263076-1D8C-7BA5-7D65-E443B6FAA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514" y="3693720"/>
            <a:ext cx="1463675" cy="323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Bridge Networking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5" name="AutoShape 88">
            <a:extLst>
              <a:ext uri="{FF2B5EF4-FFF2-40B4-BE49-F238E27FC236}">
                <a16:creationId xmlns:a16="http://schemas.microsoft.com/office/drawing/2014/main" id="{CD3D6CB4-AED5-FCC2-1C8D-37DB7659A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2" y="3676166"/>
            <a:ext cx="1463675" cy="323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Databases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AutoShape 85">
            <a:extLst>
              <a:ext uri="{FF2B5EF4-FFF2-40B4-BE49-F238E27FC236}">
                <a16:creationId xmlns:a16="http://schemas.microsoft.com/office/drawing/2014/main" id="{9A30437F-B47B-E97B-27A2-7AAE46857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1" y="4183502"/>
            <a:ext cx="1463675" cy="323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Tables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BD7721-6D87-BD30-3049-876FAFCBD48A}"/>
              </a:ext>
            </a:extLst>
          </p:cNvPr>
          <p:cNvCxnSpPr/>
          <p:nvPr/>
        </p:nvCxnSpPr>
        <p:spPr>
          <a:xfrm>
            <a:off x="3469589" y="5278594"/>
            <a:ext cx="0" cy="47752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2">
            <a:extLst>
              <a:ext uri="{FF2B5EF4-FFF2-40B4-BE49-F238E27FC236}">
                <a16:creationId xmlns:a16="http://schemas.microsoft.com/office/drawing/2014/main" id="{1B205527-5305-6EC2-4B42-E73C79F99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58" y="38339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1" name="Rectangle 130">
            <a:extLst>
              <a:ext uri="{FF2B5EF4-FFF2-40B4-BE49-F238E27FC236}">
                <a16:creationId xmlns:a16="http://schemas.microsoft.com/office/drawing/2014/main" id="{419E2D2B-D849-8202-C63F-EFB3A568A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58" y="56627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2" name="Rectangle 132">
            <a:extLst>
              <a:ext uri="{FF2B5EF4-FFF2-40B4-BE49-F238E27FC236}">
                <a16:creationId xmlns:a16="http://schemas.microsoft.com/office/drawing/2014/main" id="{0D62670D-B731-2877-DE94-DE74A3D49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58" y="61199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3" name="Rectangle 134">
            <a:extLst>
              <a:ext uri="{FF2B5EF4-FFF2-40B4-BE49-F238E27FC236}">
                <a16:creationId xmlns:a16="http://schemas.microsoft.com/office/drawing/2014/main" id="{ED5C3B21-F4E9-80B2-73BB-FC654BBC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58" y="65771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4" name="Rectangle 136">
            <a:extLst>
              <a:ext uri="{FF2B5EF4-FFF2-40B4-BE49-F238E27FC236}">
                <a16:creationId xmlns:a16="http://schemas.microsoft.com/office/drawing/2014/main" id="{475776E9-A384-B037-F66C-D6B3B28D0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58" y="70343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74" name="Text Box 2">
            <a:extLst>
              <a:ext uri="{FF2B5EF4-FFF2-40B4-BE49-F238E27FC236}">
                <a16:creationId xmlns:a16="http://schemas.microsoft.com/office/drawing/2014/main" id="{837E31DB-6F1C-877C-C604-271113952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0" y="5478174"/>
            <a:ext cx="1463675" cy="323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Hivemall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SF Pro Display" panose="00000500000000000000" pitchFamily="2" charset="0"/>
              <a:ea typeface="Calibri" panose="020F0502020204030204" pitchFamily="34" charset="0"/>
              <a:cs typeface="Vazir FD" panose="020B0603030804020204" pitchFamily="34" charset="-78"/>
            </a:endParaRPr>
          </a:p>
        </p:txBody>
      </p:sp>
      <p:sp>
        <p:nvSpPr>
          <p:cNvPr id="175" name="Text Box 2">
            <a:extLst>
              <a:ext uri="{FF2B5EF4-FFF2-40B4-BE49-F238E27FC236}">
                <a16:creationId xmlns:a16="http://schemas.microsoft.com/office/drawing/2014/main" id="{0A5426DC-38BF-3626-4238-20F95B1A6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802" y="3176035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Copying Big Data</a:t>
            </a:r>
            <a:endParaRPr lang="en-GB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 Box 2">
            <a:extLst>
              <a:ext uri="{FF2B5EF4-FFF2-40B4-BE49-F238E27FC236}">
                <a16:creationId xmlns:a16="http://schemas.microsoft.com/office/drawing/2014/main" id="{E67884C0-3370-028B-9EE9-ECD0CE498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802" y="3675780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Creating Tables</a:t>
            </a:r>
            <a:endParaRPr lang="en-GB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 Box 2">
            <a:extLst>
              <a:ext uri="{FF2B5EF4-FFF2-40B4-BE49-F238E27FC236}">
                <a16:creationId xmlns:a16="http://schemas.microsoft.com/office/drawing/2014/main" id="{A777E918-23D0-3022-52B1-E6575F7E2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802" y="4176160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Insights Flights Data</a:t>
            </a:r>
            <a:endParaRPr lang="en-GB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105" name="Connector: Curved 2104">
            <a:extLst>
              <a:ext uri="{FF2B5EF4-FFF2-40B4-BE49-F238E27FC236}">
                <a16:creationId xmlns:a16="http://schemas.microsoft.com/office/drawing/2014/main" id="{7F5E20D0-C9AF-4587-2D71-72080C586068}"/>
              </a:ext>
            </a:extLst>
          </p:cNvPr>
          <p:cNvCxnSpPr>
            <a:stCxn id="2" idx="2"/>
          </p:cNvCxnSpPr>
          <p:nvPr/>
        </p:nvCxnSpPr>
        <p:spPr>
          <a:xfrm rot="5400000">
            <a:off x="4103383" y="468485"/>
            <a:ext cx="474584" cy="3510646"/>
          </a:xfrm>
          <a:prstGeom prst="curvedConnector3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Curved 189">
            <a:extLst>
              <a:ext uri="{FF2B5EF4-FFF2-40B4-BE49-F238E27FC236}">
                <a16:creationId xmlns:a16="http://schemas.microsoft.com/office/drawing/2014/main" id="{9CE7778F-B7BE-32F6-0626-2E21311181E6}"/>
              </a:ext>
            </a:extLst>
          </p:cNvPr>
          <p:cNvCxnSpPr>
            <a:cxnSpLocks/>
            <a:stCxn id="2" idx="2"/>
            <a:endCxn id="90" idx="0"/>
          </p:cNvCxnSpPr>
          <p:nvPr/>
        </p:nvCxnSpPr>
        <p:spPr>
          <a:xfrm rot="16200000" flipH="1">
            <a:off x="7622724" y="459789"/>
            <a:ext cx="457199" cy="351065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8B1F391D-9F69-5C57-417A-6766A8817C0A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5867398" y="2215116"/>
            <a:ext cx="457200" cy="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EF49E9E9-BD00-4C19-3E07-7EB1D5775480}"/>
              </a:ext>
            </a:extLst>
          </p:cNvPr>
          <p:cNvCxnSpPr/>
          <p:nvPr/>
        </p:nvCxnSpPr>
        <p:spPr>
          <a:xfrm flipH="1">
            <a:off x="6099181" y="2763798"/>
            <a:ext cx="3177" cy="40126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E36642A-9B7D-6E4B-70E4-A3558DE3D64D}"/>
              </a:ext>
            </a:extLst>
          </p:cNvPr>
          <p:cNvCxnSpPr>
            <a:cxnSpLocks/>
            <a:stCxn id="90" idx="2"/>
            <a:endCxn id="175" idx="0"/>
          </p:cNvCxnSpPr>
          <p:nvPr/>
        </p:nvCxnSpPr>
        <p:spPr>
          <a:xfrm>
            <a:off x="9606649" y="2767565"/>
            <a:ext cx="308" cy="40847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DE24780-5079-6239-3838-30075C5BAF0D}"/>
              </a:ext>
            </a:extLst>
          </p:cNvPr>
          <p:cNvCxnSpPr>
            <a:cxnSpLocks/>
            <a:stCxn id="88" idx="2"/>
            <a:endCxn id="91" idx="0"/>
          </p:cNvCxnSpPr>
          <p:nvPr/>
        </p:nvCxnSpPr>
        <p:spPr>
          <a:xfrm>
            <a:off x="2585352" y="2784949"/>
            <a:ext cx="0" cy="40047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">
            <a:extLst>
              <a:ext uri="{FF2B5EF4-FFF2-40B4-BE49-F238E27FC236}">
                <a16:creationId xmlns:a16="http://schemas.microsoft.com/office/drawing/2014/main" id="{52DC4DFE-43CA-C139-6888-847BEB9EE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0" y="4650993"/>
            <a:ext cx="1463675" cy="323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Partitions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96DE1A-33D0-ED14-DAE5-00016158982C}"/>
              </a:ext>
            </a:extLst>
          </p:cNvPr>
          <p:cNvSpPr txBox="1"/>
          <p:nvPr/>
        </p:nvSpPr>
        <p:spPr>
          <a:xfrm>
            <a:off x="5855978" y="4812918"/>
            <a:ext cx="47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  <a:cs typeface="SF Pro Regular" pitchFamily="2" charset="0"/>
              </a:rPr>
              <a:t>…</a:t>
            </a:r>
            <a:endParaRPr lang="en-GB" dirty="0">
              <a:solidFill>
                <a:schemeClr val="bg1">
                  <a:lumMod val="50000"/>
                </a:schemeClr>
              </a:solidFill>
              <a:latin typeface="SF Pro Display" panose="00000500000000000000" pitchFamily="2" charset="0"/>
              <a:ea typeface="SF Pro Display" panose="00000500000000000000" pitchFamily="2" charset="0"/>
              <a:cs typeface="SF Pro Regular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014FA3-FA74-4FCA-2AD2-EDD9B0D9B90F}"/>
              </a:ext>
            </a:extLst>
          </p:cNvPr>
          <p:cNvSpPr txBox="1"/>
          <p:nvPr/>
        </p:nvSpPr>
        <p:spPr>
          <a:xfrm>
            <a:off x="5509806" y="693190"/>
            <a:ext cx="1172388" cy="302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404040"/>
                </a:solidFill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Summary</a:t>
            </a:r>
            <a:endParaRPr lang="en-GB" sz="1700" dirty="0">
              <a:effectLst/>
              <a:latin typeface="SF Pro Regular" pitchFamily="2" charset="0"/>
              <a:ea typeface="SF Pro Regular" pitchFamily="2" charset="0"/>
              <a:cs typeface="SF Pro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58861-4908-56B9-D197-C12524853727}"/>
              </a:ext>
            </a:extLst>
          </p:cNvPr>
          <p:cNvSpPr txBox="1"/>
          <p:nvPr/>
        </p:nvSpPr>
        <p:spPr>
          <a:xfrm>
            <a:off x="5379915" y="3277900"/>
            <a:ext cx="1432170" cy="302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404040"/>
                </a:solidFill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thank you!</a:t>
            </a:r>
            <a:endParaRPr lang="en-GB" sz="1700" dirty="0">
              <a:effectLst/>
              <a:latin typeface="SF Pro Regular" pitchFamily="2" charset="0"/>
              <a:ea typeface="SF Pro Regular" pitchFamily="2" charset="0"/>
              <a:cs typeface="SF Pro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28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5437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7" y="935470"/>
            <a:ext cx="4228782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P</a:t>
            </a:r>
            <a:r>
              <a:rPr lang="en-GB" sz="3000" dirty="0">
                <a:solidFill>
                  <a:srgbClr val="404040"/>
                </a:solidFill>
                <a:effectLst/>
                <a:latin typeface="SF Pro Bold" pitchFamily="2" charset="0"/>
                <a:ea typeface="SF Pro Bold" pitchFamily="2" charset="0"/>
                <a:cs typeface="SF Pro Bold" pitchFamily="2" charset="0"/>
              </a:rPr>
              <a:t>roject Distribution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2DCD1C1F-1EB9-0C65-A98B-4256BC24B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645" y="1680049"/>
            <a:ext cx="1270705" cy="30646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Project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CFE4F7F3-2295-AF40-6510-3989FB1E5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8" name="Text Box 2">
            <a:extLst>
              <a:ext uri="{FF2B5EF4-FFF2-40B4-BE49-F238E27FC236}">
                <a16:creationId xmlns:a16="http://schemas.microsoft.com/office/drawing/2014/main" id="{1CB604B6-C9EF-2915-BFE0-88A7E810B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514" y="2461099"/>
            <a:ext cx="1463675" cy="323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Initial Process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AutoShape 94">
            <a:extLst>
              <a:ext uri="{FF2B5EF4-FFF2-40B4-BE49-F238E27FC236}">
                <a16:creationId xmlns:a16="http://schemas.microsoft.com/office/drawing/2014/main" id="{997E86A2-8F75-9A8F-CED6-936430CA4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59" y="2443715"/>
            <a:ext cx="1463675" cy="323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Apache HIVE guide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AutoShape 95">
            <a:extLst>
              <a:ext uri="{FF2B5EF4-FFF2-40B4-BE49-F238E27FC236}">
                <a16:creationId xmlns:a16="http://schemas.microsoft.com/office/drawing/2014/main" id="{FC3ECF31-18F5-9DEA-23B1-293978FC6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811" y="2443715"/>
            <a:ext cx="1463675" cy="323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Working with Big Data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AutoShape 90">
            <a:extLst>
              <a:ext uri="{FF2B5EF4-FFF2-40B4-BE49-F238E27FC236}">
                <a16:creationId xmlns:a16="http://schemas.microsoft.com/office/drawing/2014/main" id="{37E8EE25-AFB8-7C6F-BE49-0103C891A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514" y="3185427"/>
            <a:ext cx="1463675" cy="323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Containers Initialization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AutoShape 91">
            <a:extLst>
              <a:ext uri="{FF2B5EF4-FFF2-40B4-BE49-F238E27FC236}">
                <a16:creationId xmlns:a16="http://schemas.microsoft.com/office/drawing/2014/main" id="{90A966CE-7016-0D3A-F47F-2F030F42E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2" y="3168830"/>
            <a:ext cx="1463675" cy="323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Handling Data Types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AutoShape 87">
            <a:extLst>
              <a:ext uri="{FF2B5EF4-FFF2-40B4-BE49-F238E27FC236}">
                <a16:creationId xmlns:a16="http://schemas.microsoft.com/office/drawing/2014/main" id="{08263076-1D8C-7BA5-7D65-E443B6FAA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514" y="3693720"/>
            <a:ext cx="1463675" cy="323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Bridge Networking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5" name="AutoShape 88">
            <a:extLst>
              <a:ext uri="{FF2B5EF4-FFF2-40B4-BE49-F238E27FC236}">
                <a16:creationId xmlns:a16="http://schemas.microsoft.com/office/drawing/2014/main" id="{CD3D6CB4-AED5-FCC2-1C8D-37DB7659A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2" y="3676166"/>
            <a:ext cx="1463675" cy="323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Databases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AutoShape 85">
            <a:extLst>
              <a:ext uri="{FF2B5EF4-FFF2-40B4-BE49-F238E27FC236}">
                <a16:creationId xmlns:a16="http://schemas.microsoft.com/office/drawing/2014/main" id="{9A30437F-B47B-E97B-27A2-7AAE46857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1" y="4183502"/>
            <a:ext cx="1463675" cy="323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Tables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BD7721-6D87-BD30-3049-876FAFCBD48A}"/>
              </a:ext>
            </a:extLst>
          </p:cNvPr>
          <p:cNvCxnSpPr/>
          <p:nvPr/>
        </p:nvCxnSpPr>
        <p:spPr>
          <a:xfrm>
            <a:off x="3469589" y="5278594"/>
            <a:ext cx="0" cy="47752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2">
            <a:extLst>
              <a:ext uri="{FF2B5EF4-FFF2-40B4-BE49-F238E27FC236}">
                <a16:creationId xmlns:a16="http://schemas.microsoft.com/office/drawing/2014/main" id="{1B205527-5305-6EC2-4B42-E73C79F99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58" y="38339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1" name="Rectangle 130">
            <a:extLst>
              <a:ext uri="{FF2B5EF4-FFF2-40B4-BE49-F238E27FC236}">
                <a16:creationId xmlns:a16="http://schemas.microsoft.com/office/drawing/2014/main" id="{419E2D2B-D849-8202-C63F-EFB3A568A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58" y="56627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2" name="Rectangle 132">
            <a:extLst>
              <a:ext uri="{FF2B5EF4-FFF2-40B4-BE49-F238E27FC236}">
                <a16:creationId xmlns:a16="http://schemas.microsoft.com/office/drawing/2014/main" id="{0D62670D-B731-2877-DE94-DE74A3D49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58" y="61199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3" name="Rectangle 134">
            <a:extLst>
              <a:ext uri="{FF2B5EF4-FFF2-40B4-BE49-F238E27FC236}">
                <a16:creationId xmlns:a16="http://schemas.microsoft.com/office/drawing/2014/main" id="{ED5C3B21-F4E9-80B2-73BB-FC654BBC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58" y="65771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4" name="Rectangle 136">
            <a:extLst>
              <a:ext uri="{FF2B5EF4-FFF2-40B4-BE49-F238E27FC236}">
                <a16:creationId xmlns:a16="http://schemas.microsoft.com/office/drawing/2014/main" id="{475776E9-A384-B037-F66C-D6B3B28D0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58" y="70343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74" name="Text Box 2">
            <a:extLst>
              <a:ext uri="{FF2B5EF4-FFF2-40B4-BE49-F238E27FC236}">
                <a16:creationId xmlns:a16="http://schemas.microsoft.com/office/drawing/2014/main" id="{837E31DB-6F1C-877C-C604-271113952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0" y="5478174"/>
            <a:ext cx="1463675" cy="323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Hivemall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SF Pro Display" panose="00000500000000000000" pitchFamily="2" charset="0"/>
              <a:ea typeface="Calibri" panose="020F0502020204030204" pitchFamily="34" charset="0"/>
              <a:cs typeface="Vazir FD" panose="020B0603030804020204" pitchFamily="34" charset="-78"/>
            </a:endParaRPr>
          </a:p>
        </p:txBody>
      </p:sp>
      <p:sp>
        <p:nvSpPr>
          <p:cNvPr id="175" name="Text Box 2">
            <a:extLst>
              <a:ext uri="{FF2B5EF4-FFF2-40B4-BE49-F238E27FC236}">
                <a16:creationId xmlns:a16="http://schemas.microsoft.com/office/drawing/2014/main" id="{0A5426DC-38BF-3626-4238-20F95B1A6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802" y="3176035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Copying Big Data</a:t>
            </a:r>
            <a:endParaRPr lang="en-GB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 Box 2">
            <a:extLst>
              <a:ext uri="{FF2B5EF4-FFF2-40B4-BE49-F238E27FC236}">
                <a16:creationId xmlns:a16="http://schemas.microsoft.com/office/drawing/2014/main" id="{E67884C0-3370-028B-9EE9-ECD0CE498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802" y="3675780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Creating Tables</a:t>
            </a:r>
            <a:endParaRPr lang="en-GB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 Box 2">
            <a:extLst>
              <a:ext uri="{FF2B5EF4-FFF2-40B4-BE49-F238E27FC236}">
                <a16:creationId xmlns:a16="http://schemas.microsoft.com/office/drawing/2014/main" id="{A777E918-23D0-3022-52B1-E6575F7E2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802" y="4176160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Insights Flights Data</a:t>
            </a:r>
            <a:endParaRPr lang="en-GB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105" name="Connector: Curved 2104">
            <a:extLst>
              <a:ext uri="{FF2B5EF4-FFF2-40B4-BE49-F238E27FC236}">
                <a16:creationId xmlns:a16="http://schemas.microsoft.com/office/drawing/2014/main" id="{7F5E20D0-C9AF-4587-2D71-72080C586068}"/>
              </a:ext>
            </a:extLst>
          </p:cNvPr>
          <p:cNvCxnSpPr>
            <a:stCxn id="2" idx="2"/>
          </p:cNvCxnSpPr>
          <p:nvPr/>
        </p:nvCxnSpPr>
        <p:spPr>
          <a:xfrm rot="5400000">
            <a:off x="4103383" y="468485"/>
            <a:ext cx="474584" cy="3510646"/>
          </a:xfrm>
          <a:prstGeom prst="curvedConnector3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Curved 189">
            <a:extLst>
              <a:ext uri="{FF2B5EF4-FFF2-40B4-BE49-F238E27FC236}">
                <a16:creationId xmlns:a16="http://schemas.microsoft.com/office/drawing/2014/main" id="{9CE7778F-B7BE-32F6-0626-2E21311181E6}"/>
              </a:ext>
            </a:extLst>
          </p:cNvPr>
          <p:cNvCxnSpPr>
            <a:cxnSpLocks/>
            <a:stCxn id="2" idx="2"/>
            <a:endCxn id="90" idx="0"/>
          </p:cNvCxnSpPr>
          <p:nvPr/>
        </p:nvCxnSpPr>
        <p:spPr>
          <a:xfrm rot="16200000" flipH="1">
            <a:off x="7622724" y="459789"/>
            <a:ext cx="457199" cy="351065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8B1F391D-9F69-5C57-417A-6766A8817C0A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5867398" y="2215116"/>
            <a:ext cx="457200" cy="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EF49E9E9-BD00-4C19-3E07-7EB1D5775480}"/>
              </a:ext>
            </a:extLst>
          </p:cNvPr>
          <p:cNvCxnSpPr/>
          <p:nvPr/>
        </p:nvCxnSpPr>
        <p:spPr>
          <a:xfrm flipH="1">
            <a:off x="6099181" y="2763798"/>
            <a:ext cx="3177" cy="40126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E36642A-9B7D-6E4B-70E4-A3558DE3D64D}"/>
              </a:ext>
            </a:extLst>
          </p:cNvPr>
          <p:cNvCxnSpPr>
            <a:cxnSpLocks/>
            <a:stCxn id="90" idx="2"/>
            <a:endCxn id="175" idx="0"/>
          </p:cNvCxnSpPr>
          <p:nvPr/>
        </p:nvCxnSpPr>
        <p:spPr>
          <a:xfrm>
            <a:off x="9606649" y="2767565"/>
            <a:ext cx="308" cy="40847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DE24780-5079-6239-3838-30075C5BAF0D}"/>
              </a:ext>
            </a:extLst>
          </p:cNvPr>
          <p:cNvCxnSpPr>
            <a:cxnSpLocks/>
            <a:stCxn id="88" idx="2"/>
            <a:endCxn id="91" idx="0"/>
          </p:cNvCxnSpPr>
          <p:nvPr/>
        </p:nvCxnSpPr>
        <p:spPr>
          <a:xfrm>
            <a:off x="2585352" y="2784949"/>
            <a:ext cx="0" cy="40047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">
            <a:extLst>
              <a:ext uri="{FF2B5EF4-FFF2-40B4-BE49-F238E27FC236}">
                <a16:creationId xmlns:a16="http://schemas.microsoft.com/office/drawing/2014/main" id="{52DC4DFE-43CA-C139-6888-847BEB9EE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0" y="4650993"/>
            <a:ext cx="1463675" cy="3238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Partitions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96DE1A-33D0-ED14-DAE5-00016158982C}"/>
              </a:ext>
            </a:extLst>
          </p:cNvPr>
          <p:cNvSpPr txBox="1"/>
          <p:nvPr/>
        </p:nvSpPr>
        <p:spPr>
          <a:xfrm>
            <a:off x="5855978" y="4812918"/>
            <a:ext cx="47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  <a:cs typeface="SF Pro Regular" pitchFamily="2" charset="0"/>
              </a:rPr>
              <a:t>…</a:t>
            </a:r>
            <a:endParaRPr lang="en-GB" dirty="0">
              <a:solidFill>
                <a:schemeClr val="bg1">
                  <a:lumMod val="50000"/>
                </a:schemeClr>
              </a:solidFill>
              <a:latin typeface="SF Pro Display" panose="00000500000000000000" pitchFamily="2" charset="0"/>
              <a:ea typeface="SF Pro Display" panose="00000500000000000000" pitchFamily="2" charset="0"/>
              <a:cs typeface="SF Pro Regular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779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35E62A7F-904E-599D-B606-F590B1DB26F9}"/>
              </a:ext>
            </a:extLst>
          </p:cNvPr>
          <p:cNvGrpSpPr/>
          <p:nvPr/>
        </p:nvGrpSpPr>
        <p:grpSpPr>
          <a:xfrm>
            <a:off x="2183364" y="1954740"/>
            <a:ext cx="10008636" cy="1082626"/>
            <a:chOff x="2180948" y="4330295"/>
            <a:chExt cx="10008636" cy="1082626"/>
          </a:xfrm>
        </p:grpSpPr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0F0EFB00-7781-FB02-A340-05E53C2CBE48}"/>
                </a:ext>
              </a:extLst>
            </p:cNvPr>
            <p:cNvGrpSpPr/>
            <p:nvPr/>
          </p:nvGrpSpPr>
          <p:grpSpPr>
            <a:xfrm>
              <a:off x="2180948" y="4330295"/>
              <a:ext cx="10008636" cy="1082626"/>
              <a:chOff x="2180948" y="4330295"/>
              <a:chExt cx="10008636" cy="108262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FBE09E1-10D6-C6B9-D5DA-25AB2095999C}"/>
                  </a:ext>
                </a:extLst>
              </p:cNvPr>
              <p:cNvSpPr/>
              <p:nvPr/>
            </p:nvSpPr>
            <p:spPr>
              <a:xfrm>
                <a:off x="2277526" y="4463583"/>
                <a:ext cx="793102" cy="79310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66C1C4E-252C-3A57-98B0-51D0DF98BE47}"/>
                  </a:ext>
                </a:extLst>
              </p:cNvPr>
              <p:cNvSpPr/>
              <p:nvPr/>
            </p:nvSpPr>
            <p:spPr>
              <a:xfrm>
                <a:off x="2180948" y="4330295"/>
                <a:ext cx="10008636" cy="10826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55" name="Rectangle 6">
                <a:extLst>
                  <a:ext uri="{FF2B5EF4-FFF2-40B4-BE49-F238E27FC236}">
                    <a16:creationId xmlns:a16="http://schemas.microsoft.com/office/drawing/2014/main" id="{E267936E-F2CE-2654-E033-8FA2D3795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7940" y="4563102"/>
                <a:ext cx="410503" cy="661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Low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37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A996747D-5B63-2597-E2CE-4713FFA9B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940" y="4613912"/>
              <a:ext cx="6308749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404040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Employee Data</a:t>
              </a:r>
              <a:endParaRPr kumimoji="0" lang="en-US" altLang="en-US" sz="140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Contains some basic information's about employees in text file. 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7" y="937549"/>
            <a:ext cx="4228782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D</a:t>
            </a:r>
            <a:r>
              <a:rPr lang="en-GB" sz="3000" dirty="0">
                <a:solidFill>
                  <a:srgbClr val="404040"/>
                </a:solidFill>
                <a:effectLst/>
                <a:latin typeface="SF Pro Bold" pitchFamily="2" charset="0"/>
                <a:ea typeface="SF Pro Bold" pitchFamily="2" charset="0"/>
                <a:cs typeface="SF Pro Bold" pitchFamily="2" charset="0"/>
              </a:rPr>
              <a:t>ataset</a:t>
            </a:r>
            <a:r>
              <a:rPr lang="en-GB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 Description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93977B-0F65-4BA6-0CE5-944B593DF825}"/>
              </a:ext>
            </a:extLst>
          </p:cNvPr>
          <p:cNvGrpSpPr/>
          <p:nvPr/>
        </p:nvGrpSpPr>
        <p:grpSpPr>
          <a:xfrm>
            <a:off x="2183364" y="3207601"/>
            <a:ext cx="10008636" cy="1082626"/>
            <a:chOff x="2180948" y="4330295"/>
            <a:chExt cx="10008636" cy="108262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BA7C437-D8D5-336C-4E92-340E8B5FCE76}"/>
                </a:ext>
              </a:extLst>
            </p:cNvPr>
            <p:cNvGrpSpPr/>
            <p:nvPr/>
          </p:nvGrpSpPr>
          <p:grpSpPr>
            <a:xfrm>
              <a:off x="2180948" y="4330295"/>
              <a:ext cx="10008636" cy="1082626"/>
              <a:chOff x="2180948" y="4330295"/>
              <a:chExt cx="10008636" cy="1082626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B4FDFC3-2324-296F-C697-01F4C00376EB}"/>
                  </a:ext>
                </a:extLst>
              </p:cNvPr>
              <p:cNvSpPr/>
              <p:nvPr/>
            </p:nvSpPr>
            <p:spPr>
              <a:xfrm>
                <a:off x="2277526" y="4463583"/>
                <a:ext cx="793102" cy="79310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E370D4D-9B28-3100-A84B-DD03F0569648}"/>
                  </a:ext>
                </a:extLst>
              </p:cNvPr>
              <p:cNvSpPr/>
              <p:nvPr/>
            </p:nvSpPr>
            <p:spPr>
              <a:xfrm>
                <a:off x="2180948" y="4330295"/>
                <a:ext cx="10008636" cy="10826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46" name="Rectangle 6">
                <a:extLst>
                  <a:ext uri="{FF2B5EF4-FFF2-40B4-BE49-F238E27FC236}">
                    <a16:creationId xmlns:a16="http://schemas.microsoft.com/office/drawing/2014/main" id="{D1FDD0D0-5DE5-9D8C-EC4A-C30CFD6F8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8825" y="4563102"/>
                <a:ext cx="410503" cy="6617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Low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37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929E4E13-8915-5EAE-835B-050EE954D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940" y="4613912"/>
              <a:ext cx="6308749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404040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Employee Data with ID</a:t>
              </a:r>
              <a:endParaRPr kumimoji="0" lang="en-US" altLang="en-US" sz="140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Contains some basic information's about employees with their ids in text file.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416DE1-2F49-24D5-9B96-A78659BC308C}"/>
              </a:ext>
            </a:extLst>
          </p:cNvPr>
          <p:cNvGrpSpPr/>
          <p:nvPr/>
        </p:nvGrpSpPr>
        <p:grpSpPr>
          <a:xfrm>
            <a:off x="2183364" y="4460462"/>
            <a:ext cx="10008636" cy="1082626"/>
            <a:chOff x="2180948" y="4330295"/>
            <a:chExt cx="10008636" cy="108262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4A1719C-A839-6F37-FB1F-99F1BBED8ED9}"/>
                </a:ext>
              </a:extLst>
            </p:cNvPr>
            <p:cNvGrpSpPr/>
            <p:nvPr/>
          </p:nvGrpSpPr>
          <p:grpSpPr>
            <a:xfrm>
              <a:off x="2180948" y="4330295"/>
              <a:ext cx="10008636" cy="1082626"/>
              <a:chOff x="2180948" y="4330295"/>
              <a:chExt cx="10008636" cy="1082626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BDF2C8B-70B1-1427-10B9-C8EF2A09E9C5}"/>
                  </a:ext>
                </a:extLst>
              </p:cNvPr>
              <p:cNvSpPr/>
              <p:nvPr/>
            </p:nvSpPr>
            <p:spPr>
              <a:xfrm>
                <a:off x="2277526" y="4463583"/>
                <a:ext cx="793102" cy="79310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923A54-9A64-8ACF-B235-DB103A7C8829}"/>
                  </a:ext>
                </a:extLst>
              </p:cNvPr>
              <p:cNvSpPr/>
              <p:nvPr/>
            </p:nvSpPr>
            <p:spPr>
              <a:xfrm>
                <a:off x="2180948" y="4330295"/>
                <a:ext cx="10008636" cy="10826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49" name="Rectangle 6">
              <a:extLst>
                <a:ext uri="{FF2B5EF4-FFF2-40B4-BE49-F238E27FC236}">
                  <a16:creationId xmlns:a16="http://schemas.microsoft.com/office/drawing/2014/main" id="{C78D95B2-858E-B8AB-C162-A71827FD1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940" y="4613912"/>
              <a:ext cx="6308749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404040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United States Flights – </a:t>
              </a:r>
              <a:r>
                <a:rPr lang="en-US" altLang="en-US" sz="1400" b="1" dirty="0">
                  <a:solidFill>
                    <a:srgbClr val="404040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</a:t>
              </a:r>
              <a:endParaRPr kumimoji="0" lang="en-US" altLang="en-US" sz="1400" b="1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algn="justLow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Contains US domestics flights information.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484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4620163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Initializing Hive Container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1812286-0A4D-0C41-AC14-C1D5A424B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984" y="21398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CA9E12-BD36-2DB3-D0F9-C8C37D29D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947" y="21398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9F3C82-CA4C-2A12-8451-B1DF9B7AF00D}"/>
              </a:ext>
            </a:extLst>
          </p:cNvPr>
          <p:cNvGrpSpPr/>
          <p:nvPr/>
        </p:nvGrpSpPr>
        <p:grpSpPr>
          <a:xfrm>
            <a:off x="1281016" y="2271859"/>
            <a:ext cx="10910984" cy="650451"/>
            <a:chOff x="1281016" y="2394407"/>
            <a:chExt cx="10910984" cy="65045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B3FCE5-74BF-FEEB-7186-4593008A23DE}"/>
                </a:ext>
              </a:extLst>
            </p:cNvPr>
            <p:cNvSpPr/>
            <p:nvPr/>
          </p:nvSpPr>
          <p:spPr>
            <a:xfrm>
              <a:off x="1281016" y="2394407"/>
              <a:ext cx="10910984" cy="65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5C2862-8EC3-BA76-2424-8D4089306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238" y="2597085"/>
              <a:ext cx="579053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1587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400" b="0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git clone </a:t>
              </a:r>
              <a:r>
                <a:rPr kumimoji="0" lang="en-GB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  <a:hlinkClick r:id="rId3"/>
                </a:rPr>
                <a:t>https://github.com/big-data-europe/docker-hive.git</a:t>
              </a:r>
              <a:r>
                <a:rPr kumimoji="0" lang="en-GB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 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02A2BE8-5A14-EE32-484A-29F95E8B4917}"/>
              </a:ext>
            </a:extLst>
          </p:cNvPr>
          <p:cNvSpPr txBox="1"/>
          <p:nvPr/>
        </p:nvSpPr>
        <p:spPr>
          <a:xfrm>
            <a:off x="1281016" y="1862743"/>
            <a:ext cx="2348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Cloning GitHub Repository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SF Pro Regular" pitchFamily="2" charset="0"/>
              <a:ea typeface="SF Pro Regular" pitchFamily="2" charset="0"/>
              <a:cs typeface="SF Pro Regular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1869F3-8B4F-C0B0-F90E-700A070AB3FE}"/>
              </a:ext>
            </a:extLst>
          </p:cNvPr>
          <p:cNvSpPr txBox="1"/>
          <p:nvPr/>
        </p:nvSpPr>
        <p:spPr>
          <a:xfrm>
            <a:off x="1281016" y="3275111"/>
            <a:ext cx="2348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Folder Structure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SF Pro Regular" pitchFamily="2" charset="0"/>
              <a:ea typeface="SF Pro Regular" pitchFamily="2" charset="0"/>
              <a:cs typeface="SF Pro Regular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9B7BC4-B7C3-B42A-1B94-2454C8F57545}"/>
              </a:ext>
            </a:extLst>
          </p:cNvPr>
          <p:cNvSpPr txBox="1"/>
          <p:nvPr/>
        </p:nvSpPr>
        <p:spPr>
          <a:xfrm>
            <a:off x="1809947" y="3681165"/>
            <a:ext cx="6999402" cy="2544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 │   .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gitignore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SF Pro Regular" pitchFamily="2" charset="0"/>
              <a:ea typeface="SF Pro Regular" pitchFamily="2" charset="0"/>
              <a:cs typeface="SF Pro Regular" pitchFamily="2" charset="0"/>
            </a:endParaRPr>
          </a:p>
          <a:p>
            <a:pPr>
              <a:spcBef>
                <a:spcPts val="150"/>
              </a:spcBef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 │   </a:t>
            </a:r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  <a:cs typeface="SF Pro Regular" pitchFamily="2" charset="0"/>
              </a:rPr>
              <a:t>docker-</a:t>
            </a:r>
            <a:r>
              <a:rPr lang="en-GB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  <a:cs typeface="SF Pro Regular" pitchFamily="2" charset="0"/>
              </a:rPr>
              <a:t>compose.yml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  <a:latin typeface="SF Pro Display" panose="00000500000000000000" pitchFamily="2" charset="0"/>
              <a:ea typeface="SF Pro Display" panose="00000500000000000000" pitchFamily="2" charset="0"/>
              <a:cs typeface="SF Pro Regular" pitchFamily="2" charset="0"/>
            </a:endParaRPr>
          </a:p>
          <a:p>
            <a:pPr>
              <a:spcBef>
                <a:spcPts val="150"/>
              </a:spcBef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 |   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…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SF Pro Regular" pitchFamily="2" charset="0"/>
              <a:ea typeface="SF Pro Regular" pitchFamily="2" charset="0"/>
              <a:cs typeface="SF Pro Regular" pitchFamily="2" charset="0"/>
            </a:endParaRPr>
          </a:p>
          <a:p>
            <a:pPr>
              <a:spcBef>
                <a:spcPts val="150"/>
              </a:spcBef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 │   startup.sh</a:t>
            </a:r>
          </a:p>
          <a:p>
            <a:pPr>
              <a:spcBef>
                <a:spcPts val="150"/>
              </a:spcBef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 │</a:t>
            </a:r>
          </a:p>
          <a:p>
            <a:pPr>
              <a:spcBef>
                <a:spcPts val="150"/>
              </a:spcBef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└───conf</a:t>
            </a:r>
          </a:p>
          <a:p>
            <a:pPr>
              <a:spcBef>
                <a:spcPts val="150"/>
              </a:spcBef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        beeline-log4j2.properties</a:t>
            </a:r>
          </a:p>
          <a:p>
            <a:pPr marL="91440">
              <a:spcBef>
                <a:spcPts val="150"/>
              </a:spcBef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        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…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SF Pro Regular" pitchFamily="2" charset="0"/>
              <a:ea typeface="SF Pro Regular" pitchFamily="2" charset="0"/>
              <a:cs typeface="SF Pro Regular" pitchFamily="2" charset="0"/>
            </a:endParaRPr>
          </a:p>
          <a:p>
            <a:pPr>
              <a:spcBef>
                <a:spcPts val="150"/>
              </a:spcBef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        llap-daemon-log4j2.properties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EF3EFD-E942-C4F3-27D6-56672ED7E38F}"/>
              </a:ext>
            </a:extLst>
          </p:cNvPr>
          <p:cNvGrpSpPr/>
          <p:nvPr/>
        </p:nvGrpSpPr>
        <p:grpSpPr>
          <a:xfrm>
            <a:off x="3927988" y="3390888"/>
            <a:ext cx="6138162" cy="939179"/>
            <a:chOff x="3927988" y="3390888"/>
            <a:chExt cx="6138162" cy="93917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2C748C-D972-1207-8852-A1D00672FD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7988" y="4060723"/>
              <a:ext cx="3377785" cy="0"/>
            </a:xfrm>
            <a:prstGeom prst="straightConnector1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02292A6-EE88-4C26-3576-D183A1F6DE86}"/>
                </a:ext>
              </a:extLst>
            </p:cNvPr>
            <p:cNvGrpSpPr/>
            <p:nvPr/>
          </p:nvGrpSpPr>
          <p:grpSpPr>
            <a:xfrm>
              <a:off x="7479088" y="3795449"/>
              <a:ext cx="2587062" cy="534618"/>
              <a:chOff x="1281016" y="2394407"/>
              <a:chExt cx="6024757" cy="65045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7745328-04DF-FB73-6A0F-0E45A2060CA9}"/>
                  </a:ext>
                </a:extLst>
              </p:cNvPr>
              <p:cNvSpPr/>
              <p:nvPr/>
            </p:nvSpPr>
            <p:spPr>
              <a:xfrm>
                <a:off x="1281016" y="2394407"/>
                <a:ext cx="6024757" cy="6504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sp>
            <p:nvSpPr>
              <p:cNvPr id="23" name="Rectangle 6">
                <a:extLst>
                  <a:ext uri="{FF2B5EF4-FFF2-40B4-BE49-F238E27FC236}">
                    <a16:creationId xmlns:a16="http://schemas.microsoft.com/office/drawing/2014/main" id="{D3F8A517-20BB-24ED-1594-8403E128E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5238" y="2573746"/>
                <a:ext cx="5790535" cy="2621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1587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SF Pro Regular" pitchFamily="2" charset="0"/>
                    <a:ea typeface="SF Pro Regular" pitchFamily="2" charset="0"/>
                    <a:cs typeface="SF Pro Regular" pitchFamily="2" charset="0"/>
                  </a:rPr>
                  <a:t>   docker-compose </a:t>
                </a:r>
                <a:r>
                  <a:rPr kumimoji="0" lang="en-GB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SF Pro Regular" pitchFamily="2" charset="0"/>
                    <a:ea typeface="SF Pro Regular" pitchFamily="2" charset="0"/>
                    <a:cs typeface="SF Pro Regular" pitchFamily="2" charset="0"/>
                  </a:rPr>
                  <a:t>up –d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7334DA-9C60-0C74-9775-5FAFA2C5E20D}"/>
                </a:ext>
              </a:extLst>
            </p:cNvPr>
            <p:cNvSpPr txBox="1"/>
            <p:nvPr/>
          </p:nvSpPr>
          <p:spPr>
            <a:xfrm>
              <a:off x="7496129" y="3390888"/>
              <a:ext cx="23483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400" b="0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Composing</a:t>
              </a:r>
              <a:r>
                <a:rPr kumimoji="0" lang="en-GB" altLang="en-US" sz="1400" b="0" i="0" u="none" strike="noStrike" cap="none" normalizeH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 </a:t>
              </a:r>
              <a:r>
                <a:rPr kumimoji="0" lang="en-GB" altLang="en-US" sz="1400" b="1" i="0" u="none" strike="noStrike" cap="none" normalizeH="0" dirty="0" err="1">
                  <a:ln>
                    <a:noFill/>
                  </a:ln>
                  <a:solidFill>
                    <a:srgbClr val="404040"/>
                  </a:solidFill>
                  <a:effectLst/>
                  <a:latin typeface="SF Pro Display" panose="00000500000000000000" pitchFamily="2" charset="0"/>
                  <a:ea typeface="SF Pro Display" panose="00000500000000000000" pitchFamily="2" charset="0"/>
                  <a:cs typeface="SF Pro Regular" pitchFamily="2" charset="0"/>
                </a:rPr>
                <a:t>yml</a:t>
              </a:r>
              <a:r>
                <a:rPr kumimoji="0" lang="en-GB" altLang="en-US" sz="1400" b="0" i="0" u="none" strike="noStrike" cap="none" normalizeH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 file</a:t>
              </a:r>
              <a:endParaRPr kumimoji="0" lang="en-GB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F Pro Regular" pitchFamily="2" charset="0"/>
                <a:ea typeface="SF Pro Regular" pitchFamily="2" charset="0"/>
                <a:cs typeface="SF Pro Regula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4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Structure of </a:t>
            </a:r>
            <a:r>
              <a:rPr lang="en-GB" sz="3000" dirty="0" err="1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Compose.yml</a:t>
            </a:r>
            <a:r>
              <a:rPr lang="en-GB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 File 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3BA758A1-A16B-0302-3C6A-8883D2F9D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042" y="2297960"/>
            <a:ext cx="1944816" cy="457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Name Node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Text Box 2">
            <a:extLst>
              <a:ext uri="{FF2B5EF4-FFF2-40B4-BE49-F238E27FC236}">
                <a16:creationId xmlns:a16="http://schemas.microsoft.com/office/drawing/2014/main" id="{7DE3DDBC-BB84-818B-6617-A90A17CF0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172" y="3046017"/>
            <a:ext cx="1846556" cy="457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Data Node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Text Box 2">
            <a:extLst>
              <a:ext uri="{FF2B5EF4-FFF2-40B4-BE49-F238E27FC236}">
                <a16:creationId xmlns:a16="http://schemas.microsoft.com/office/drawing/2014/main" id="{4753719E-436E-26B1-C265-25CB291CA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042" y="3799934"/>
            <a:ext cx="1944817" cy="457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lang="en-US" altLang="en-US" sz="1200" dirty="0">
                <a:solidFill>
                  <a:srgbClr val="404040"/>
                </a:solidFill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ive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 Server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41AA25C9-FB45-B356-DAB8-9701340E7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172" y="4547991"/>
            <a:ext cx="1846556" cy="457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lang="en-US" altLang="en-US" sz="1200" dirty="0">
                <a:solidFill>
                  <a:srgbClr val="404040"/>
                </a:solidFill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ive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Metstore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id="{F4A6FC07-169F-CAA4-0752-31BA6979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042" y="5296048"/>
            <a:ext cx="1944816" cy="457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n-US" altLang="en-US" sz="1100" dirty="0">
                <a:solidFill>
                  <a:srgbClr val="404040"/>
                </a:solidFill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hive-</a:t>
            </a:r>
            <a:r>
              <a:rPr lang="en-US" altLang="en-US" sz="1100" dirty="0" err="1">
                <a:solidFill>
                  <a:srgbClr val="404040"/>
                </a:solidFill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metastore</a:t>
            </a:r>
            <a:r>
              <a:rPr lang="en-US" altLang="en-US" sz="1100" dirty="0">
                <a:solidFill>
                  <a:srgbClr val="404040"/>
                </a:solidFill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-</a:t>
            </a:r>
            <a:r>
              <a:rPr lang="en-US" altLang="en-US" sz="1100" dirty="0" err="1">
                <a:solidFill>
                  <a:srgbClr val="404040"/>
                </a:solidFill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postgresql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2338ED-4B7B-AF1F-D33E-1A2BF89CEBB5}"/>
              </a:ext>
            </a:extLst>
          </p:cNvPr>
          <p:cNvSpPr txBox="1"/>
          <p:nvPr/>
        </p:nvSpPr>
        <p:spPr>
          <a:xfrm>
            <a:off x="1256069" y="1809339"/>
            <a:ext cx="6113973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version</a:t>
            </a:r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: </a:t>
            </a:r>
            <a:r>
              <a:rPr lang="en-GB" sz="1400" b="0" dirty="0">
                <a:solidFill>
                  <a:srgbClr val="CE9178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"3"</a:t>
            </a:r>
            <a:b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services</a:t>
            </a:r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: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 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namenode</a:t>
            </a:r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: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image</a:t>
            </a:r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: </a:t>
            </a:r>
            <a:r>
              <a:rPr lang="en-GB" sz="1400" b="0" dirty="0">
                <a:solidFill>
                  <a:srgbClr val="CE9178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bde2020/hadoop-namenode:2.0.0-hadoop2.7.4-java8</a:t>
            </a:r>
            <a:endParaRPr lang="en-GB" sz="1400" b="0" dirty="0">
              <a:solidFill>
                <a:srgbClr val="D4D4D4"/>
              </a:solidFill>
              <a:effectLst/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r>
              <a:rPr lang="en-GB" sz="2000" b="1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    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…</a:t>
            </a:r>
            <a:r>
              <a:rPr lang="en-GB" sz="2000" b="1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       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   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datanode</a:t>
            </a:r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: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       </a:t>
            </a:r>
            <a:r>
              <a:rPr lang="en-GB" sz="1400" b="0" dirty="0">
                <a:solidFill>
                  <a:srgbClr val="569CD6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image</a:t>
            </a:r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: </a:t>
            </a:r>
            <a:r>
              <a:rPr lang="en-GB" sz="1400" b="0" dirty="0">
                <a:solidFill>
                  <a:srgbClr val="CE9178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bde2020/hadoop-datanode:2.0.0-hadoop2.7.4-java8</a:t>
            </a:r>
            <a:endParaRPr lang="en-GB" sz="1400" b="0" dirty="0">
              <a:solidFill>
                <a:srgbClr val="D4D4D4"/>
              </a:solidFill>
              <a:effectLst/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     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…</a:t>
            </a:r>
            <a:r>
              <a:rPr lang="en-GB" sz="20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    </a:t>
            </a:r>
            <a:endParaRPr lang="en-GB" sz="1400" b="0" dirty="0">
              <a:solidFill>
                <a:srgbClr val="D4D4D4"/>
              </a:solidFill>
              <a:effectLst/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r>
              <a:rPr lang="en-GB" sz="1400" dirty="0">
                <a:solidFill>
                  <a:srgbClr val="D4D4D4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  </a:t>
            </a:r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  </a:t>
            </a:r>
            <a:r>
              <a:rPr lang="en-GB" sz="1400" b="0" dirty="0">
                <a:solidFill>
                  <a:srgbClr val="569CD6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hive-server</a:t>
            </a:r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: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       </a:t>
            </a:r>
            <a:r>
              <a:rPr lang="en-GB" sz="1400" b="0" dirty="0">
                <a:solidFill>
                  <a:srgbClr val="569CD6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image</a:t>
            </a:r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: </a:t>
            </a:r>
            <a:r>
              <a:rPr lang="en-GB" sz="1400" b="0" dirty="0">
                <a:solidFill>
                  <a:srgbClr val="CE9178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bde2020/hive:2.3.2-postgresql-metastore</a:t>
            </a:r>
            <a:endParaRPr lang="en-GB" sz="1400" b="0" dirty="0">
              <a:solidFill>
                <a:srgbClr val="D4D4D4"/>
              </a:solidFill>
              <a:effectLst/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    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…</a:t>
            </a:r>
          </a:p>
          <a:p>
            <a:r>
              <a:rPr lang="en-GB" sz="1400" b="1" dirty="0">
                <a:solidFill>
                  <a:schemeClr val="bg1">
                    <a:lumMod val="50000"/>
                  </a:schemeClr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    </a:t>
            </a:r>
            <a:r>
              <a:rPr lang="en-GB" sz="1400" b="0" dirty="0">
                <a:solidFill>
                  <a:srgbClr val="569CD6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hive-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metastore</a:t>
            </a:r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: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       </a:t>
            </a:r>
            <a:r>
              <a:rPr lang="en-GB" sz="1400" b="0" dirty="0">
                <a:solidFill>
                  <a:srgbClr val="569CD6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image</a:t>
            </a:r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: </a:t>
            </a:r>
            <a:r>
              <a:rPr lang="en-GB" sz="1400" b="0" dirty="0">
                <a:solidFill>
                  <a:srgbClr val="CE9178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bde2020/hive:2.3.2-postgresql-metastore</a:t>
            </a:r>
            <a:endParaRPr lang="en-GB" sz="1400" b="0" dirty="0">
              <a:solidFill>
                <a:srgbClr val="D4D4D4"/>
              </a:solidFill>
              <a:effectLst/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r>
              <a:rPr lang="en-GB" sz="2000" b="0" dirty="0">
                <a:solidFill>
                  <a:schemeClr val="bg1">
                    <a:lumMod val="50000"/>
                  </a:schemeClr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 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  …</a:t>
            </a:r>
            <a:endParaRPr lang="en-GB" sz="1400" b="0" dirty="0">
              <a:solidFill>
                <a:srgbClr val="D4D4D4"/>
              </a:solidFill>
              <a:effectLst/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r>
              <a:rPr lang="en-GB" sz="1400" dirty="0">
                <a:solidFill>
                  <a:srgbClr val="D4D4D4"/>
                </a:solidFill>
                <a:latin typeface="SF Pro Display" panose="00000500000000000000" pitchFamily="2" charset="0"/>
                <a:ea typeface="SF Pro Display" panose="00000500000000000000" pitchFamily="2" charset="0"/>
              </a:rPr>
              <a:t>    </a:t>
            </a:r>
            <a:r>
              <a:rPr lang="en-GB" sz="1400" b="0" dirty="0">
                <a:solidFill>
                  <a:srgbClr val="569CD6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hive-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metastore</a:t>
            </a:r>
            <a:r>
              <a:rPr lang="en-GB" sz="1400" b="0" dirty="0">
                <a:solidFill>
                  <a:srgbClr val="569CD6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-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postgresql</a:t>
            </a:r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: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       </a:t>
            </a:r>
            <a:r>
              <a:rPr lang="en-GB" sz="1400" b="0" dirty="0">
                <a:solidFill>
                  <a:srgbClr val="569CD6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image</a:t>
            </a:r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: </a:t>
            </a:r>
            <a:r>
              <a:rPr lang="en-GB" sz="1400" b="0" dirty="0">
                <a:solidFill>
                  <a:srgbClr val="CE9178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bde2020/hive-metastore-postgresql:2.3.0</a:t>
            </a:r>
            <a:endParaRPr lang="en-GB" sz="1400" b="0" dirty="0">
              <a:solidFill>
                <a:srgbClr val="D4D4D4"/>
              </a:solidFill>
              <a:effectLst/>
              <a:latin typeface="SF Pro Display" panose="00000500000000000000" pitchFamily="2" charset="0"/>
              <a:ea typeface="SF Pro Display" panose="00000500000000000000" pitchFamily="2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    </a:t>
            </a:r>
            <a:r>
              <a:rPr lang="en-GB" sz="1400" b="1" dirty="0">
                <a:solidFill>
                  <a:srgbClr val="D4D4D4"/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 </a:t>
            </a:r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effectLst/>
                <a:latin typeface="SF Pro Display" panose="00000500000000000000" pitchFamily="2" charset="0"/>
                <a:ea typeface="SF Pro Display" panose="00000500000000000000" pitchFamily="2" charset="0"/>
              </a:rPr>
              <a:t>…</a:t>
            </a:r>
            <a:endParaRPr lang="en-GB" sz="1400" b="0" dirty="0">
              <a:solidFill>
                <a:schemeClr val="bg1">
                  <a:lumMod val="50000"/>
                </a:schemeClr>
              </a:solidFill>
              <a:effectLst/>
              <a:latin typeface="SF Pro Display" panose="00000500000000000000" pitchFamily="2" charset="0"/>
              <a:ea typeface="SF Pro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Bridge Networking of Containers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8414CAF5-149F-CCE2-326F-FF91AC2EA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042" y="2297960"/>
            <a:ext cx="1944816" cy="457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Name Node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F3E5648B-1AE3-0591-13D8-B91100D80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774" y="3105170"/>
            <a:ext cx="1846556" cy="457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Data Node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F185CA78-A771-0546-475C-E6F315119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041" y="3912380"/>
            <a:ext cx="1944817" cy="457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lang="en-US" altLang="en-US" sz="1200" dirty="0">
                <a:solidFill>
                  <a:srgbClr val="404040"/>
                </a:solidFill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ive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 Server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24F0389F-D0CB-53EE-06C3-F61D3C953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065" y="4683183"/>
            <a:ext cx="1846556" cy="457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73250" algn="l"/>
                <a:tab pos="2205038" algn="l"/>
                <a:tab pos="3443288" algn="l"/>
              </a:tabLst>
            </a:pPr>
            <a:r>
              <a:rPr lang="en-US" altLang="en-US" sz="1200" dirty="0">
                <a:solidFill>
                  <a:srgbClr val="404040"/>
                </a:solidFill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ive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Metstore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B1B886F0-8FC3-7581-8243-1747CCD09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042" y="5436811"/>
            <a:ext cx="1944816" cy="457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0" algn="l"/>
                <a:tab pos="2205038" algn="l"/>
                <a:tab pos="3443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n-US" altLang="en-US" sz="1100" dirty="0">
                <a:solidFill>
                  <a:srgbClr val="404040"/>
                </a:solidFill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hive-</a:t>
            </a:r>
            <a:r>
              <a:rPr lang="en-US" altLang="en-US" sz="1100" dirty="0" err="1">
                <a:solidFill>
                  <a:srgbClr val="404040"/>
                </a:solidFill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metastore</a:t>
            </a:r>
            <a:r>
              <a:rPr lang="en-US" altLang="en-US" sz="1100" dirty="0">
                <a:solidFill>
                  <a:srgbClr val="404040"/>
                </a:solidFill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-</a:t>
            </a:r>
            <a:r>
              <a:rPr lang="en-US" altLang="en-US" sz="1100" dirty="0" err="1">
                <a:solidFill>
                  <a:srgbClr val="404040"/>
                </a:solidFill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postgresql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F074CAA-40D4-E065-3B81-BBD5C334E7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4745" y="2562864"/>
            <a:ext cx="350010" cy="734602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C3EC8CD-5FEB-076D-2D85-11AA505D846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rot="5400000">
            <a:off x="8534746" y="3370074"/>
            <a:ext cx="350010" cy="734602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F06EBB7-0FF0-0C6C-01E4-B177053BC01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16200000" flipH="1">
            <a:off x="8551095" y="4160934"/>
            <a:ext cx="313603" cy="73089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E60A3130-43E4-10AA-2EA8-0F8C34F73A49}"/>
              </a:ext>
            </a:extLst>
          </p:cNvPr>
          <p:cNvCxnSpPr>
            <a:cxnSpLocks/>
          </p:cNvCxnSpPr>
          <p:nvPr/>
        </p:nvCxnSpPr>
        <p:spPr>
          <a:xfrm rot="5400000">
            <a:off x="8559683" y="4923152"/>
            <a:ext cx="296428" cy="73089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E421D7-BDC2-6829-7CC1-8A7229EA7DC2}"/>
              </a:ext>
            </a:extLst>
          </p:cNvPr>
          <p:cNvGrpSpPr/>
          <p:nvPr/>
        </p:nvGrpSpPr>
        <p:grpSpPr>
          <a:xfrm>
            <a:off x="0" y="2232170"/>
            <a:ext cx="7071551" cy="650451"/>
            <a:chOff x="0" y="2394407"/>
            <a:chExt cx="7071551" cy="650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CA580A6-D72A-DDC0-607B-326FC3C8CBC8}"/>
                </a:ext>
              </a:extLst>
            </p:cNvPr>
            <p:cNvSpPr/>
            <p:nvPr/>
          </p:nvSpPr>
          <p:spPr>
            <a:xfrm>
              <a:off x="0" y="2394407"/>
              <a:ext cx="6830037" cy="65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3BCA7AA7-D3BA-3184-A6C8-0DAFDAE4C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016" y="2597085"/>
              <a:ext cx="579053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1587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400" b="0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network connect </a:t>
              </a:r>
              <a:r>
                <a:rPr kumimoji="0" lang="en-GB" altLang="en-US" sz="1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docker-</a:t>
              </a:r>
              <a:r>
                <a:rPr kumimoji="0" lang="en-GB" altLang="en-US" sz="1400" b="0" i="0" u="none" strike="noStrike" cap="none" normalizeH="0" baseline="0" dirty="0" err="1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hive_default</a:t>
              </a:r>
              <a:r>
                <a:rPr kumimoji="0" lang="en-GB" altLang="en-US" sz="1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 docker-hive_namenode_1</a:t>
              </a: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2A2E33-F31A-F0CA-5F6F-E9A3B4D65214}"/>
              </a:ext>
            </a:extLst>
          </p:cNvPr>
          <p:cNvSpPr/>
          <p:nvPr/>
        </p:nvSpPr>
        <p:spPr>
          <a:xfrm>
            <a:off x="7071551" y="2092960"/>
            <a:ext cx="3240849" cy="4104640"/>
          </a:xfrm>
          <a:prstGeom prst="roundRect">
            <a:avLst>
              <a:gd name="adj" fmla="val 5068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1436D6-225A-D5D6-0497-B885348AF344}"/>
              </a:ext>
            </a:extLst>
          </p:cNvPr>
          <p:cNvGrpSpPr/>
          <p:nvPr/>
        </p:nvGrpSpPr>
        <p:grpSpPr>
          <a:xfrm>
            <a:off x="0" y="2952268"/>
            <a:ext cx="7071551" cy="650451"/>
            <a:chOff x="0" y="2394407"/>
            <a:chExt cx="7071551" cy="65045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727B07D-8104-B9EB-B929-4B3D18246595}"/>
                </a:ext>
              </a:extLst>
            </p:cNvPr>
            <p:cNvSpPr/>
            <p:nvPr/>
          </p:nvSpPr>
          <p:spPr>
            <a:xfrm>
              <a:off x="0" y="2394407"/>
              <a:ext cx="6830037" cy="65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54" name="Rectangle 6">
              <a:extLst>
                <a:ext uri="{FF2B5EF4-FFF2-40B4-BE49-F238E27FC236}">
                  <a16:creationId xmlns:a16="http://schemas.microsoft.com/office/drawing/2014/main" id="{C4F14B4C-90CB-CD16-9A2B-11C1E570B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016" y="2597085"/>
              <a:ext cx="579053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1587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400" b="0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network connect </a:t>
              </a:r>
              <a:r>
                <a:rPr kumimoji="0" lang="en-GB" altLang="en-US" sz="1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docker-</a:t>
              </a:r>
              <a:r>
                <a:rPr kumimoji="0" lang="en-GB" altLang="en-US" sz="1400" b="0" i="0" u="none" strike="noStrike" cap="none" normalizeH="0" baseline="0" dirty="0" err="1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hive_default</a:t>
              </a:r>
              <a:r>
                <a:rPr kumimoji="0" lang="en-GB" altLang="en-US" sz="1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 docker-hive_datanode_1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C3EAF73-480B-B257-FF5D-74E2C3C22493}"/>
              </a:ext>
            </a:extLst>
          </p:cNvPr>
          <p:cNvGrpSpPr/>
          <p:nvPr/>
        </p:nvGrpSpPr>
        <p:grpSpPr>
          <a:xfrm>
            <a:off x="0" y="3672366"/>
            <a:ext cx="7071551" cy="650451"/>
            <a:chOff x="0" y="2394407"/>
            <a:chExt cx="7071551" cy="65045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673B7E7-BA6D-22FF-2B4F-E6B63C892CA1}"/>
                </a:ext>
              </a:extLst>
            </p:cNvPr>
            <p:cNvSpPr/>
            <p:nvPr/>
          </p:nvSpPr>
          <p:spPr>
            <a:xfrm>
              <a:off x="0" y="2394407"/>
              <a:ext cx="6830037" cy="65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58" name="Rectangle 6">
              <a:extLst>
                <a:ext uri="{FF2B5EF4-FFF2-40B4-BE49-F238E27FC236}">
                  <a16:creationId xmlns:a16="http://schemas.microsoft.com/office/drawing/2014/main" id="{D6B01FCE-D066-A8E1-F793-B34D8ED5F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016" y="2597085"/>
              <a:ext cx="579053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1587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400" b="0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network connect </a:t>
              </a:r>
              <a:r>
                <a:rPr kumimoji="0" lang="en-GB" altLang="en-US" sz="1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docker-</a:t>
              </a:r>
              <a:r>
                <a:rPr kumimoji="0" lang="en-GB" altLang="en-US" sz="1400" b="0" i="0" u="none" strike="noStrike" cap="none" normalizeH="0" baseline="0" dirty="0" err="1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hive_default</a:t>
              </a:r>
              <a:r>
                <a:rPr kumimoji="0" lang="en-GB" altLang="en-US" sz="1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 docker-hive_hive-server_1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9A6C23-B18B-9338-C3DE-18F18C5B13E3}"/>
              </a:ext>
            </a:extLst>
          </p:cNvPr>
          <p:cNvGrpSpPr/>
          <p:nvPr/>
        </p:nvGrpSpPr>
        <p:grpSpPr>
          <a:xfrm>
            <a:off x="0" y="4386388"/>
            <a:ext cx="7071551" cy="650451"/>
            <a:chOff x="0" y="2394407"/>
            <a:chExt cx="7071551" cy="6504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9C8729A-7CC5-D5C7-012F-70435F9AE69D}"/>
                </a:ext>
              </a:extLst>
            </p:cNvPr>
            <p:cNvSpPr/>
            <p:nvPr/>
          </p:nvSpPr>
          <p:spPr>
            <a:xfrm>
              <a:off x="0" y="2394407"/>
              <a:ext cx="6830036" cy="65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61" name="Rectangle 6">
              <a:extLst>
                <a:ext uri="{FF2B5EF4-FFF2-40B4-BE49-F238E27FC236}">
                  <a16:creationId xmlns:a16="http://schemas.microsoft.com/office/drawing/2014/main" id="{5139DFBD-9C51-F9C6-22B7-9579C559D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016" y="2597085"/>
              <a:ext cx="579053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1587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400" b="0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network connect </a:t>
              </a:r>
              <a:r>
                <a:rPr kumimoji="0" lang="en-GB" altLang="en-US" sz="1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docker-</a:t>
              </a:r>
              <a:r>
                <a:rPr kumimoji="0" lang="en-GB" altLang="en-US" sz="1400" b="0" i="0" u="none" strike="noStrike" cap="none" normalizeH="0" baseline="0" dirty="0" err="1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hive_default</a:t>
              </a:r>
              <a:r>
                <a:rPr kumimoji="0" lang="en-GB" altLang="en-US" sz="1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 docker-hive_hive-metastore_1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6BA957E-DE47-5C9A-11A5-328E432CE761}"/>
              </a:ext>
            </a:extLst>
          </p:cNvPr>
          <p:cNvGrpSpPr/>
          <p:nvPr/>
        </p:nvGrpSpPr>
        <p:grpSpPr>
          <a:xfrm>
            <a:off x="8823" y="5100410"/>
            <a:ext cx="7071551" cy="650451"/>
            <a:chOff x="0" y="2394407"/>
            <a:chExt cx="7071551" cy="65045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68B9D0C-3450-99BF-4B79-4FE7345CE5D2}"/>
                </a:ext>
              </a:extLst>
            </p:cNvPr>
            <p:cNvSpPr/>
            <p:nvPr/>
          </p:nvSpPr>
          <p:spPr>
            <a:xfrm>
              <a:off x="0" y="2394407"/>
              <a:ext cx="6821214" cy="65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A9DBBD85-BED4-CB7C-D63C-BFC2D57AE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016" y="2608627"/>
              <a:ext cx="5790535" cy="192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1587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250" b="0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network connect </a:t>
              </a:r>
              <a:r>
                <a:rPr kumimoji="0" lang="en-GB" altLang="en-US" sz="125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docker-</a:t>
              </a:r>
              <a:r>
                <a:rPr kumimoji="0" lang="en-GB" altLang="en-US" sz="1250" b="0" i="0" u="none" strike="noStrike" cap="none" normalizeH="0" baseline="0" dirty="0" err="1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hive_default</a:t>
              </a:r>
              <a:r>
                <a:rPr kumimoji="0" lang="en-GB" altLang="en-US" sz="125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latin typeface="SF Pro Regular" pitchFamily="2" charset="0"/>
                  <a:ea typeface="SF Pro Regular" pitchFamily="2" charset="0"/>
                  <a:cs typeface="SF Pro Regular" pitchFamily="2" charset="0"/>
                </a:rPr>
                <a:t> docker-hive_hive-metastore-postgresql_1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67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300605-88E7-DA54-CCB7-63D149FC8D75}"/>
              </a:ext>
            </a:extLst>
          </p:cNvPr>
          <p:cNvSpPr/>
          <p:nvPr/>
        </p:nvSpPr>
        <p:spPr>
          <a:xfrm>
            <a:off x="9572263" y="219919"/>
            <a:ext cx="2619737" cy="71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DC379C-6AD4-4142-78A0-9A711E462E71}"/>
              </a:ext>
            </a:extLst>
          </p:cNvPr>
          <p:cNvGrpSpPr/>
          <p:nvPr/>
        </p:nvGrpSpPr>
        <p:grpSpPr>
          <a:xfrm>
            <a:off x="9844433" y="347516"/>
            <a:ext cx="2209971" cy="407804"/>
            <a:chOff x="1117418" y="413033"/>
            <a:chExt cx="2233204" cy="40780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2833D57-3C79-D095-D089-B16C1C3F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18" y="455820"/>
              <a:ext cx="315073" cy="322233"/>
            </a:xfrm>
            <a:prstGeom prst="roundRect">
              <a:avLst>
                <a:gd name="adj" fmla="val 426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CAC07747-893C-A712-F797-61FCD507A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89" y="413033"/>
              <a:ext cx="1918133" cy="40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50" b="1" i="0" u="none" strike="noStrike" cap="none" normalizeH="0" baseline="0" dirty="0">
                  <a:ln>
                    <a:noFill/>
                  </a:ln>
                  <a:solidFill>
                    <a:srgbClr val="660033"/>
                  </a:solidFill>
                  <a:effectLst/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IBA </a:t>
              </a:r>
              <a:r>
                <a:rPr lang="en-US" altLang="en-US" sz="105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MS Data Science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b="1" dirty="0">
                  <a:solidFill>
                    <a:srgbClr val="660033"/>
                  </a:solidFill>
                  <a:latin typeface="SF Pro Display" panose="00000500000000000000" pitchFamily="2" charset="0"/>
                  <a:ea typeface="Calibri" panose="020F0502020204030204" pitchFamily="34" charset="0"/>
                  <a:cs typeface="Arial" panose="020B0604020202020204" pitchFamily="34" charset="0"/>
                </a:rPr>
                <a:t>Big Data Analytics 2022</a:t>
              </a:r>
              <a:endParaRPr kumimoji="0" lang="en-GB" altLang="en-US" sz="1000" b="1" i="0" u="none" strike="noStrike" cap="none" normalizeH="0" baseline="0" dirty="0">
                <a:ln>
                  <a:noFill/>
                </a:ln>
                <a:solidFill>
                  <a:srgbClr val="660033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34A9DDA-CB83-C2E7-88D8-C84CF31E6038}"/>
              </a:ext>
            </a:extLst>
          </p:cNvPr>
          <p:cNvSpPr txBox="1"/>
          <p:nvPr/>
        </p:nvSpPr>
        <p:spPr>
          <a:xfrm>
            <a:off x="1045346" y="937549"/>
            <a:ext cx="705043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404040"/>
                </a:solidFill>
                <a:latin typeface="SF Pro Bold" pitchFamily="2" charset="0"/>
                <a:ea typeface="SF Pro Bold" pitchFamily="2" charset="0"/>
                <a:cs typeface="SF Pro Bold" pitchFamily="2" charset="0"/>
              </a:rPr>
              <a:t>Basic Guide of Apache Hive</a:t>
            </a:r>
            <a:endParaRPr lang="en-GB" sz="3000" dirty="0">
              <a:effectLst/>
              <a:latin typeface="SF Pro Bold" pitchFamily="2" charset="0"/>
              <a:ea typeface="SF Pro Bold" pitchFamily="2" charset="0"/>
              <a:cs typeface="SF Pro Bold" pitchFamily="2" charset="0"/>
            </a:endParaRPr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09E3FBFF-C2FA-BA83-4C7F-35C5B6F0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157578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Databases</a:t>
            </a:r>
            <a:endParaRPr lang="en-GB" sz="110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D3E3817D-5E1B-BF08-3029-5F086BDF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264642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Tables</a:t>
            </a:r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2">
            <a:extLst>
              <a:ext uri="{FF2B5EF4-FFF2-40B4-BE49-F238E27FC236}">
                <a16:creationId xmlns:a16="http://schemas.microsoft.com/office/drawing/2014/main" id="{C4DA310E-0E02-CBEA-10EB-E145B4145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14616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Partitions</a:t>
            </a:r>
            <a:endParaRPr lang="en-GB" sz="110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EE69A05A-8B2D-ACB8-9AEF-6294D1910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364654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Buckets</a:t>
            </a:r>
            <a:endParaRPr lang="en-GB" sz="110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5C4A74B1-AC67-5DE0-9726-EBB9D55D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14692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Views</a:t>
            </a:r>
            <a:endParaRPr lang="en-GB" sz="110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id="{931B6349-6CD4-34F4-0910-F67400877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464667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Performance Utilities</a:t>
            </a:r>
            <a:endParaRPr lang="en-GB" sz="110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Box 2">
            <a:extLst>
              <a:ext uri="{FF2B5EF4-FFF2-40B4-BE49-F238E27FC236}">
                <a16:creationId xmlns:a16="http://schemas.microsoft.com/office/drawing/2014/main" id="{8B3CF06D-87FB-559A-C9DC-D0C36A12C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147052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Logs</a:t>
            </a:r>
            <a:endParaRPr lang="en-GB" sz="110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2">
            <a:extLst>
              <a:ext uri="{FF2B5EF4-FFF2-40B4-BE49-F238E27FC236}">
                <a16:creationId xmlns:a16="http://schemas.microsoft.com/office/drawing/2014/main" id="{33DA74A1-BCCC-E1FD-32B6-38725C854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564679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Marks and Encryption</a:t>
            </a:r>
            <a:endParaRPr lang="en-GB" sz="110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61DE52A-4A4A-5CC5-BA08-46DB95E50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6147177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Hivemall</a:t>
            </a:r>
            <a:endParaRPr lang="en-GB" sz="1100">
              <a:solidFill>
                <a:schemeClr val="tx1">
                  <a:lumMod val="75000"/>
                  <a:lumOff val="2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 Box 2">
            <a:extLst>
              <a:ext uri="{FF2B5EF4-FFF2-40B4-BE49-F238E27FC236}">
                <a16:creationId xmlns:a16="http://schemas.microsoft.com/office/drawing/2014/main" id="{2F9B9B7E-60AF-8C9A-D332-90BCDE57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366" y="1655351"/>
            <a:ext cx="1464310" cy="3232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72615" algn="l"/>
                <a:tab pos="2204720" algn="l"/>
                <a:tab pos="3443605" algn="l"/>
              </a:tabLst>
            </a:pPr>
            <a:r>
              <a:rPr lang="en-US" sz="900">
                <a:solidFill>
                  <a:srgbClr val="404040"/>
                </a:solidFill>
                <a:effectLst/>
                <a:latin typeface="SF Pro Display" panose="00000500000000000000" pitchFamily="2" charset="0"/>
                <a:ea typeface="Calibri" panose="020F0502020204030204" pitchFamily="34" charset="0"/>
                <a:cs typeface="Vazir FD" panose="020B0603030804020204" pitchFamily="34" charset="-78"/>
              </a:rPr>
              <a:t>Handling Data Types</a:t>
            </a:r>
            <a:endParaRPr lang="en-GB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64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5.7|9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1|1.4|1|2.1|0.9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1201</Words>
  <Application>Microsoft Office PowerPoint</Application>
  <PresentationFormat>Widescreen</PresentationFormat>
  <Paragraphs>392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SF Pro Black</vt:lpstr>
      <vt:lpstr>SF Pro Bold</vt:lpstr>
      <vt:lpstr>SF Pro Display</vt:lpstr>
      <vt:lpstr>SF Pro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FAREED HASSAN KHAN - 25367</dc:creator>
  <cp:lastModifiedBy>FAREED HASSAN KHAN - 25367</cp:lastModifiedBy>
  <cp:revision>80</cp:revision>
  <dcterms:created xsi:type="dcterms:W3CDTF">2022-05-28T08:32:52Z</dcterms:created>
  <dcterms:modified xsi:type="dcterms:W3CDTF">2022-06-02T17:20:03Z</dcterms:modified>
</cp:coreProperties>
</file>