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6A27"/>
    <a:srgbClr val="EA6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EE57-A700-4512-9644-428A65BAB97A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C4C5-2E08-4EE1-BC99-34CBEA54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8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EE57-A700-4512-9644-428A65BAB97A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C4C5-2E08-4EE1-BC99-34CBEA54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6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EE57-A700-4512-9644-428A65BAB97A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C4C5-2E08-4EE1-BC99-34CBEA54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8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EE57-A700-4512-9644-428A65BAB97A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C4C5-2E08-4EE1-BC99-34CBEA54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3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EE57-A700-4512-9644-428A65BAB97A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C4C5-2E08-4EE1-BC99-34CBEA54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2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EE57-A700-4512-9644-428A65BAB97A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C4C5-2E08-4EE1-BC99-34CBEA54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3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EE57-A700-4512-9644-428A65BAB97A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C4C5-2E08-4EE1-BC99-34CBEA54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3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EE57-A700-4512-9644-428A65BAB97A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C4C5-2E08-4EE1-BC99-34CBEA54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6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EE57-A700-4512-9644-428A65BAB97A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C4C5-2E08-4EE1-BC99-34CBEA54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2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EE57-A700-4512-9644-428A65BAB97A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C4C5-2E08-4EE1-BC99-34CBEA54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9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EE57-A700-4512-9644-428A65BAB97A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C4C5-2E08-4EE1-BC99-34CBEA54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0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CEE57-A700-4512-9644-428A65BAB97A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AC4C5-2E08-4EE1-BC99-34CBEA54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9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170675"/>
            <a:ext cx="9144000" cy="2387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7</a:t>
            </a:r>
            <a:r>
              <a:rPr lang="en-US" baseline="30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th</a:t>
            </a:r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Presentation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22875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rgbClr val="EA6E2E"/>
                </a:solidFill>
              </a:rPr>
              <a:t>Made by : Fareed Waleed</a:t>
            </a:r>
          </a:p>
          <a:p>
            <a:r>
              <a:rPr lang="en-US" dirty="0" err="1" smtClean="0">
                <a:solidFill>
                  <a:srgbClr val="EA6E2E"/>
                </a:solidFill>
              </a:rPr>
              <a:t>Reg</a:t>
            </a:r>
            <a:r>
              <a:rPr lang="en-US" dirty="0" smtClean="0">
                <a:solidFill>
                  <a:srgbClr val="EA6E2E"/>
                </a:solidFill>
              </a:rPr>
              <a:t> : 20102302</a:t>
            </a:r>
            <a:endParaRPr lang="en-US" dirty="0">
              <a:solidFill>
                <a:srgbClr val="EA6E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634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67" y="499403"/>
            <a:ext cx="11505066" cy="585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2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5:Evaluate Models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419654"/>
            <a:ext cx="10515600" cy="43513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  <a:alpha val="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i="0" dirty="0" smtClean="0">
                <a:solidFill>
                  <a:srgbClr val="FFFFFF"/>
                </a:solidFill>
                <a:effectLst/>
                <a:latin typeface="system-ui"/>
              </a:rPr>
              <a:t>What’s Happening Here?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0" i="0" dirty="0" smtClean="0">
                <a:solidFill>
                  <a:srgbClr val="FAFAFC"/>
                </a:solidFill>
                <a:effectLst/>
                <a:latin typeface="system-ui"/>
              </a:rPr>
              <a:t>After training, we evaluate how well the model performs on the test data. These metrics give us a clear picture of the model’s strengths and </a:t>
            </a:r>
            <a:r>
              <a:rPr lang="en-US" sz="1600" b="0" i="0" dirty="0" err="1" smtClean="0">
                <a:solidFill>
                  <a:srgbClr val="FAFAFC"/>
                </a:solidFill>
                <a:effectLst/>
                <a:latin typeface="system-ui"/>
              </a:rPr>
              <a:t>weaknesses:</a:t>
            </a:r>
            <a:r>
              <a:rPr lang="en-US" sz="1600" b="0" i="0" dirty="0" err="1" smtClean="0">
                <a:solidFill>
                  <a:srgbClr val="FFFFFF"/>
                </a:solidFill>
                <a:effectLst/>
                <a:latin typeface="system-ui"/>
              </a:rPr>
              <a:t>Accuracy</a:t>
            </a:r>
            <a:r>
              <a:rPr lang="en-US" sz="1600" b="0" i="0" dirty="0" smtClean="0">
                <a:solidFill>
                  <a:srgbClr val="FFFFFF"/>
                </a:solidFill>
                <a:effectLst/>
                <a:latin typeface="system-ui"/>
              </a:rPr>
              <a:t> </a:t>
            </a:r>
            <a:r>
              <a:rPr lang="en-US" sz="1600" b="0" i="0" dirty="0" smtClean="0">
                <a:solidFill>
                  <a:srgbClr val="FAFAFC"/>
                </a:solidFill>
                <a:effectLst/>
                <a:latin typeface="system-ui"/>
              </a:rPr>
              <a:t>: How often the model gets it right overall.</a:t>
            </a:r>
          </a:p>
          <a:p>
            <a:r>
              <a:rPr lang="en-US" sz="1600" b="0" i="0" dirty="0" smtClean="0">
                <a:solidFill>
                  <a:srgbClr val="FFFFFF"/>
                </a:solidFill>
                <a:effectLst/>
                <a:latin typeface="system-ui"/>
              </a:rPr>
              <a:t>Precision </a:t>
            </a:r>
            <a:r>
              <a:rPr lang="en-US" sz="1600" b="0" i="0" dirty="0" smtClean="0">
                <a:solidFill>
                  <a:srgbClr val="FAFAFC"/>
                </a:solidFill>
                <a:effectLst/>
                <a:latin typeface="system-ui"/>
              </a:rPr>
              <a:t>: How reliable the model is when it predicts “positive.”</a:t>
            </a:r>
          </a:p>
          <a:p>
            <a:r>
              <a:rPr lang="en-US" sz="1600" b="0" i="0" dirty="0" smtClean="0">
                <a:solidFill>
                  <a:srgbClr val="FFFFFF"/>
                </a:solidFill>
                <a:effectLst/>
                <a:latin typeface="system-ui"/>
              </a:rPr>
              <a:t>Recall </a:t>
            </a:r>
            <a:r>
              <a:rPr lang="en-US" sz="1600" b="0" i="0" dirty="0" smtClean="0">
                <a:solidFill>
                  <a:srgbClr val="FAFAFC"/>
                </a:solidFill>
                <a:effectLst/>
                <a:latin typeface="system-ui"/>
              </a:rPr>
              <a:t>: How good the model is at finding all the actual positives.</a:t>
            </a:r>
          </a:p>
          <a:p>
            <a:r>
              <a:rPr lang="en-US" sz="1600" b="0" i="0" dirty="0" smtClean="0">
                <a:solidFill>
                  <a:srgbClr val="FFFFFF"/>
                </a:solidFill>
                <a:effectLst/>
                <a:latin typeface="system-ui"/>
              </a:rPr>
              <a:t>F1 Score </a:t>
            </a:r>
            <a:r>
              <a:rPr lang="en-US" sz="1600" b="0" i="0" dirty="0" smtClean="0">
                <a:solidFill>
                  <a:srgbClr val="FAFAFC"/>
                </a:solidFill>
                <a:effectLst/>
                <a:latin typeface="system-ui"/>
              </a:rPr>
              <a:t>: A balance between precision and recall.</a:t>
            </a:r>
          </a:p>
          <a:p>
            <a:r>
              <a:rPr lang="en-US" sz="1600" b="0" i="0" dirty="0" smtClean="0">
                <a:solidFill>
                  <a:srgbClr val="FFFFFF"/>
                </a:solidFill>
                <a:effectLst/>
                <a:latin typeface="system-ui"/>
              </a:rPr>
              <a:t>Confusion Matrix </a:t>
            </a:r>
            <a:r>
              <a:rPr lang="en-US" sz="1600" b="0" i="0" dirty="0" smtClean="0">
                <a:solidFill>
                  <a:srgbClr val="FAFAFC"/>
                </a:solidFill>
                <a:effectLst/>
                <a:latin typeface="system-ui"/>
              </a:rPr>
              <a:t>: A table that shows true vs. predicted classifications. It helps identify where the model is making mistakes</a:t>
            </a:r>
            <a:endParaRPr lang="en-US" sz="1600" b="0" i="0" dirty="0">
              <a:solidFill>
                <a:srgbClr val="FAFAFC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840131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838200" y="4300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Describe the output of evaluation of Models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755654"/>
            <a:ext cx="10515600" cy="43513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  <a:alpha val="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i="0" dirty="0" smtClean="0">
                <a:solidFill>
                  <a:srgbClr val="FFFFFF"/>
                </a:solidFill>
                <a:effectLst/>
                <a:latin typeface="system-ui"/>
              </a:rPr>
              <a:t>Evaluation Metrics: After the training is completed, the code evaluates the performance of each model on the test data (</a:t>
            </a:r>
            <a:r>
              <a:rPr lang="en-US" sz="1600" b="0" i="0" dirty="0" err="1" smtClean="0">
                <a:solidFill>
                  <a:srgbClr val="FFFFFF"/>
                </a:solidFill>
                <a:effectLst/>
                <a:latin typeface="system-ui"/>
              </a:rPr>
              <a:t>X_test</a:t>
            </a:r>
            <a:r>
              <a:rPr lang="en-US" sz="1600" b="0" i="0" dirty="0" smtClean="0">
                <a:solidFill>
                  <a:srgbClr val="FFFFFF"/>
                </a:solidFill>
                <a:effectLst/>
                <a:latin typeface="system-ui"/>
              </a:rPr>
              <a:t>, </a:t>
            </a:r>
            <a:r>
              <a:rPr lang="en-US" sz="1600" b="0" i="0" dirty="0" err="1" smtClean="0">
                <a:solidFill>
                  <a:srgbClr val="FFFFFF"/>
                </a:solidFill>
                <a:effectLst/>
                <a:latin typeface="system-ui"/>
              </a:rPr>
              <a:t>y_test</a:t>
            </a:r>
            <a:r>
              <a:rPr lang="en-US" sz="1600" b="0" i="0" dirty="0" smtClean="0">
                <a:solidFill>
                  <a:srgbClr val="FFFFFF"/>
                </a:solidFill>
                <a:effectLst/>
                <a:latin typeface="system-ui"/>
              </a:rPr>
              <a:t>) and prints several evaluation metrics:</a:t>
            </a:r>
          </a:p>
          <a:p>
            <a:endParaRPr lang="en-US" sz="1600" b="0" i="0" dirty="0" smtClean="0">
              <a:solidFill>
                <a:srgbClr val="FFFFFF"/>
              </a:solidFill>
              <a:effectLst/>
              <a:latin typeface="system-ui"/>
            </a:endParaRPr>
          </a:p>
          <a:p>
            <a:r>
              <a:rPr lang="en-US" sz="1600" b="0" i="0" dirty="0" smtClean="0">
                <a:solidFill>
                  <a:srgbClr val="FFFFFF"/>
                </a:solidFill>
                <a:effectLst/>
                <a:latin typeface="system-ui"/>
              </a:rPr>
              <a:t>Accuracy: The proportion of correctly classified samples.</a:t>
            </a:r>
          </a:p>
          <a:p>
            <a:r>
              <a:rPr lang="en-US" sz="1600" b="0" i="0" dirty="0" smtClean="0">
                <a:solidFill>
                  <a:srgbClr val="FFFFFF"/>
                </a:solidFill>
                <a:effectLst/>
                <a:latin typeface="system-ui"/>
              </a:rPr>
              <a:t>Precision: Out of all the samples predicted as positive, how many were actually positive.</a:t>
            </a:r>
          </a:p>
          <a:p>
            <a:r>
              <a:rPr lang="en-US" sz="1600" b="0" i="0" dirty="0" smtClean="0">
                <a:solidFill>
                  <a:srgbClr val="FFFFFF"/>
                </a:solidFill>
                <a:effectLst/>
                <a:latin typeface="system-ui"/>
              </a:rPr>
              <a:t>Recall: Out of all the actual positive samples, how many were correctly predicted as positive.</a:t>
            </a:r>
          </a:p>
          <a:p>
            <a:r>
              <a:rPr lang="en-US" sz="1600" b="0" i="0" dirty="0" smtClean="0">
                <a:solidFill>
                  <a:srgbClr val="FFFFFF"/>
                </a:solidFill>
                <a:effectLst/>
                <a:latin typeface="system-ui"/>
              </a:rPr>
              <a:t>F1 Score: A balanced measure that considers both precision and recall.</a:t>
            </a:r>
          </a:p>
          <a:p>
            <a:r>
              <a:rPr lang="en-US" sz="1600" b="0" i="0" dirty="0" smtClean="0">
                <a:solidFill>
                  <a:srgbClr val="FFFFFF"/>
                </a:solidFill>
                <a:effectLst/>
                <a:latin typeface="system-ui"/>
              </a:rPr>
              <a:t>Confusion Matrix: A table showing the number of true positives, true negatives, false positives, and false negatives.</a:t>
            </a:r>
            <a:endParaRPr lang="en-US" sz="1600" b="0" i="0" dirty="0">
              <a:solidFill>
                <a:srgbClr val="FAFAFC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019034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409" y="215668"/>
            <a:ext cx="8281182" cy="642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29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838200" y="4300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6:Plot Loss Curves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755654"/>
            <a:ext cx="10515600" cy="43513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  <a:alpha val="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i="0" dirty="0" smtClean="0">
                <a:solidFill>
                  <a:srgbClr val="FFFFFF"/>
                </a:solidFill>
                <a:effectLst/>
                <a:latin typeface="system-ui"/>
              </a:rPr>
              <a:t>What’s Happening Here?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0" i="0" dirty="0" smtClean="0">
                <a:solidFill>
                  <a:srgbClr val="FAFAFC"/>
                </a:solidFill>
                <a:effectLst/>
                <a:latin typeface="system-ui"/>
              </a:rPr>
              <a:t>We’re visualizing how the loss changes over time for each optimizer. A loss curve shows how quickly the model is </a:t>
            </a:r>
            <a:r>
              <a:rPr lang="en-US" sz="1600" b="0" i="0" dirty="0" err="1" smtClean="0">
                <a:solidFill>
                  <a:srgbClr val="FAFAFC"/>
                </a:solidFill>
                <a:effectLst/>
                <a:latin typeface="system-ui"/>
              </a:rPr>
              <a:t>learning:A</a:t>
            </a:r>
            <a:r>
              <a:rPr lang="en-US" sz="1600" b="0" i="0" dirty="0" smtClean="0">
                <a:solidFill>
                  <a:srgbClr val="FAFAFC"/>
                </a:solidFill>
                <a:effectLst/>
                <a:latin typeface="system-ui"/>
              </a:rPr>
              <a:t> steep drop means the model is improving rapidly.</a:t>
            </a:r>
          </a:p>
          <a:p>
            <a:r>
              <a:rPr lang="en-US" sz="1600" b="0" i="0" dirty="0" smtClean="0">
                <a:solidFill>
                  <a:srgbClr val="FAFAFC"/>
                </a:solidFill>
                <a:effectLst/>
                <a:latin typeface="system-ui"/>
              </a:rPr>
              <a:t>A flat line means the model has stopped learning or is stuck.</a:t>
            </a:r>
          </a:p>
          <a:p>
            <a:r>
              <a:rPr lang="en-US" sz="1600" b="0" i="0" dirty="0" smtClean="0">
                <a:solidFill>
                  <a:srgbClr val="FAFAFC"/>
                </a:solidFill>
                <a:effectLst/>
                <a:latin typeface="system-ui"/>
              </a:rPr>
              <a:t>Comparing the curves helps us see which optimizer converges fastest and most reliably</a:t>
            </a:r>
            <a:endParaRPr lang="en-US" sz="1600" b="0" i="0" dirty="0">
              <a:solidFill>
                <a:srgbClr val="FAFAFC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397273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35" y="48808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smtClean="0">
                <a:solidFill>
                  <a:srgbClr val="E56A27"/>
                </a:solidFill>
              </a:rPr>
              <a:t>THANK YOU</a:t>
            </a:r>
            <a:endParaRPr lang="en-US" sz="7200" b="1" dirty="0">
              <a:solidFill>
                <a:srgbClr val="E56A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27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implement a logistic 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accent5">
                  <a:lumMod val="67000"/>
                  <a:alpha val="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/>
              <a:t> We will implement </a:t>
            </a:r>
            <a:r>
              <a:rPr lang="en-US" dirty="0"/>
              <a:t>a logistic regression model using different optimization techniques like Gradient Descent, Stochastic Gradient Descent, Mini-batch Gradient Descent, and Batch Gradient Descent. The project also requires generating synthetic data, calculating loss at each epoch, displaying a confusion matrix, and computing classification metrics.</a:t>
            </a:r>
          </a:p>
        </p:txBody>
      </p:sp>
    </p:spTree>
    <p:extLst>
      <p:ext uri="{BB962C8B-B14F-4D97-AF65-F5344CB8AC3E}">
        <p14:creationId xmlns:p14="http://schemas.microsoft.com/office/powerpoint/2010/main" val="39518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587"/>
            <a:ext cx="8392696" cy="157184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785431"/>
            <a:ext cx="10515600" cy="43513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  <a:alpha val="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1600" dirty="0" smtClean="0"/>
              <a:t>What’s Happening Here?</a:t>
            </a:r>
          </a:p>
          <a:p>
            <a:pPr marL="0" indent="0">
              <a:buNone/>
            </a:pPr>
            <a:r>
              <a:rPr lang="en-US" sz="1600" dirty="0" smtClean="0"/>
              <a:t>We’re importing tools that will help us build and evaluate our logistic regression model. Think of these libraries as the "toolbox" for this project:</a:t>
            </a:r>
          </a:p>
          <a:p>
            <a:pPr marL="0" indent="0">
              <a:buNone/>
            </a:pPr>
            <a:r>
              <a:rPr lang="en-US" sz="1600" dirty="0" err="1" smtClean="0"/>
              <a:t>numpy</a:t>
            </a:r>
            <a:r>
              <a:rPr lang="en-US" sz="1600" dirty="0" smtClean="0"/>
              <a:t>: Handles all the math and matrix operations we need.</a:t>
            </a:r>
          </a:p>
          <a:p>
            <a:pPr marL="0" indent="0">
              <a:buNone/>
            </a:pPr>
            <a:r>
              <a:rPr lang="en-US" sz="1600" dirty="0" err="1" smtClean="0"/>
              <a:t>matplotlib</a:t>
            </a:r>
            <a:r>
              <a:rPr lang="en-US" sz="1600" dirty="0" smtClean="0"/>
              <a:t>: Lets us create visualizations like graphs and charts.</a:t>
            </a:r>
          </a:p>
          <a:p>
            <a:pPr marL="0" indent="0">
              <a:buNone/>
            </a:pPr>
            <a:r>
              <a:rPr lang="en-US" sz="1600" dirty="0" err="1" smtClean="0"/>
              <a:t>sklearn</a:t>
            </a:r>
            <a:r>
              <a:rPr lang="en-US" sz="1600" dirty="0" smtClean="0"/>
              <a:t>: Provides ready-to-use functions for generating synthetic data, splitting datasets, and calculating performance metrics.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9494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207445"/>
            <a:ext cx="10515600" cy="43513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  <a:alpha val="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What’s Happening Here?</a:t>
            </a:r>
          </a:p>
          <a:p>
            <a:pPr marL="0" indent="0">
              <a:buNone/>
            </a:pPr>
            <a:r>
              <a:rPr lang="en-US" sz="1800" dirty="0" smtClean="0"/>
              <a:t>We’re creating a fake dataset to work with. This dataset has 1000 samples, each with 2 features (like height and weight), and the goal is to predict whether something belongs to one class or another (binary classification).</a:t>
            </a:r>
          </a:p>
          <a:p>
            <a:pPr marL="0" indent="0">
              <a:buNone/>
            </a:pPr>
            <a:r>
              <a:rPr lang="en-US" sz="1800" dirty="0" err="1" smtClean="0"/>
              <a:t>make_classification</a:t>
            </a:r>
            <a:r>
              <a:rPr lang="en-US" sz="1800" dirty="0" smtClean="0"/>
              <a:t>: Generates the data. We add a bit of noise (</a:t>
            </a:r>
            <a:r>
              <a:rPr lang="en-US" sz="1800" dirty="0" err="1" smtClean="0"/>
              <a:t>flip_y</a:t>
            </a:r>
            <a:r>
              <a:rPr lang="en-US" sz="1800" dirty="0" smtClean="0"/>
              <a:t>=0.05) to make it more realistic—just like how real-world data isn’t perfect.</a:t>
            </a:r>
          </a:p>
          <a:p>
            <a:pPr marL="0" indent="0">
              <a:buNone/>
            </a:pPr>
            <a:r>
              <a:rPr lang="en-US" sz="1800" dirty="0" err="1" smtClean="0"/>
              <a:t>train_test_split</a:t>
            </a:r>
            <a:r>
              <a:rPr lang="en-US" sz="1800" dirty="0" smtClean="0"/>
              <a:t>: Divides the data into two parts: training data (80%) and testing data (20%). The model learns from the training data and is tested on the testing data to see how well it performs.</a:t>
            </a:r>
          </a:p>
          <a:p>
            <a:pPr marL="0" indent="0">
              <a:buNone/>
            </a:pPr>
            <a:r>
              <a:rPr lang="en-US" sz="1800" dirty="0" smtClean="0"/>
              <a:t>Bias Term : We add a column of ones to the feature matrix. This allows the model to account for a constant term (bias) when making predictions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574"/>
            <a:ext cx="7487695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9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800" y="421574"/>
            <a:ext cx="8910967" cy="579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6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Logistic Regression Class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207445"/>
            <a:ext cx="10515600" cy="43513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  <a:alpha val="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What’s Happening Here?</a:t>
            </a:r>
          </a:p>
          <a:p>
            <a:pPr marL="0" indent="0">
              <a:buNone/>
            </a:pPr>
            <a:r>
              <a:rPr lang="en-US" sz="1600" dirty="0" smtClean="0"/>
              <a:t>This is where we define the logistic regression model. It’s like giving the computer a recipe for how to learn from the data:</a:t>
            </a:r>
          </a:p>
          <a:p>
            <a:pPr marL="0" indent="0">
              <a:buNone/>
            </a:pPr>
            <a:r>
              <a:rPr lang="en-US" sz="1600" dirty="0" smtClean="0"/>
              <a:t>sigmoid(z) : This function squishes any number between 0 and 1. It’s used to convert raw predictions into probabilities. For example, if the model predicts a value of 2, the sigmoid function converts it into something like 0.88, which means the model is 88% confident the sample belongs to the positive class.</a:t>
            </a:r>
          </a:p>
          <a:p>
            <a:pPr marL="0" indent="0">
              <a:buNone/>
            </a:pPr>
            <a:r>
              <a:rPr lang="en-US" sz="1600" dirty="0" err="1" smtClean="0"/>
              <a:t>predict_proba</a:t>
            </a:r>
            <a:r>
              <a:rPr lang="en-US" sz="1600" dirty="0" smtClean="0"/>
              <a:t>(X) : Uses the sigmoid function to calculate the probability of each sample belonging to the positive class.</a:t>
            </a:r>
          </a:p>
          <a:p>
            <a:pPr marL="0" indent="0">
              <a:buNone/>
            </a:pPr>
            <a:r>
              <a:rPr lang="en-US" sz="1600" dirty="0" smtClean="0"/>
              <a:t>predict(X, threshold=0.5) : Converts probabilities into binary predictions. If the probability is above 0.5, it predicts “positive” (1); otherwise, “negative” (0).</a:t>
            </a:r>
          </a:p>
          <a:p>
            <a:pPr marL="0" indent="0">
              <a:buNone/>
            </a:pPr>
            <a:r>
              <a:rPr lang="en-US" sz="1600" dirty="0" err="1" smtClean="0"/>
              <a:t>binary_cross_entropy</a:t>
            </a:r>
            <a:r>
              <a:rPr lang="en-US" sz="1600" dirty="0" smtClean="0"/>
              <a:t>(</a:t>
            </a:r>
            <a:r>
              <a:rPr lang="en-US" sz="1600" dirty="0" err="1" smtClean="0"/>
              <a:t>y_true</a:t>
            </a:r>
            <a:r>
              <a:rPr lang="en-US" sz="1600" dirty="0" smtClean="0"/>
              <a:t>, </a:t>
            </a:r>
            <a:r>
              <a:rPr lang="en-US" sz="1600" dirty="0" err="1" smtClean="0"/>
              <a:t>y_pred</a:t>
            </a:r>
            <a:r>
              <a:rPr lang="en-US" sz="1600" dirty="0" smtClean="0"/>
              <a:t>) : Measures how wrong the model is. Lower values mean the model is doing better. This is like a scorecard for the model during training.</a:t>
            </a:r>
          </a:p>
          <a:p>
            <a:pPr marL="0" indent="0">
              <a:buNone/>
            </a:pPr>
            <a:r>
              <a:rPr lang="en-US" sz="1600" dirty="0" err="1" smtClean="0"/>
              <a:t>compute_gradient</a:t>
            </a:r>
            <a:r>
              <a:rPr lang="en-US" sz="1600" dirty="0" smtClean="0"/>
              <a:t>(X, y, </a:t>
            </a:r>
            <a:r>
              <a:rPr lang="en-US" sz="1600" dirty="0" err="1" smtClean="0"/>
              <a:t>y_pred</a:t>
            </a:r>
            <a:r>
              <a:rPr lang="en-US" sz="1600" dirty="0" smtClean="0"/>
              <a:t>) : Calculates how much the weights need to be adjusted to reduce the error. It’s like figuring out which direction to move to get closer to the right answer.</a:t>
            </a:r>
          </a:p>
          <a:p>
            <a:pPr marL="0" indent="0">
              <a:buNone/>
            </a:pPr>
            <a:r>
              <a:rPr lang="en-US" sz="1600" dirty="0" smtClean="0"/>
              <a:t>fit(...) : Trains the model using one of four optimization techniques (Gradient Descent, Batch Gradient Descent, Stochastic Gradient Descent, Mini-Batch Gradient Descent). This is where the model learns from the 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3486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50" y="624627"/>
            <a:ext cx="10985034" cy="538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8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Training with Different Optimizers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207445"/>
            <a:ext cx="10515600" cy="43513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  <a:alpha val="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What’s Happening Here?</a:t>
            </a:r>
          </a:p>
          <a:p>
            <a:pPr marL="0" indent="0">
              <a:buNone/>
            </a:pPr>
            <a:r>
              <a:rPr lang="en-US" sz="1600" dirty="0" smtClean="0"/>
              <a:t>We’re training the model using four different optimization techniques. Each optimizer updates the model’s weights in a slightly different way:</a:t>
            </a:r>
          </a:p>
          <a:p>
            <a:pPr marL="0" indent="0">
              <a:buNone/>
            </a:pPr>
            <a:r>
              <a:rPr lang="en-US" sz="1600" dirty="0" smtClean="0"/>
              <a:t>Gradient Descent (GD) : Looks at the entire dataset at once to update the weights. It’s thorough but can be slow for large datasets.</a:t>
            </a:r>
          </a:p>
          <a:p>
            <a:pPr marL="0" indent="0">
              <a:buNone/>
            </a:pPr>
            <a:r>
              <a:rPr lang="en-US" sz="1600" dirty="0" smtClean="0"/>
              <a:t>Batch Gradient Descent (BGD) : Same as GD in this implementation since both use the full dataset.</a:t>
            </a:r>
          </a:p>
          <a:p>
            <a:pPr marL="0" indent="0">
              <a:buNone/>
            </a:pPr>
            <a:r>
              <a:rPr lang="en-US" sz="1600" dirty="0" smtClean="0"/>
              <a:t>Stochastic Gradient Descent (SGD) : Updates weights one sample at a time. It’s faster but noisier because it doesn’t look at the whole dataset at once </a:t>
            </a:r>
          </a:p>
          <a:p>
            <a:pPr marL="0" indent="0">
              <a:buNone/>
            </a:pP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 smtClean="0"/>
              <a:t>Mini-Batch Gradient Descent (MBGD) : A compromise between GD and SGD. It updates weights using small batches of data, balancing speed and stability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7867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7726"/>
          <a:stretch/>
        </p:blipFill>
        <p:spPr>
          <a:xfrm>
            <a:off x="603483" y="1690688"/>
            <a:ext cx="10985034" cy="2813539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4. Describe the output of training the model with the different optimizers :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3483" y="4884055"/>
            <a:ext cx="10515600" cy="43513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Training Progress: During the training process, you'll see lines printed to the console indicating the current epoch and the corresponding loss value for each optimizer. This output is controlled by the verbose=True parameter in the fit method. It helps you monitor the training progress and see if the loss is decreasing over time.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06923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1039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system-ui</vt:lpstr>
      <vt:lpstr>Office Theme</vt:lpstr>
      <vt:lpstr>7th Presentation</vt:lpstr>
      <vt:lpstr>implement a logistic regression model</vt:lpstr>
      <vt:lpstr>PowerPoint Presentation</vt:lpstr>
      <vt:lpstr>PowerPoint Presentation</vt:lpstr>
      <vt:lpstr>PowerPoint Presentation</vt:lpstr>
      <vt:lpstr>3. Logistic Regression Class</vt:lpstr>
      <vt:lpstr>PowerPoint Presentation</vt:lpstr>
      <vt:lpstr>4. Training with Different Optimizers</vt:lpstr>
      <vt:lpstr>4. Describe the output of training the model with the different optimizers : </vt:lpstr>
      <vt:lpstr>PowerPoint Presentation</vt:lpstr>
      <vt:lpstr>5:Evaluate Models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7th Presentation</dc:title>
  <dc:creator>FareedElkamel</dc:creator>
  <cp:lastModifiedBy>FareedElkamel</cp:lastModifiedBy>
  <cp:revision>12</cp:revision>
  <dcterms:created xsi:type="dcterms:W3CDTF">2025-04-15T02:09:07Z</dcterms:created>
  <dcterms:modified xsi:type="dcterms:W3CDTF">2025-04-15T03:57:42Z</dcterms:modified>
</cp:coreProperties>
</file>