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BA2"/>
    <a:srgbClr val="118DFF"/>
    <a:srgbClr val="094780"/>
    <a:srgbClr val="36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BB6-8CF5-482B-8A5D-B0FFC19DB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E386F-CBA2-4F1E-BA4D-DD995D011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32C7-BB78-4681-A13B-122EE59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2248-3C84-496A-B98E-350F7939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38D3-3163-49F1-9315-31334B3A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8691-9AAA-44DF-96EF-D12743D5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25FF3-2F7F-4BB6-8251-7F29F5E93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8C74-6F25-4E36-85E3-6FBE0FCA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98D34-EEAF-4D82-9FC6-1CD899E6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87DDF-84EF-4698-BF50-E95FD205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675F5-5B71-44A2-9AC8-705F0FF9E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C9CA6-B19E-465F-A570-F6B4472E0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2E19A-6E35-439F-988C-6789D212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DF3E9-2279-4914-BE5B-F98137AE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55798-14C9-4537-AD9A-741CC3BA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4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7B1-94E2-460D-A360-ED75AED8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B794-32C8-4B2B-AF23-01E2E25F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9CF9-88E4-4D0B-B09D-AD56F721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EFD9-C738-420E-A502-77121CD1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E1BAA-6C14-4A62-9ED2-9BA22FD4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9DD-110C-42B9-9244-DD1639CD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7AEF6-C830-4AAA-9E78-0828B5F1A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80C2-BDF1-491D-A3FE-76E14C9C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1CF0-8C44-4040-BACF-51971CE3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E89BE-F978-4B6D-AD53-90D08C01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0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1605-461F-4F87-BA03-FB99E707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2447-E312-4595-9A20-5AE74CD55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5E4E7-0D13-4AF6-8343-83A4A2FA3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24C67-8E0D-48AF-9D9F-E028CBDC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EA52-C27E-49E0-AE17-D436F738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38318-508D-4D2E-9956-2EF6E44F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0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18F2-5F0A-4D9C-AAEC-886E5FEA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6D0E-D150-43C1-89B6-15C167196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7FF61-B374-433B-9FD0-ECC27B05D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12110-635A-47E0-8B3A-50E909D12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A87DB-F020-42D4-A0AB-061B06682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33EDF-2133-4CCD-9E5D-542337B5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8239E-530A-48A8-AC30-48ACE5F5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3AE79-2B80-414E-BE3A-0A721AB3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5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30AB-197E-4C1F-904D-EA43C91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4765D-464E-47B6-AF90-45CF7A38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582A1-9402-48B8-839E-B9F0ACB3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52CF7-190E-4369-9507-4683CC13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9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7ADED-91B8-44F8-8474-1855EE90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EED9C-CEF6-44A5-8DE2-B231203D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9B9ED-E129-40FE-96A7-1EF8BB19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16CD-F785-4B2F-A1A4-797192C4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57EF-C69F-4018-867D-1E750589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AB00E-5FDD-4104-AA14-0D88E356A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2C37A-CD10-4803-A953-E7884C39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EC291-65FC-4E53-950C-58A9B5FD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B1414-4AB1-477A-8D4D-7BA5B043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8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38B2-8EB5-489D-BC6B-6C5D8E97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91A23-813E-4485-B5F4-FC4A6FE4A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A939F-7DFD-4F4B-AB28-6B8E6694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D2DF6-4A9F-4801-A2B4-6765F590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9AF01-6F7A-457D-BFBB-571EAF08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ADD2D-91A4-49D4-AB62-B43F3E50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E77B6-2D8D-430F-9903-7CE03B8F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9657C-C3D9-4526-BBCF-2A8CA85DE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7D33-71DB-4B47-94B2-392BD368A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5656-4D70-4AA2-8144-631502FBD3A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B9B9-F4C3-4F76-8973-36CFCA4EF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ED65F-EAF0-47A6-8A74-E3E9C469A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77A7-0D1A-442A-A8C9-65B986C1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6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B037-6E31-4BA2-93DB-4285F63BA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ADWENTUREWORKS</a:t>
            </a:r>
            <a:r>
              <a:rPr lang="en-US" sz="4000" dirty="0"/>
              <a:t>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3442D-DA2F-446C-95D0-330E44CAD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TO THE EXECUTIVE TEAM</a:t>
            </a:r>
          </a:p>
        </p:txBody>
      </p:sp>
    </p:spTree>
    <p:extLst>
      <p:ext uri="{BB962C8B-B14F-4D97-AF65-F5344CB8AC3E}">
        <p14:creationId xmlns:p14="http://schemas.microsoft.com/office/powerpoint/2010/main" val="191517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CE5-01B6-495F-B8E9-E94AC5D0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70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36003E"/>
                </a:solidFill>
                <a:latin typeface="Trebuchet MS" panose="020B0603020202020204" pitchFamily="34" charset="0"/>
              </a:rPr>
              <a:t>US</a:t>
            </a:r>
            <a:r>
              <a:rPr lang="en-US" sz="3200" dirty="0">
                <a:latin typeface="Trebuchet MS" panose="020B0603020202020204" pitchFamily="34" charset="0"/>
              </a:rPr>
              <a:t> accounts for majority of our Sales. </a:t>
            </a:r>
            <a:r>
              <a:rPr lang="en-US" sz="3200" b="1" dirty="0">
                <a:solidFill>
                  <a:srgbClr val="36003E"/>
                </a:solidFill>
                <a:latin typeface="Trebuchet MS" panose="020B0603020202020204" pitchFamily="34" charset="0"/>
              </a:rPr>
              <a:t>California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b="1" dirty="0">
                <a:solidFill>
                  <a:srgbClr val="36003E"/>
                </a:solidFill>
                <a:latin typeface="Trebuchet MS" panose="020B0603020202020204" pitchFamily="34" charset="0"/>
              </a:rPr>
              <a:t>(19.5M) </a:t>
            </a:r>
            <a:r>
              <a:rPr lang="en-US" sz="3200" dirty="0">
                <a:latin typeface="Trebuchet MS" panose="020B0603020202020204" pitchFamily="34" charset="0"/>
              </a:rPr>
              <a:t>has sales almost worth the entirety of </a:t>
            </a:r>
            <a:r>
              <a:rPr lang="en-US" sz="3200" b="1" dirty="0">
                <a:solidFill>
                  <a:srgbClr val="36003E"/>
                </a:solidFill>
                <a:latin typeface="Trebuchet MS" panose="020B0603020202020204" pitchFamily="34" charset="0"/>
              </a:rPr>
              <a:t>Canadian</a:t>
            </a:r>
            <a:r>
              <a:rPr lang="en-US" sz="3200" dirty="0">
                <a:latin typeface="Trebuchet MS" panose="020B0603020202020204" pitchFamily="34" charset="0"/>
              </a:rPr>
              <a:t> sales </a:t>
            </a:r>
            <a:r>
              <a:rPr lang="en-US" sz="3200" b="1" dirty="0">
                <a:solidFill>
                  <a:srgbClr val="36003E"/>
                </a:solidFill>
                <a:latin typeface="Trebuchet MS" panose="020B0603020202020204" pitchFamily="34" charset="0"/>
              </a:rPr>
              <a:t>(22M)</a:t>
            </a:r>
            <a:endParaRPr lang="en-US" sz="3200" dirty="0">
              <a:latin typeface="Trebuchet MS" panose="020B0603020202020204" pitchFamily="34" charset="0"/>
            </a:endParaRPr>
          </a:p>
        </p:txBody>
      </p:sp>
      <p:pic>
        <p:nvPicPr>
          <p:cNvPr id="2049" name="Picture 1" descr="Total Sales Amount by Country">
            <a:extLst>
              <a:ext uri="{FF2B5EF4-FFF2-40B4-BE49-F238E27FC236}">
                <a16:creationId xmlns:a16="http://schemas.microsoft.com/office/drawing/2014/main" id="{81DA6901-9D5D-4F77-A617-08B0C14B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9" y="2299855"/>
            <a:ext cx="6040592" cy="356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otal Sales Amount by State">
            <a:extLst>
              <a:ext uri="{FF2B5EF4-FFF2-40B4-BE49-F238E27FC236}">
                <a16:creationId xmlns:a16="http://schemas.microsoft.com/office/drawing/2014/main" id="{42BC2F69-35BA-44E0-A375-F585A2590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23" y="2299856"/>
            <a:ext cx="5824104" cy="356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86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CE5-01B6-495F-B8E9-E94AC5D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Year-on-year growth stands at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91%</a:t>
            </a:r>
            <a:r>
              <a:rPr lang="en-US" sz="2800" dirty="0">
                <a:latin typeface="Trebuchet MS" panose="020B0603020202020204" pitchFamily="34" charset="0"/>
              </a:rPr>
              <a:t>, indicating an impressive performance that should be maintained and built upon.</a:t>
            </a:r>
            <a:endParaRPr lang="en-US" sz="2800" dirty="0"/>
          </a:p>
        </p:txBody>
      </p:sp>
      <p:pic>
        <p:nvPicPr>
          <p:cNvPr id="1028" name="Picture 4" descr="A Power BI visual">
            <a:extLst>
              <a:ext uri="{FF2B5EF4-FFF2-40B4-BE49-F238E27FC236}">
                <a16:creationId xmlns:a16="http://schemas.microsoft.com/office/drawing/2014/main" id="{25BFFFE9-E719-4FED-8F75-07029750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138" y="2124652"/>
            <a:ext cx="4863724" cy="355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2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CE5-01B6-495F-B8E9-E94AC5D0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12"/>
            <a:ext cx="10515600" cy="16994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rebuchet MS" panose="020B0603020202020204" pitchFamily="34" charset="0"/>
              </a:rPr>
              <a:t>Although </a:t>
            </a:r>
            <a:r>
              <a:rPr lang="en-US" sz="3200" b="1" dirty="0">
                <a:solidFill>
                  <a:srgbClr val="00CBA2"/>
                </a:solidFill>
                <a:latin typeface="Trebuchet MS" panose="020B0603020202020204" pitchFamily="34" charset="0"/>
              </a:rPr>
              <a:t>88%</a:t>
            </a:r>
            <a:r>
              <a:rPr lang="en-US" sz="3200" dirty="0">
                <a:latin typeface="Trebuchet MS" panose="020B0603020202020204" pitchFamily="34" charset="0"/>
              </a:rPr>
              <a:t> of our orders came through </a:t>
            </a:r>
            <a:r>
              <a:rPr lang="en-US" sz="3200" dirty="0">
                <a:solidFill>
                  <a:srgbClr val="00CBA2"/>
                </a:solidFill>
                <a:latin typeface="Trebuchet MS" panose="020B0603020202020204" pitchFamily="34" charset="0"/>
              </a:rPr>
              <a:t>Online</a:t>
            </a:r>
            <a:r>
              <a:rPr lang="en-US" sz="3200" dirty="0">
                <a:latin typeface="Trebuchet MS" panose="020B0603020202020204" pitchFamily="34" charset="0"/>
              </a:rPr>
              <a:t> channels, it generated just </a:t>
            </a:r>
            <a:r>
              <a:rPr lang="en-US" sz="3200" dirty="0">
                <a:solidFill>
                  <a:srgbClr val="FF0000"/>
                </a:solidFill>
                <a:latin typeface="Trebuchet MS" panose="020B0603020202020204" pitchFamily="34" charset="0"/>
              </a:rPr>
              <a:t>23%</a:t>
            </a:r>
            <a:r>
              <a:rPr lang="en-US" sz="3200" dirty="0">
                <a:latin typeface="Trebuchet MS" panose="020B0603020202020204" pitchFamily="34" charset="0"/>
              </a:rPr>
              <a:t> of our revenue. </a:t>
            </a:r>
            <a:br>
              <a:rPr lang="en-US" sz="3200" dirty="0">
                <a:latin typeface="Trebuchet MS" panose="020B0603020202020204" pitchFamily="34" charset="0"/>
              </a:rPr>
            </a:br>
            <a:r>
              <a:rPr lang="en-US" sz="3200" b="1" dirty="0">
                <a:solidFill>
                  <a:srgbClr val="094780"/>
                </a:solidFill>
                <a:latin typeface="Trebuchet MS" panose="020B0603020202020204" pitchFamily="34" charset="0"/>
              </a:rPr>
              <a:t>77%</a:t>
            </a:r>
            <a:r>
              <a:rPr lang="en-US" sz="3200" dirty="0">
                <a:latin typeface="Trebuchet MS" panose="020B0603020202020204" pitchFamily="34" charset="0"/>
              </a:rPr>
              <a:t> of our sales revenue was made through </a:t>
            </a:r>
            <a:r>
              <a:rPr lang="en-US" sz="3200" dirty="0">
                <a:solidFill>
                  <a:srgbClr val="094780"/>
                </a:solidFill>
                <a:latin typeface="Trebuchet MS" panose="020B0603020202020204" pitchFamily="34" charset="0"/>
              </a:rPr>
              <a:t>Offline </a:t>
            </a:r>
            <a:r>
              <a:rPr lang="en-US" sz="3200" dirty="0">
                <a:latin typeface="Trebuchet MS" panose="020B0603020202020204" pitchFamily="34" charset="0"/>
              </a:rPr>
              <a:t>channels. </a:t>
            </a:r>
            <a:endParaRPr lang="en-US" sz="3200" dirty="0"/>
          </a:p>
        </p:txBody>
      </p:sp>
      <p:pic>
        <p:nvPicPr>
          <p:cNvPr id="1026" name="Picture 2" descr="Order Count by Sales Type">
            <a:extLst>
              <a:ext uri="{FF2B5EF4-FFF2-40B4-BE49-F238E27FC236}">
                <a16:creationId xmlns:a16="http://schemas.microsoft.com/office/drawing/2014/main" id="{B596C531-4D08-47C3-9A18-FBD0C935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80" y="2437660"/>
            <a:ext cx="4455017" cy="379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Total Sales Amount by Sales Type">
            <a:extLst>
              <a:ext uri="{FF2B5EF4-FFF2-40B4-BE49-F238E27FC236}">
                <a16:creationId xmlns:a16="http://schemas.microsoft.com/office/drawing/2014/main" id="{E4C6E290-9BFE-4F35-BA6D-4BD1040B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37" y="2601956"/>
            <a:ext cx="47910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66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CE5-01B6-495F-B8E9-E94AC5D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rebuchet MS" panose="020B0603020202020204" pitchFamily="34" charset="0"/>
              </a:rPr>
              <a:t>The average order value of </a:t>
            </a:r>
            <a:r>
              <a:rPr lang="en-US" sz="3200" dirty="0">
                <a:solidFill>
                  <a:srgbClr val="094780"/>
                </a:solidFill>
                <a:latin typeface="Trebuchet MS" panose="020B0603020202020204" pitchFamily="34" charset="0"/>
              </a:rPr>
              <a:t>Offline sales </a:t>
            </a:r>
            <a:r>
              <a:rPr lang="en-US" sz="3200" dirty="0">
                <a:latin typeface="Trebuchet MS" panose="020B0603020202020204" pitchFamily="34" charset="0"/>
              </a:rPr>
              <a:t>is over </a:t>
            </a:r>
            <a:r>
              <a:rPr lang="en-US" sz="3200" b="1" dirty="0">
                <a:latin typeface="Trebuchet MS" panose="020B0603020202020204" pitchFamily="34" charset="0"/>
              </a:rPr>
              <a:t>20 times </a:t>
            </a:r>
            <a:r>
              <a:rPr lang="en-US" sz="3200" dirty="0">
                <a:latin typeface="Trebuchet MS" panose="020B0603020202020204" pitchFamily="34" charset="0"/>
              </a:rPr>
              <a:t>more than </a:t>
            </a:r>
            <a:r>
              <a:rPr lang="en-US" sz="3200" dirty="0">
                <a:solidFill>
                  <a:srgbClr val="00CBA2"/>
                </a:solidFill>
                <a:latin typeface="Trebuchet MS" panose="020B0603020202020204" pitchFamily="34" charset="0"/>
              </a:rPr>
              <a:t>Online sales</a:t>
            </a:r>
            <a:r>
              <a:rPr lang="en-US" sz="3200" dirty="0">
                <a:latin typeface="Trebuchet MS" panose="020B0603020202020204" pitchFamily="34" charset="0"/>
              </a:rPr>
              <a:t>. indicating </a:t>
            </a:r>
            <a:r>
              <a:rPr lang="en-US" sz="3200" dirty="0">
                <a:solidFill>
                  <a:srgbClr val="FF0000"/>
                </a:solidFill>
                <a:latin typeface="Trebuchet MS" panose="020B0603020202020204" pitchFamily="34" charset="0"/>
              </a:rPr>
              <a:t>low revenue from online sales.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049" name="Picture 1" descr="Average Order Value by Sales Type">
            <a:extLst>
              <a:ext uri="{FF2B5EF4-FFF2-40B4-BE49-F238E27FC236}">
                <a16:creationId xmlns:a16="http://schemas.microsoft.com/office/drawing/2014/main" id="{AA06A2B8-0D8C-42B4-96E0-6F964B977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7" y="1690688"/>
            <a:ext cx="473392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99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CE5-01B6-495F-B8E9-E94AC5D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rebuchet MS" panose="020B0603020202020204" pitchFamily="34" charset="0"/>
              </a:rPr>
              <a:t>Our customers patronize our products </a:t>
            </a:r>
            <a:r>
              <a:rPr lang="en-US" sz="3200" b="1" dirty="0">
                <a:solidFill>
                  <a:srgbClr val="00CBA2"/>
                </a:solidFill>
                <a:latin typeface="Trebuchet MS" panose="020B0603020202020204" pitchFamily="34" charset="0"/>
              </a:rPr>
              <a:t>online</a:t>
            </a:r>
            <a:r>
              <a:rPr lang="en-US" sz="3200" dirty="0">
                <a:solidFill>
                  <a:srgbClr val="00CBA2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>
                <a:latin typeface="Trebuchet MS" panose="020B0603020202020204" pitchFamily="34" charset="0"/>
              </a:rPr>
              <a:t>majorly because of </a:t>
            </a:r>
            <a:r>
              <a:rPr lang="en-US" sz="3200" b="1" dirty="0">
                <a:solidFill>
                  <a:srgbClr val="118DFF"/>
                </a:solidFill>
                <a:latin typeface="Trebuchet MS" panose="020B0603020202020204" pitchFamily="34" charset="0"/>
              </a:rPr>
              <a:t>Pricing</a:t>
            </a:r>
            <a:r>
              <a:rPr lang="en-US" sz="3200" dirty="0">
                <a:latin typeface="Trebuchet MS" panose="020B0603020202020204" pitchFamily="34" charset="0"/>
              </a:rPr>
              <a:t> and </a:t>
            </a:r>
            <a:r>
              <a:rPr lang="en-US" sz="3200" b="1" dirty="0">
                <a:solidFill>
                  <a:srgbClr val="118DFF"/>
                </a:solidFill>
                <a:latin typeface="Trebuchet MS" panose="020B0603020202020204" pitchFamily="34" charset="0"/>
              </a:rPr>
              <a:t>Promotional</a:t>
            </a:r>
            <a:r>
              <a:rPr lang="en-US" sz="3200" dirty="0">
                <a:solidFill>
                  <a:srgbClr val="118DFF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>
                <a:latin typeface="Trebuchet MS" panose="020B0603020202020204" pitchFamily="34" charset="0"/>
              </a:rPr>
              <a:t>offers. </a:t>
            </a:r>
            <a:endParaRPr lang="en-US" sz="3200" dirty="0"/>
          </a:p>
        </p:txBody>
      </p:sp>
      <p:pic>
        <p:nvPicPr>
          <p:cNvPr id="3073" name="Picture 1" descr="Total Sales by Sales Reason">
            <a:extLst>
              <a:ext uri="{FF2B5EF4-FFF2-40B4-BE49-F238E27FC236}">
                <a16:creationId xmlns:a16="http://schemas.microsoft.com/office/drawing/2014/main" id="{5CAF0FD9-0328-4DEB-A3FE-23EA76245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7" y="1749036"/>
            <a:ext cx="6539345" cy="43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3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C945-A344-4999-9341-E03A11D2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8B57-13DB-42F7-99C4-D41CBB75B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618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Online</a:t>
            </a:r>
            <a:r>
              <a:rPr lang="en-US" dirty="0"/>
              <a:t> channels generate a high number of orders but low revenue.</a:t>
            </a:r>
          </a:p>
          <a:p>
            <a:pPr>
              <a:lnSpc>
                <a:spcPct val="150000"/>
              </a:lnSpc>
            </a:pPr>
            <a:r>
              <a:rPr lang="en-US" dirty="0"/>
              <a:t>The few orders we get </a:t>
            </a:r>
            <a:r>
              <a:rPr lang="en-US" b="1" dirty="0"/>
              <a:t>offline</a:t>
            </a:r>
            <a:r>
              <a:rPr lang="en-US" dirty="0"/>
              <a:t> generate the most revenue – </a:t>
            </a:r>
            <a:r>
              <a:rPr lang="en-US" b="1" dirty="0"/>
              <a:t>77%.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Prices</a:t>
            </a:r>
            <a:r>
              <a:rPr lang="en-US" dirty="0"/>
              <a:t> and </a:t>
            </a:r>
            <a:r>
              <a:rPr lang="en-US" b="1" dirty="0"/>
              <a:t>Promotional </a:t>
            </a:r>
            <a:r>
              <a:rPr lang="en-US" dirty="0"/>
              <a:t>offers are biggest reasons for online sales </a:t>
            </a:r>
          </a:p>
          <a:p>
            <a:pPr>
              <a:lnSpc>
                <a:spcPct val="150000"/>
              </a:lnSpc>
            </a:pPr>
            <a:r>
              <a:rPr lang="en-US" dirty="0"/>
              <a:t>Year-on-Year Growth stands tall at </a:t>
            </a:r>
            <a:r>
              <a:rPr lang="en-US" b="1" dirty="0"/>
              <a:t>91%.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2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C945-A344-4999-9341-E03A11D2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8B57-13DB-42F7-99C4-D41CBB75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 pricing should be maintained and more promotional offers should be provided to generate more online sales.</a:t>
            </a:r>
          </a:p>
          <a:p>
            <a:r>
              <a:rPr lang="en-US" dirty="0"/>
              <a:t>Online sales should be looked into to discover why customers do not buy in large sums through the channel.</a:t>
            </a:r>
          </a:p>
          <a:p>
            <a:r>
              <a:rPr lang="en-US" dirty="0"/>
              <a:t>Growth drivers such as Offline sales type, Prices and Quality of products should be maintained.</a:t>
            </a:r>
          </a:p>
          <a:p>
            <a:r>
              <a:rPr lang="en-US" dirty="0"/>
              <a:t>Strategies to understand customer behavior offline should be adopted.</a:t>
            </a:r>
          </a:p>
        </p:txBody>
      </p:sp>
    </p:spTree>
    <p:extLst>
      <p:ext uri="{BB962C8B-B14F-4D97-AF65-F5344CB8AC3E}">
        <p14:creationId xmlns:p14="http://schemas.microsoft.com/office/powerpoint/2010/main" val="119798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230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ADWENTUREWORKS SALES</vt:lpstr>
      <vt:lpstr>US accounts for majority of our Sales. California (19.5M) has sales almost worth the entirety of Canadian sales (22M)</vt:lpstr>
      <vt:lpstr>Year-on-year growth stands at 91%, indicating an impressive performance that should be maintained and built upon.</vt:lpstr>
      <vt:lpstr>Although 88% of our orders came through Online channels, it generated just 23% of our revenue.  77% of our sales revenue was made through Offline channels. </vt:lpstr>
      <vt:lpstr>The average order value of Offline sales is over 20 times more than Online sales. indicating low revenue from online sales.</vt:lpstr>
      <vt:lpstr>Our customers patronize our products online majorly because of Pricing and Promotional offers. </vt:lpstr>
      <vt:lpstr>Summary of Findings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SALES</dc:title>
  <dc:creator>DELL</dc:creator>
  <cp:lastModifiedBy>DELL</cp:lastModifiedBy>
  <cp:revision>23</cp:revision>
  <dcterms:created xsi:type="dcterms:W3CDTF">2024-09-27T09:41:37Z</dcterms:created>
  <dcterms:modified xsi:type="dcterms:W3CDTF">2024-10-02T12:36:42Z</dcterms:modified>
</cp:coreProperties>
</file>