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73" r:id="rId8"/>
    <p:sldId id="274" r:id="rId9"/>
    <p:sldId id="278" r:id="rId10"/>
    <p:sldId id="279" r:id="rId11"/>
    <p:sldId id="280" r:id="rId12"/>
    <p:sldId id="281" r:id="rId13"/>
    <p:sldId id="275" r:id="rId14"/>
    <p:sldId id="276" r:id="rId15"/>
    <p:sldId id="277"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5" d="100"/>
          <a:sy n="85" d="100"/>
        </p:scale>
        <p:origin x="547"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pPr/>
              <a:t>6/6/2022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pPr/>
              <a:t>6/6/2022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pPr/>
              <a:t>6/6/2022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6/6/2022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6/6/2022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pPr/>
              <a:t>6/6/2022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pPr/>
              <a:t>6/6/2022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6/6/2022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pPr/>
              <a:t>6/6/2022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pPr/>
              <a:t>6/6/2022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pPr/>
              <a:t>6/6/2022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pPr/>
              <a:t>6/6/2022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pPr/>
              <a:t>6/6/2022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3932" y="332656"/>
            <a:ext cx="8735325" cy="2000251"/>
          </a:xfrm>
        </p:spPr>
        <p:txBody>
          <a:bodyPr/>
          <a:lstStyle/>
          <a:p>
            <a:r>
              <a:rPr lang="en-IN" dirty="0"/>
              <a:t>INTERNSHIP PRESENTATION</a:t>
            </a:r>
            <a:endParaRPr lang="en-US" dirty="0"/>
          </a:p>
        </p:txBody>
      </p:sp>
      <p:sp>
        <p:nvSpPr>
          <p:cNvPr id="5" name="Subtitle 4"/>
          <p:cNvSpPr>
            <a:spLocks noGrp="1"/>
          </p:cNvSpPr>
          <p:nvPr>
            <p:ph type="subTitle" idx="1"/>
          </p:nvPr>
        </p:nvSpPr>
        <p:spPr>
          <a:xfrm>
            <a:off x="1773932" y="2852936"/>
            <a:ext cx="8735325" cy="1752600"/>
          </a:xfrm>
        </p:spPr>
        <p:txBody>
          <a:bodyPr/>
          <a:lstStyle/>
          <a:p>
            <a:r>
              <a:rPr lang="en-IN" dirty="0"/>
              <a:t>NAME : </a:t>
            </a:r>
            <a:r>
              <a:rPr lang="en-IN" dirty="0" err="1"/>
              <a:t>Farees</a:t>
            </a:r>
            <a:r>
              <a:rPr lang="en-IN" dirty="0"/>
              <a:t> Ahmed shaikh </a:t>
            </a:r>
          </a:p>
          <a:p>
            <a:r>
              <a:rPr lang="en-IN" dirty="0"/>
              <a:t>USN : 4MW18CS025</a:t>
            </a:r>
          </a:p>
          <a:p>
            <a:r>
              <a:rPr lang="en-IN" dirty="0"/>
              <a:t>Role : </a:t>
            </a:r>
            <a:r>
              <a:rPr lang="en-US" dirty="0"/>
              <a:t>Data visualization analyst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7764-184A-E430-D3BB-EBCA1C00B100}"/>
              </a:ext>
            </a:extLst>
          </p:cNvPr>
          <p:cNvSpPr>
            <a:spLocks noGrp="1"/>
          </p:cNvSpPr>
          <p:nvPr>
            <p:ph type="title"/>
          </p:nvPr>
        </p:nvSpPr>
        <p:spPr/>
        <p:txBody>
          <a:bodyPr>
            <a:normAutofit/>
          </a:bodyPr>
          <a:lstStyle/>
          <a:p>
            <a:pPr algn="ctr"/>
            <a:r>
              <a:rPr lang="en-US" sz="5400" dirty="0">
                <a:cs typeface="Times New Roman" panose="02020603050405020304" pitchFamily="18" charset="0"/>
              </a:rPr>
              <a:t>TECHNOLOGIES USED</a:t>
            </a:r>
            <a:endParaRPr lang="en-IN" sz="5400" dirty="0"/>
          </a:p>
        </p:txBody>
      </p:sp>
      <p:sp>
        <p:nvSpPr>
          <p:cNvPr id="3" name="Content Placeholder 2">
            <a:extLst>
              <a:ext uri="{FF2B5EF4-FFF2-40B4-BE49-F238E27FC236}">
                <a16:creationId xmlns:a16="http://schemas.microsoft.com/office/drawing/2014/main" id="{9541A7FF-2B2E-6754-0477-919342E285AB}"/>
              </a:ext>
            </a:extLst>
          </p:cNvPr>
          <p:cNvSpPr>
            <a:spLocks noGrp="1"/>
          </p:cNvSpPr>
          <p:nvPr>
            <p:ph idx="1"/>
          </p:nvPr>
        </p:nvSpPr>
        <p:spPr/>
        <p:txBody>
          <a:bodyPr/>
          <a:lstStyle/>
          <a:p>
            <a:endParaRPr lang="en-US" dirty="0"/>
          </a:p>
          <a:p>
            <a:r>
              <a:rPr lang="en-US" dirty="0" err="1"/>
              <a:t>scikit</a:t>
            </a:r>
            <a:r>
              <a:rPr lang="en-US" dirty="0"/>
              <a:t>-learn</a:t>
            </a:r>
          </a:p>
          <a:p>
            <a:pPr lvl="1"/>
            <a:r>
              <a:rPr lang="en-US" dirty="0"/>
              <a:t>Machine Learning in Python</a:t>
            </a:r>
          </a:p>
          <a:p>
            <a:pPr lvl="1"/>
            <a:r>
              <a:rPr lang="en-US" dirty="0"/>
              <a:t>Simple and efficient tools for predictive data analysis</a:t>
            </a:r>
          </a:p>
          <a:p>
            <a:pPr lvl="1"/>
            <a:r>
              <a:rPr lang="en-US" dirty="0"/>
              <a:t>Accessible to everybody, and reusable in various contexts</a:t>
            </a:r>
          </a:p>
          <a:p>
            <a:pPr lvl="1"/>
            <a:r>
              <a:rPr lang="en-US" dirty="0"/>
              <a:t>Built on NumPy, SciPy, and matplotlib</a:t>
            </a:r>
          </a:p>
          <a:p>
            <a:pPr lvl="1"/>
            <a:r>
              <a:rPr lang="en-US" dirty="0"/>
              <a:t>Open source, commercially usable - BSD license</a:t>
            </a:r>
            <a:endParaRPr lang="en-IN" dirty="0"/>
          </a:p>
        </p:txBody>
      </p:sp>
    </p:spTree>
    <p:extLst>
      <p:ext uri="{BB962C8B-B14F-4D97-AF65-F5344CB8AC3E}">
        <p14:creationId xmlns:p14="http://schemas.microsoft.com/office/powerpoint/2010/main" val="397218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27EA-E519-FAD8-98AF-F1B2D9B1737B}"/>
              </a:ext>
            </a:extLst>
          </p:cNvPr>
          <p:cNvSpPr>
            <a:spLocks noGrp="1"/>
          </p:cNvSpPr>
          <p:nvPr>
            <p:ph type="title"/>
          </p:nvPr>
        </p:nvSpPr>
        <p:spPr/>
        <p:txBody>
          <a:bodyPr>
            <a:normAutofit/>
          </a:bodyPr>
          <a:lstStyle/>
          <a:p>
            <a:pPr algn="ctr"/>
            <a:r>
              <a:rPr lang="en-US" sz="5400" dirty="0">
                <a:cs typeface="Times New Roman" panose="02020603050405020304" pitchFamily="18" charset="0"/>
              </a:rPr>
              <a:t>FUTURE SCOPE</a:t>
            </a:r>
            <a:endParaRPr lang="en-IN" sz="5400" dirty="0"/>
          </a:p>
        </p:txBody>
      </p:sp>
      <p:sp>
        <p:nvSpPr>
          <p:cNvPr id="3" name="Content Placeholder 2">
            <a:extLst>
              <a:ext uri="{FF2B5EF4-FFF2-40B4-BE49-F238E27FC236}">
                <a16:creationId xmlns:a16="http://schemas.microsoft.com/office/drawing/2014/main" id="{C4D1EFFE-A7A5-C0D2-64DD-2841F4D4FC02}"/>
              </a:ext>
            </a:extLst>
          </p:cNvPr>
          <p:cNvSpPr>
            <a:spLocks noGrp="1"/>
          </p:cNvSpPr>
          <p:nvPr>
            <p:ph idx="1"/>
          </p:nvPr>
        </p:nvSpPr>
        <p:spPr/>
        <p:txBody>
          <a:bodyPr/>
          <a:lstStyle/>
          <a:p>
            <a:r>
              <a:rPr lang="en-IN" dirty="0"/>
              <a:t>Can be extended to include a wider variety of brands and vehicles.</a:t>
            </a:r>
          </a:p>
          <a:p>
            <a:r>
              <a:rPr lang="en-IN" dirty="0"/>
              <a:t>Can be integrated into existing marketing platforms to improve user experience and set customer expectations.</a:t>
            </a:r>
          </a:p>
          <a:p>
            <a:r>
              <a:rPr lang="en-IN" dirty="0"/>
              <a:t>Include an actual user interface for better experience.</a:t>
            </a:r>
          </a:p>
          <a:p>
            <a:r>
              <a:rPr lang="en-IN" dirty="0"/>
              <a:t>Can be altered following further feedback.</a:t>
            </a:r>
          </a:p>
        </p:txBody>
      </p:sp>
    </p:spTree>
    <p:extLst>
      <p:ext uri="{BB962C8B-B14F-4D97-AF65-F5344CB8AC3E}">
        <p14:creationId xmlns:p14="http://schemas.microsoft.com/office/powerpoint/2010/main" val="30484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48A2E-E5DF-9BED-B527-A7E4A2B6DA00}"/>
              </a:ext>
            </a:extLst>
          </p:cNvPr>
          <p:cNvSpPr>
            <a:spLocks noGrp="1"/>
          </p:cNvSpPr>
          <p:nvPr>
            <p:ph idx="1"/>
          </p:nvPr>
        </p:nvSpPr>
        <p:spPr/>
        <p:txBody>
          <a:bodyPr/>
          <a:lstStyle/>
          <a:p>
            <a:pPr algn="ctr"/>
            <a:endParaRPr lang="en-IN" dirty="0"/>
          </a:p>
          <a:p>
            <a:pPr algn="ctr"/>
            <a:endParaRPr lang="en-IN" dirty="0"/>
          </a:p>
          <a:p>
            <a:pPr algn="ctr"/>
            <a:endParaRPr lang="en-IN" dirty="0"/>
          </a:p>
          <a:p>
            <a:pPr algn="ctr"/>
            <a:r>
              <a:rPr lang="en-IN" dirty="0"/>
              <a:t>THANK YOU</a:t>
            </a:r>
          </a:p>
        </p:txBody>
      </p:sp>
    </p:spTree>
    <p:extLst>
      <p:ext uri="{BB962C8B-B14F-4D97-AF65-F5344CB8AC3E}">
        <p14:creationId xmlns:p14="http://schemas.microsoft.com/office/powerpoint/2010/main" val="381774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normAutofit fontScale="92500" lnSpcReduction="20000"/>
          </a:bodyPr>
          <a:lstStyle/>
          <a:p>
            <a:pPr marL="342900" indent="-342900">
              <a:lnSpc>
                <a:spcPct val="150000"/>
              </a:lnSpc>
              <a:buFont typeface="Arial" panose="020B0604020202020204" pitchFamily="34" charset="0"/>
              <a:buChar char="•"/>
            </a:pPr>
            <a:r>
              <a:rPr lang="en-US" dirty="0">
                <a:cs typeface="Times New Roman" panose="02020603050405020304" pitchFamily="18" charset="0"/>
              </a:rPr>
              <a:t>COMPANY PROFILE</a:t>
            </a:r>
          </a:p>
          <a:p>
            <a:pPr marL="342900" indent="-342900">
              <a:lnSpc>
                <a:spcPct val="150000"/>
              </a:lnSpc>
              <a:buFont typeface="Arial" panose="020B0604020202020204" pitchFamily="34" charset="0"/>
              <a:buChar char="•"/>
            </a:pPr>
            <a:r>
              <a:rPr lang="en-US" dirty="0">
                <a:cs typeface="Times New Roman" panose="02020603050405020304" pitchFamily="18" charset="0"/>
              </a:rPr>
              <a:t>CERTIFICATE</a:t>
            </a:r>
          </a:p>
          <a:p>
            <a:pPr marL="342900" indent="-342900">
              <a:lnSpc>
                <a:spcPct val="150000"/>
              </a:lnSpc>
              <a:buFont typeface="Arial" panose="020B0604020202020204" pitchFamily="34" charset="0"/>
              <a:buChar char="•"/>
            </a:pPr>
            <a:r>
              <a:rPr lang="en-IN" dirty="0">
                <a:cs typeface="Times New Roman" panose="02020603050405020304" pitchFamily="18" charset="0"/>
              </a:rPr>
              <a:t>PROJECT OVERVIEW</a:t>
            </a:r>
            <a:endParaRPr lang="en-US" dirty="0">
              <a:cs typeface="Times New Roman" panose="02020603050405020304" pitchFamily="18" charset="0"/>
            </a:endParaRPr>
          </a:p>
          <a:p>
            <a:pPr marL="342900" indent="-342900">
              <a:lnSpc>
                <a:spcPct val="150000"/>
              </a:lnSpc>
              <a:buFont typeface="Arial" panose="020B0604020202020204" pitchFamily="34" charset="0"/>
              <a:buChar char="•"/>
            </a:pPr>
            <a:r>
              <a:rPr lang="en-US" dirty="0">
                <a:cs typeface="Times New Roman" panose="02020603050405020304" pitchFamily="18" charset="0"/>
              </a:rPr>
              <a:t>TASKS PERFORMED</a:t>
            </a:r>
          </a:p>
          <a:p>
            <a:pPr marL="342900" indent="-342900">
              <a:lnSpc>
                <a:spcPct val="150000"/>
              </a:lnSpc>
              <a:buFont typeface="Arial" panose="020B0604020202020204" pitchFamily="34" charset="0"/>
              <a:buChar char="•"/>
            </a:pPr>
            <a:r>
              <a:rPr lang="en-US" dirty="0">
                <a:cs typeface="Times New Roman" panose="02020603050405020304" pitchFamily="18" charset="0"/>
              </a:rPr>
              <a:t>TECHNOLOGIES USED</a:t>
            </a:r>
          </a:p>
          <a:p>
            <a:pPr marL="342900" indent="-342900">
              <a:lnSpc>
                <a:spcPct val="150000"/>
              </a:lnSpc>
              <a:buFont typeface="Arial" panose="020B0604020202020204" pitchFamily="34" charset="0"/>
              <a:buChar char="•"/>
            </a:pPr>
            <a:r>
              <a:rPr lang="en-US" dirty="0">
                <a:cs typeface="Times New Roman" panose="02020603050405020304" pitchFamily="18" charset="0"/>
              </a:rPr>
              <a:t>FUTURE SCOPE</a:t>
            </a:r>
          </a:p>
          <a:p>
            <a:pPr marL="342900" indent="-34290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0E8-A112-0F21-1029-764DBDE7A3B2}"/>
              </a:ext>
            </a:extLst>
          </p:cNvPr>
          <p:cNvSpPr>
            <a:spLocks noGrp="1"/>
          </p:cNvSpPr>
          <p:nvPr>
            <p:ph type="title"/>
          </p:nvPr>
        </p:nvSpPr>
        <p:spPr>
          <a:xfrm>
            <a:off x="1218883" y="44624"/>
            <a:ext cx="10360501" cy="1223963"/>
          </a:xfrm>
        </p:spPr>
        <p:txBody>
          <a:bodyPr>
            <a:normAutofit/>
          </a:bodyPr>
          <a:lstStyle/>
          <a:p>
            <a:pPr algn="ctr"/>
            <a:r>
              <a:rPr lang="en-US" sz="5400" dirty="0">
                <a:cs typeface="Times New Roman" panose="02020603050405020304" pitchFamily="18" charset="0"/>
              </a:rPr>
              <a:t>COMPANY PROFILE</a:t>
            </a:r>
            <a:endParaRPr lang="en-IN" sz="5400" dirty="0"/>
          </a:p>
        </p:txBody>
      </p:sp>
      <p:sp>
        <p:nvSpPr>
          <p:cNvPr id="3" name="Content Placeholder 2">
            <a:extLst>
              <a:ext uri="{FF2B5EF4-FFF2-40B4-BE49-F238E27FC236}">
                <a16:creationId xmlns:a16="http://schemas.microsoft.com/office/drawing/2014/main" id="{F714775E-06F5-0166-DA38-C8EB5FD44095}"/>
              </a:ext>
            </a:extLst>
          </p:cNvPr>
          <p:cNvSpPr>
            <a:spLocks noGrp="1"/>
          </p:cNvSpPr>
          <p:nvPr>
            <p:ph idx="1"/>
          </p:nvPr>
        </p:nvSpPr>
        <p:spPr>
          <a:xfrm>
            <a:off x="1218883" y="1484784"/>
            <a:ext cx="10360501" cy="2591299"/>
          </a:xfrm>
        </p:spPr>
        <p:txBody>
          <a:bodyPr>
            <a:normAutofit fontScale="70000" lnSpcReduction="20000"/>
          </a:bodyPr>
          <a:lstStyle/>
          <a:p>
            <a:r>
              <a:rPr lang="en-US" dirty="0" err="1"/>
              <a:t>Tequed</a:t>
            </a:r>
            <a:r>
              <a:rPr lang="en-US" dirty="0"/>
              <a:t> Labs is a research and development center and educational institute based in Bangalore started by </a:t>
            </a:r>
            <a:r>
              <a:rPr lang="en-US" dirty="0" err="1"/>
              <a:t>Mr</a:t>
            </a:r>
            <a:r>
              <a:rPr lang="en-US" dirty="0"/>
              <a:t> </a:t>
            </a:r>
            <a:r>
              <a:rPr lang="en-US" dirty="0" err="1"/>
              <a:t>Aditya</a:t>
            </a:r>
            <a:r>
              <a:rPr lang="en-US" dirty="0"/>
              <a:t> S K and </a:t>
            </a:r>
            <a:r>
              <a:rPr lang="en-US" dirty="0" err="1"/>
              <a:t>Mr</a:t>
            </a:r>
            <a:r>
              <a:rPr lang="en-US" dirty="0"/>
              <a:t> </a:t>
            </a:r>
            <a:r>
              <a:rPr lang="en-US" dirty="0" err="1"/>
              <a:t>Supreeth</a:t>
            </a:r>
            <a:r>
              <a:rPr lang="en-US" dirty="0"/>
              <a:t> Y S. They are focused on providing quality education on latest technologies and develop products which are of great need to the society.</a:t>
            </a:r>
          </a:p>
          <a:p>
            <a:r>
              <a:rPr lang="en-US" dirty="0"/>
              <a:t>Description: The company provides IOT and application development services.</a:t>
            </a:r>
          </a:p>
          <a:p>
            <a:r>
              <a:rPr lang="en-US" dirty="0"/>
              <a:t>They are also involved in the distribution and sales of latest electronic innovation products developed all over the globe to their customers . They run a project consultancy where various projects from a wide range of companies are undertaken and assist them technically to build products and provide services.</a:t>
            </a:r>
          </a:p>
        </p:txBody>
      </p:sp>
      <p:sp>
        <p:nvSpPr>
          <p:cNvPr id="4" name="Content Placeholder 2">
            <a:extLst>
              <a:ext uri="{FF2B5EF4-FFF2-40B4-BE49-F238E27FC236}">
                <a16:creationId xmlns:a16="http://schemas.microsoft.com/office/drawing/2014/main" id="{F714775E-06F5-0166-DA38-C8EB5FD44095}"/>
              </a:ext>
            </a:extLst>
          </p:cNvPr>
          <p:cNvSpPr txBox="1">
            <a:spLocks/>
          </p:cNvSpPr>
          <p:nvPr/>
        </p:nvSpPr>
        <p:spPr>
          <a:xfrm>
            <a:off x="1197868" y="5157192"/>
            <a:ext cx="5112568" cy="1296144"/>
          </a:xfrm>
          <a:prstGeom prst="rect">
            <a:avLst/>
          </a:prstGeom>
        </p:spPr>
        <p:txBody>
          <a:bodyPr vert="horz" lIns="121899" tIns="60949" rIns="121899" bIns="60949" rtlCol="0">
            <a:normAutofit/>
          </a:bodyPr>
          <a:lstStyle/>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6" name="Picture 4" descr="Tequed Labs Pvt Ltd"/>
          <p:cNvPicPr>
            <a:picLocks noChangeAspect="1" noChangeArrowheads="1"/>
          </p:cNvPicPr>
          <p:nvPr/>
        </p:nvPicPr>
        <p:blipFill>
          <a:blip r:embed="rId2" cstate="print"/>
          <a:srcRect/>
          <a:stretch>
            <a:fillRect/>
          </a:stretch>
        </p:blipFill>
        <p:spPr bwMode="auto">
          <a:xfrm>
            <a:off x="6886500" y="3717032"/>
            <a:ext cx="4818519" cy="2592288"/>
          </a:xfrm>
          <a:prstGeom prst="rect">
            <a:avLst/>
          </a:prstGeom>
          <a:noFill/>
        </p:spPr>
      </p:pic>
      <p:sp>
        <p:nvSpPr>
          <p:cNvPr id="7" name="Content Placeholder 2">
            <a:extLst>
              <a:ext uri="{FF2B5EF4-FFF2-40B4-BE49-F238E27FC236}">
                <a16:creationId xmlns:a16="http://schemas.microsoft.com/office/drawing/2014/main" id="{F714775E-06F5-0166-DA38-C8EB5FD44095}"/>
              </a:ext>
            </a:extLst>
          </p:cNvPr>
          <p:cNvSpPr txBox="1">
            <a:spLocks/>
          </p:cNvSpPr>
          <p:nvPr/>
        </p:nvSpPr>
        <p:spPr>
          <a:xfrm>
            <a:off x="1197868" y="3788051"/>
            <a:ext cx="5904656" cy="2664296"/>
          </a:xfrm>
          <a:prstGeom prst="rect">
            <a:avLst/>
          </a:prstGeom>
        </p:spPr>
        <p:txBody>
          <a:bodyPr vert="horz" lIns="121899" tIns="60949" rIns="121899" bIns="60949" rtlCol="0">
            <a:normAutofit fontScale="70000" lnSpcReduction="20000"/>
          </a:bodyPr>
          <a:lstStyle/>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and assist them technically to build products and provide services.</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They are also continuously involved in research about futuristic technologies and finding ways to simplify them for students.</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Products &amp; Services: Android Applications Development, Website Development Service, IOT services</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Category: Service Provider</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946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1281-2045-986F-4E1C-E5165D1F0103}"/>
              </a:ext>
            </a:extLst>
          </p:cNvPr>
          <p:cNvSpPr>
            <a:spLocks noGrp="1"/>
          </p:cNvSpPr>
          <p:nvPr>
            <p:ph type="title"/>
          </p:nvPr>
        </p:nvSpPr>
        <p:spPr/>
        <p:txBody>
          <a:bodyPr>
            <a:normAutofit/>
          </a:bodyPr>
          <a:lstStyle/>
          <a:p>
            <a:pPr algn="ctr"/>
            <a:r>
              <a:rPr lang="en-US" sz="5400" dirty="0">
                <a:cs typeface="Times New Roman" panose="02020603050405020304" pitchFamily="18" charset="0"/>
              </a:rPr>
              <a:t>CERTIFICATE</a:t>
            </a:r>
            <a:endParaRPr lang="en-IN" sz="5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214092" y="1709360"/>
            <a:ext cx="6321425" cy="4435642"/>
          </a:xfrm>
          <a:prstGeom prst="rect">
            <a:avLst/>
          </a:prstGeom>
          <a:noFill/>
          <a:ln w="9525">
            <a:noFill/>
            <a:miter lim="800000"/>
            <a:headEnd/>
            <a:tailEnd/>
          </a:ln>
        </p:spPr>
      </p:pic>
    </p:spTree>
    <p:extLst>
      <p:ext uri="{BB962C8B-B14F-4D97-AF65-F5344CB8AC3E}">
        <p14:creationId xmlns:p14="http://schemas.microsoft.com/office/powerpoint/2010/main" val="65507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9DA4-B062-05F9-9836-BBCE882B4033}"/>
              </a:ext>
            </a:extLst>
          </p:cNvPr>
          <p:cNvSpPr>
            <a:spLocks noGrp="1"/>
          </p:cNvSpPr>
          <p:nvPr>
            <p:ph type="title"/>
          </p:nvPr>
        </p:nvSpPr>
        <p:spPr/>
        <p:txBody>
          <a:bodyPr>
            <a:normAutofit/>
          </a:bodyPr>
          <a:lstStyle/>
          <a:p>
            <a:pPr algn="ctr"/>
            <a:r>
              <a:rPr lang="en-US" sz="5400" dirty="0">
                <a:cs typeface="Times New Roman" panose="02020603050405020304" pitchFamily="18" charset="0"/>
              </a:rPr>
              <a:t>PROJECT OVERVIEW</a:t>
            </a:r>
            <a:endParaRPr lang="en-IN" sz="5400" dirty="0"/>
          </a:p>
        </p:txBody>
      </p:sp>
      <p:sp>
        <p:nvSpPr>
          <p:cNvPr id="3" name="Content Placeholder 2">
            <a:extLst>
              <a:ext uri="{FF2B5EF4-FFF2-40B4-BE49-F238E27FC236}">
                <a16:creationId xmlns:a16="http://schemas.microsoft.com/office/drawing/2014/main" id="{F486E309-A7F6-04E1-DAD1-BA91BC0CD9EB}"/>
              </a:ext>
            </a:extLst>
          </p:cNvPr>
          <p:cNvSpPr>
            <a:spLocks noGrp="1"/>
          </p:cNvSpPr>
          <p:nvPr>
            <p:ph idx="1"/>
          </p:nvPr>
        </p:nvSpPr>
        <p:spPr/>
        <p:txBody>
          <a:bodyPr/>
          <a:lstStyle/>
          <a:p>
            <a:r>
              <a:rPr lang="en-IN" dirty="0"/>
              <a:t>Created a model for predicting the selling price for used bikes.</a:t>
            </a:r>
          </a:p>
          <a:p>
            <a:r>
              <a:rPr lang="en-IN" dirty="0"/>
              <a:t>Used pandas python </a:t>
            </a:r>
            <a:r>
              <a:rPr lang="en-IN" dirty="0" err="1"/>
              <a:t>dataframe</a:t>
            </a:r>
            <a:r>
              <a:rPr lang="en-IN" dirty="0"/>
              <a:t> modules to clean and transform the data scikit-learn python machine-learning module to analyse and visualize the data.</a:t>
            </a:r>
          </a:p>
          <a:p>
            <a:r>
              <a:rPr lang="en-IN" dirty="0"/>
              <a:t>This model predicts the price the price of the used bike based on brand, usage, area of selling.</a:t>
            </a:r>
          </a:p>
          <a:p>
            <a:r>
              <a:rPr lang="en-IN" dirty="0"/>
              <a:t>Provides a base-line for buyers and sellers in the second hand vehicle market.</a:t>
            </a:r>
          </a:p>
        </p:txBody>
      </p:sp>
    </p:spTree>
    <p:extLst>
      <p:ext uri="{BB962C8B-B14F-4D97-AF65-F5344CB8AC3E}">
        <p14:creationId xmlns:p14="http://schemas.microsoft.com/office/powerpoint/2010/main" val="36300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6E309-A7F6-04E1-DAD1-BA91BC0CD9EB}"/>
              </a:ext>
            </a:extLst>
          </p:cNvPr>
          <p:cNvSpPr>
            <a:spLocks noGrp="1"/>
          </p:cNvSpPr>
          <p:nvPr>
            <p:ph idx="1"/>
          </p:nvPr>
        </p:nvSpPr>
        <p:spPr>
          <a:xfrm>
            <a:off x="1269876" y="1268760"/>
            <a:ext cx="10513168" cy="5112568"/>
          </a:xfrm>
        </p:spPr>
        <p:txBody>
          <a:bodyPr>
            <a:normAutofit fontScale="70000" lnSpcReduction="20000"/>
          </a:bodyPr>
          <a:lstStyle/>
          <a:p>
            <a:pPr>
              <a:buNone/>
            </a:pPr>
            <a:r>
              <a:rPr lang="en-US" sz="5100" b="1" dirty="0"/>
              <a:t>Data Acquisition and Cleaning:</a:t>
            </a:r>
            <a:endParaRPr lang="en-US" sz="4000" b="1" dirty="0"/>
          </a:p>
          <a:p>
            <a:pPr>
              <a:buNone/>
            </a:pPr>
            <a:r>
              <a:rPr lang="en-US" sz="3400" dirty="0"/>
              <a:t>The Input Variables are:</a:t>
            </a:r>
          </a:p>
          <a:p>
            <a:pPr lvl="0"/>
            <a:r>
              <a:rPr lang="en-US" dirty="0" err="1"/>
              <a:t>Bike_name</a:t>
            </a:r>
            <a:endParaRPr lang="en-US" dirty="0"/>
          </a:p>
          <a:p>
            <a:pPr lvl="0"/>
            <a:r>
              <a:rPr lang="en-US" dirty="0"/>
              <a:t>Price</a:t>
            </a:r>
          </a:p>
          <a:p>
            <a:pPr lvl="0"/>
            <a:r>
              <a:rPr lang="en-US" dirty="0"/>
              <a:t>City</a:t>
            </a:r>
          </a:p>
          <a:p>
            <a:pPr lvl="0"/>
            <a:r>
              <a:rPr lang="en-US" dirty="0" err="1"/>
              <a:t>Kms_driven</a:t>
            </a:r>
            <a:endParaRPr lang="en-US" dirty="0"/>
          </a:p>
          <a:p>
            <a:pPr lvl="0"/>
            <a:r>
              <a:rPr lang="en-US" dirty="0"/>
              <a:t>Owner</a:t>
            </a:r>
          </a:p>
          <a:p>
            <a:pPr lvl="0"/>
            <a:r>
              <a:rPr lang="en-US" dirty="0"/>
              <a:t>Age</a:t>
            </a:r>
          </a:p>
          <a:p>
            <a:pPr lvl="0"/>
            <a:r>
              <a:rPr lang="en-US" dirty="0"/>
              <a:t>Power</a:t>
            </a:r>
          </a:p>
          <a:p>
            <a:pPr lvl="0"/>
            <a:r>
              <a:rPr lang="en-US" dirty="0"/>
              <a:t>Brand</a:t>
            </a:r>
          </a:p>
          <a:p>
            <a:pPr>
              <a:buNone/>
            </a:pPr>
            <a:r>
              <a:rPr lang="en-US" sz="3100" dirty="0"/>
              <a:t>The output will be the prices of the bikes within a range and the value will be plotted in the form of a scatter plot.</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142084" y="2924944"/>
            <a:ext cx="8451203" cy="23042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itle 1">
            <a:extLst>
              <a:ext uri="{FF2B5EF4-FFF2-40B4-BE49-F238E27FC236}">
                <a16:creationId xmlns:a16="http://schemas.microsoft.com/office/drawing/2014/main" id="{6DF59DA4-B062-05F9-9836-BBCE882B4033}"/>
              </a:ext>
            </a:extLst>
          </p:cNvPr>
          <p:cNvSpPr>
            <a:spLocks noGrp="1"/>
          </p:cNvSpPr>
          <p:nvPr>
            <p:ph type="title"/>
          </p:nvPr>
        </p:nvSpPr>
        <p:spPr>
          <a:xfrm>
            <a:off x="1269876" y="0"/>
            <a:ext cx="10360501" cy="1223963"/>
          </a:xfrm>
        </p:spPr>
        <p:txBody>
          <a:bodyPr>
            <a:normAutofit/>
          </a:bodyPr>
          <a:lstStyle/>
          <a:p>
            <a:pPr marL="342900" indent="-342900" algn="ctr">
              <a:lnSpc>
                <a:spcPct val="150000"/>
              </a:lnSpc>
            </a:pPr>
            <a:r>
              <a:rPr lang="en-US" sz="4800" dirty="0">
                <a:cs typeface="Times New Roman" panose="02020603050405020304" pitchFamily="18" charset="0"/>
              </a:rPr>
              <a:t>TASKS PERFORMED</a:t>
            </a:r>
          </a:p>
        </p:txBody>
      </p:sp>
    </p:spTree>
    <p:extLst>
      <p:ext uri="{BB962C8B-B14F-4D97-AF65-F5344CB8AC3E}">
        <p14:creationId xmlns:p14="http://schemas.microsoft.com/office/powerpoint/2010/main" val="36300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6E309-A7F6-04E1-DAD1-BA91BC0CD9EB}"/>
              </a:ext>
            </a:extLst>
          </p:cNvPr>
          <p:cNvSpPr>
            <a:spLocks noGrp="1"/>
          </p:cNvSpPr>
          <p:nvPr>
            <p:ph idx="1"/>
          </p:nvPr>
        </p:nvSpPr>
        <p:spPr>
          <a:xfrm>
            <a:off x="1218883" y="620688"/>
            <a:ext cx="4875529" cy="5543381"/>
          </a:xfrm>
        </p:spPr>
        <p:txBody>
          <a:bodyPr>
            <a:normAutofit fontScale="85000" lnSpcReduction="10000"/>
          </a:bodyPr>
          <a:lstStyle/>
          <a:p>
            <a:pPr>
              <a:buNone/>
            </a:pPr>
            <a:r>
              <a:rPr lang="en-US" sz="4000" b="1" dirty="0"/>
              <a:t>Data Visualization :</a:t>
            </a:r>
          </a:p>
          <a:p>
            <a:pPr lvl="0"/>
            <a:r>
              <a:rPr lang="en-US" dirty="0"/>
              <a:t>Here, we use various graphs to plot our data in an easily </a:t>
            </a:r>
            <a:r>
              <a:rPr lang="en-US" dirty="0" err="1"/>
              <a:t>visualizable</a:t>
            </a:r>
            <a:r>
              <a:rPr lang="en-US" dirty="0"/>
              <a:t> manner.</a:t>
            </a:r>
          </a:p>
          <a:p>
            <a:pPr lvl="0"/>
            <a:r>
              <a:rPr lang="en-US" dirty="0"/>
              <a:t>Histograms and bar graphs are one of the best ways to </a:t>
            </a:r>
            <a:r>
              <a:rPr lang="en-US" dirty="0" err="1"/>
              <a:t>visualise</a:t>
            </a:r>
            <a:r>
              <a:rPr lang="en-US" dirty="0"/>
              <a:t> data in a two dimensional format.</a:t>
            </a:r>
          </a:p>
          <a:p>
            <a:pPr lvl="0"/>
            <a:r>
              <a:rPr lang="en-US" dirty="0"/>
              <a:t>Pair Plots are a really simple way to visualize relationships between each variable. It produces a matrix of relationships between each variable in your data for an instant examination of our data. It can also be a great jumping off point for determining types of regression analysis to use:</a:t>
            </a:r>
          </a:p>
          <a:p>
            <a:endParaRPr lang="en-US" dirty="0"/>
          </a:p>
        </p:txBody>
      </p:sp>
      <p:grpSp>
        <p:nvGrpSpPr>
          <p:cNvPr id="2059" name="Group 4459"/>
          <p:cNvGrpSpPr>
            <a:grpSpLocks/>
          </p:cNvGrpSpPr>
          <p:nvPr/>
        </p:nvGrpSpPr>
        <p:grpSpPr bwMode="auto">
          <a:xfrm>
            <a:off x="6166420" y="764704"/>
            <a:ext cx="5649763" cy="5472311"/>
            <a:chOff x="0" y="1051"/>
            <a:chExt cx="75438" cy="68153"/>
          </a:xfrm>
        </p:grpSpPr>
        <p:pic>
          <p:nvPicPr>
            <p:cNvPr id="7" name="Picture 17"/>
            <p:cNvPicPr>
              <a:picLocks noChangeAspect="1" noChangeArrowheads="1"/>
            </p:cNvPicPr>
            <p:nvPr/>
          </p:nvPicPr>
          <p:blipFill>
            <a:blip r:embed="rId2" cstate="print"/>
            <a:srcRect/>
            <a:stretch>
              <a:fillRect/>
            </a:stretch>
          </p:blipFill>
          <p:spPr bwMode="auto">
            <a:xfrm>
              <a:off x="0" y="1051"/>
              <a:ext cx="75438" cy="681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18"/>
            <p:cNvPicPr>
              <a:picLocks noChangeAspect="1" noChangeArrowheads="1"/>
            </p:cNvPicPr>
            <p:nvPr/>
          </p:nvPicPr>
          <p:blipFill>
            <a:blip r:embed="rId3" cstate="print"/>
            <a:srcRect/>
            <a:stretch>
              <a:fillRect/>
            </a:stretch>
          </p:blipFill>
          <p:spPr bwMode="auto">
            <a:xfrm>
              <a:off x="466" y="1920"/>
              <a:ext cx="74606" cy="665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36300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6E309-A7F6-04E1-DAD1-BA91BC0CD9EB}"/>
              </a:ext>
            </a:extLst>
          </p:cNvPr>
          <p:cNvSpPr>
            <a:spLocks noGrp="1"/>
          </p:cNvSpPr>
          <p:nvPr>
            <p:ph idx="1"/>
          </p:nvPr>
        </p:nvSpPr>
        <p:spPr>
          <a:xfrm>
            <a:off x="1218883" y="620688"/>
            <a:ext cx="10420145" cy="5543381"/>
          </a:xfrm>
        </p:spPr>
        <p:txBody>
          <a:bodyPr>
            <a:normAutofit fontScale="92500" lnSpcReduction="20000"/>
          </a:bodyPr>
          <a:lstStyle/>
          <a:p>
            <a:pPr>
              <a:buNone/>
            </a:pPr>
            <a:r>
              <a:rPr lang="en-US" sz="3600" b="1" dirty="0"/>
              <a:t>Data Modeling</a:t>
            </a:r>
            <a:r>
              <a:rPr lang="en-US" sz="4000" b="1" dirty="0"/>
              <a:t>:</a:t>
            </a:r>
          </a:p>
          <a:p>
            <a:pPr lvl="0"/>
            <a:r>
              <a:rPr lang="en-US" dirty="0"/>
              <a:t>First, we find out all the values of the cities we are training the model for and we eliminate the cities whose number of values is below a certain threshold. </a:t>
            </a:r>
          </a:p>
          <a:p>
            <a:pPr lvl="0"/>
            <a:r>
              <a:rPr lang="en-US" dirty="0"/>
              <a:t>Then we will count the values of the owners within the descending order, the owners from the second to the last will then be represented by the same Second and more owner and all the values will be summed for these values .</a:t>
            </a:r>
          </a:p>
          <a:p>
            <a:pPr lvl="0"/>
            <a:r>
              <a:rPr lang="en-US" dirty="0"/>
              <a:t>Then the columns will be encoded to the first ten samples with the first value drop to be true after which we will then find the sum of all the values which are not available. The price axis will be dropped and the x and y shape will be represented.</a:t>
            </a:r>
          </a:p>
          <a:p>
            <a:r>
              <a:rPr lang="en-US" dirty="0"/>
              <a:t>The Linear Regression value will be used and the model will be fitted x train and y train and then the value will then be tested with x test and y test value, x train and y train value.</a:t>
            </a:r>
            <a:r>
              <a:rPr lang="en-US" b="1" dirty="0"/>
              <a:t> </a:t>
            </a:r>
            <a:endParaRPr lang="en-US" dirty="0"/>
          </a:p>
        </p:txBody>
      </p:sp>
    </p:spTree>
    <p:extLst>
      <p:ext uri="{BB962C8B-B14F-4D97-AF65-F5344CB8AC3E}">
        <p14:creationId xmlns:p14="http://schemas.microsoft.com/office/powerpoint/2010/main" val="36300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6E309-A7F6-04E1-DAD1-BA91BC0CD9EB}"/>
              </a:ext>
            </a:extLst>
          </p:cNvPr>
          <p:cNvSpPr>
            <a:spLocks noGrp="1"/>
          </p:cNvSpPr>
          <p:nvPr>
            <p:ph idx="1"/>
          </p:nvPr>
        </p:nvSpPr>
        <p:spPr>
          <a:xfrm>
            <a:off x="1341884" y="3140968"/>
            <a:ext cx="5379585" cy="3456384"/>
          </a:xfrm>
        </p:spPr>
        <p:txBody>
          <a:bodyPr>
            <a:normAutofit fontScale="85000" lnSpcReduction="20000"/>
          </a:bodyPr>
          <a:lstStyle/>
          <a:p>
            <a:pPr>
              <a:buNone/>
            </a:pPr>
            <a:r>
              <a:rPr lang="en-US" b="1" dirty="0"/>
              <a:t>The methods used are: </a:t>
            </a:r>
          </a:p>
          <a:p>
            <a:r>
              <a:rPr lang="en-US" dirty="0"/>
              <a:t>Step 1: Identify your dependent (y) and independent variables (x) </a:t>
            </a:r>
          </a:p>
          <a:p>
            <a:r>
              <a:rPr lang="en-US" dirty="0"/>
              <a:t>Step 2: Split the dataset into the Training set and Test set </a:t>
            </a:r>
          </a:p>
          <a:p>
            <a:r>
              <a:rPr lang="en-US" dirty="0"/>
              <a:t>Step 3: Training the Random Forest Regression model on the whole dataset </a:t>
            </a:r>
          </a:p>
          <a:p>
            <a:r>
              <a:rPr lang="en-US" dirty="0"/>
              <a:t>Step 4: Predicting the Test set results.              </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4452" y="3068960"/>
            <a:ext cx="5420360" cy="3146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ontent Placeholder 2">
            <a:extLst>
              <a:ext uri="{FF2B5EF4-FFF2-40B4-BE49-F238E27FC236}">
                <a16:creationId xmlns:a16="http://schemas.microsoft.com/office/drawing/2014/main" id="{F486E309-A7F6-04E1-DAD1-BA91BC0CD9EB}"/>
              </a:ext>
            </a:extLst>
          </p:cNvPr>
          <p:cNvSpPr txBox="1">
            <a:spLocks/>
          </p:cNvSpPr>
          <p:nvPr/>
        </p:nvSpPr>
        <p:spPr>
          <a:xfrm>
            <a:off x="1269876" y="548680"/>
            <a:ext cx="10081119" cy="2808312"/>
          </a:xfrm>
          <a:prstGeom prst="rect">
            <a:avLst/>
          </a:prstGeom>
        </p:spPr>
        <p:txBody>
          <a:bodyPr vert="horz" lIns="121899" tIns="60949" rIns="121899" bIns="60949" rtlCol="0">
            <a:normAutofit fontScale="77500" lnSpcReduction="20000"/>
          </a:bodyPr>
          <a:lstStyle/>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None/>
              <a:tabLst/>
              <a:defRPr/>
            </a:pPr>
            <a:r>
              <a:rPr kumimoji="0" lang="en-US" sz="3600" b="1" i="0" u="none" strike="noStrike" kern="1200" cap="none" spc="0" normalizeH="0" baseline="0" noProof="0" dirty="0">
                <a:ln>
                  <a:noFill/>
                </a:ln>
                <a:solidFill>
                  <a:schemeClr val="tx1"/>
                </a:solidFill>
                <a:effectLst/>
                <a:uLnTx/>
                <a:uFillTx/>
                <a:latin typeface="+mn-lt"/>
                <a:ea typeface="+mn-ea"/>
                <a:cs typeface="+mn-cs"/>
              </a:rPr>
              <a:t>Comparison and Measurement </a:t>
            </a:r>
            <a:r>
              <a:rPr kumimoji="0" lang="en-US" sz="4000" b="1" i="0" u="none" strike="noStrike" kern="1200" cap="none" spc="0" normalizeH="0" baseline="0" noProof="0" dirty="0">
                <a:ln>
                  <a:noFill/>
                </a:ln>
                <a:solidFill>
                  <a:schemeClr val="tx1"/>
                </a:solidFill>
                <a:effectLst/>
                <a:uLnTx/>
                <a:uFillTx/>
                <a:latin typeface="+mn-lt"/>
                <a:ea typeface="+mn-ea"/>
                <a:cs typeface="+mn-cs"/>
              </a:rPr>
              <a:t>:</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After data acquisition, cleaning, visualization, modeling, testing we are the data comparison step. In this step, we will compare the predicted value of the model to the actual value of the outcome using Random Forest Regression. </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Random Forest Regression is a supervised learning algorithm that uses the ensemble learning method for regression. A Random Forest Regression model is powerful and accurate. It usually performs great on many problems, including features with non-linear relationships.</a:t>
            </a:r>
          </a:p>
        </p:txBody>
      </p:sp>
    </p:spTree>
    <p:extLst>
      <p:ext uri="{BB962C8B-B14F-4D97-AF65-F5344CB8AC3E}">
        <p14:creationId xmlns:p14="http://schemas.microsoft.com/office/powerpoint/2010/main" val="36300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235</TotalTime>
  <Words>802</Words>
  <Application>Microsoft Office PowerPoint</Application>
  <PresentationFormat>Custom</PresentationFormat>
  <Paragraphs>71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INTERNSHIP PRESENTATION</vt:lpstr>
      <vt:lpstr>AGENDA</vt:lpstr>
      <vt:lpstr>COMPANY PROFILE</vt:lpstr>
      <vt:lpstr>CERTIFICATE</vt:lpstr>
      <vt:lpstr>PROJECT OVERVIEW</vt:lpstr>
      <vt:lpstr>TASKS PERFORMED</vt:lpstr>
      <vt:lpstr>PowerPoint Presentation</vt:lpstr>
      <vt:lpstr>PowerPoint Presentation</vt:lpstr>
      <vt:lpstr>PowerPoint Presentation</vt:lpstr>
      <vt:lpstr>TECHNOLOGIES USED</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poojariharshit781@gmail.com</dc:creator>
  <cp:lastModifiedBy>abc</cp:lastModifiedBy>
  <cp:revision>10</cp:revision>
  <dcterms:created xsi:type="dcterms:W3CDTF">2022-06-05T17:04:51Z</dcterms:created>
  <dcterms:modified xsi:type="dcterms:W3CDTF">2022-06-06T12:02:32Z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