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80" r:id="rId6"/>
    <p:sldId id="574" r:id="rId7"/>
    <p:sldId id="581" r:id="rId8"/>
    <p:sldId id="575" r:id="rId9"/>
    <p:sldId id="582" r:id="rId10"/>
    <p:sldId id="584" r:id="rId11"/>
    <p:sldId id="583" r:id="rId12"/>
    <p:sldId id="576" r:id="rId13"/>
    <p:sldId id="585" r:id="rId14"/>
    <p:sldId id="586" r:id="rId15"/>
    <p:sldId id="577" r:id="rId16"/>
    <p:sldId id="579" r:id="rId17"/>
    <p:sldId id="578" r:id="rId18"/>
    <p:sldId id="570" r:id="rId1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06"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eesa Hibah" userId="2516761f253f2655" providerId="LiveId" clId="{F975F485-C074-4BB6-A87B-4C69EFE3E64B}"/>
    <pc:docChg chg="undo custSel addSld modSld">
      <pc:chgData name="Fareesa Hibah" userId="2516761f253f2655" providerId="LiveId" clId="{F975F485-C074-4BB6-A87B-4C69EFE3E64B}" dt="2025-05-14T09:14:38.432" v="681" actId="2711"/>
      <pc:docMkLst>
        <pc:docMk/>
      </pc:docMkLst>
      <pc:sldChg chg="modSp mod">
        <pc:chgData name="Fareesa Hibah" userId="2516761f253f2655" providerId="LiveId" clId="{F975F485-C074-4BB6-A87B-4C69EFE3E64B}" dt="2025-05-14T09:10:58.917" v="656" actId="2711"/>
        <pc:sldMkLst>
          <pc:docMk/>
          <pc:sldMk cId="109857222" sldId="256"/>
        </pc:sldMkLst>
        <pc:spChg chg="mod">
          <ac:chgData name="Fareesa Hibah" userId="2516761f253f2655" providerId="LiveId" clId="{F975F485-C074-4BB6-A87B-4C69EFE3E64B}" dt="2025-05-14T09:10:58.917" v="656" actId="2711"/>
          <ac:spMkLst>
            <pc:docMk/>
            <pc:sldMk cId="109857222" sldId="256"/>
            <ac:spMk id="2" creationId="{00000000-0000-0000-0000-000000000000}"/>
          </ac:spMkLst>
        </pc:spChg>
        <pc:spChg chg="mod">
          <ac:chgData name="Fareesa Hibah" userId="2516761f253f2655" providerId="LiveId" clId="{F975F485-C074-4BB6-A87B-4C69EFE3E64B}" dt="2025-05-14T09:10:46.080" v="655" actId="2711"/>
          <ac:spMkLst>
            <pc:docMk/>
            <pc:sldMk cId="109857222" sldId="256"/>
            <ac:spMk id="3" creationId="{00000000-0000-0000-0000-000000000000}"/>
          </ac:spMkLst>
        </pc:spChg>
      </pc:sldChg>
      <pc:sldChg chg="modSp mod">
        <pc:chgData name="Fareesa Hibah" userId="2516761f253f2655" providerId="LiveId" clId="{F975F485-C074-4BB6-A87B-4C69EFE3E64B}" dt="2025-05-14T09:14:38.432" v="681" actId="2711"/>
        <pc:sldMkLst>
          <pc:docMk/>
          <pc:sldMk cId="625498807" sldId="570"/>
        </pc:sldMkLst>
        <pc:spChg chg="mod">
          <ac:chgData name="Fareesa Hibah" userId="2516761f253f2655" providerId="LiveId" clId="{F975F485-C074-4BB6-A87B-4C69EFE3E64B}" dt="2025-05-14T09:14:38.432" v="681" actId="2711"/>
          <ac:spMkLst>
            <pc:docMk/>
            <pc:sldMk cId="625498807" sldId="570"/>
            <ac:spMk id="4" creationId="{22B90035-F7DF-B222-A678-18C907CDC7DD}"/>
          </ac:spMkLst>
        </pc:spChg>
      </pc:sldChg>
      <pc:sldChg chg="modSp mod">
        <pc:chgData name="Fareesa Hibah" userId="2516761f253f2655" providerId="LiveId" clId="{F975F485-C074-4BB6-A87B-4C69EFE3E64B}" dt="2025-05-14T09:10:34.298" v="654" actId="2711"/>
        <pc:sldMkLst>
          <pc:docMk/>
          <pc:sldMk cId="2817874764" sldId="571"/>
        </pc:sldMkLst>
        <pc:spChg chg="mod">
          <ac:chgData name="Fareesa Hibah" userId="2516761f253f2655" providerId="LiveId" clId="{F975F485-C074-4BB6-A87B-4C69EFE3E64B}" dt="2025-05-14T09:10:34.298" v="654" actId="2711"/>
          <ac:spMkLst>
            <pc:docMk/>
            <pc:sldMk cId="2817874764" sldId="571"/>
            <ac:spMk id="2" creationId="{A31E0E59-694D-9DFE-4488-37D5F2F480A7}"/>
          </ac:spMkLst>
        </pc:spChg>
        <pc:spChg chg="mod">
          <ac:chgData name="Fareesa Hibah" userId="2516761f253f2655" providerId="LiveId" clId="{F975F485-C074-4BB6-A87B-4C69EFE3E64B}" dt="2025-05-14T09:10:26.437" v="653" actId="2711"/>
          <ac:spMkLst>
            <pc:docMk/>
            <pc:sldMk cId="2817874764" sldId="571"/>
            <ac:spMk id="3" creationId="{1C04173D-62A9-AF06-B476-EEB827087147}"/>
          </ac:spMkLst>
        </pc:spChg>
      </pc:sldChg>
      <pc:sldChg chg="modSp mod">
        <pc:chgData name="Fareesa Hibah" userId="2516761f253f2655" providerId="LiveId" clId="{F975F485-C074-4BB6-A87B-4C69EFE3E64B}" dt="2025-05-14T09:11:18.185" v="658" actId="2711"/>
        <pc:sldMkLst>
          <pc:docMk/>
          <pc:sldMk cId="3372914246" sldId="572"/>
        </pc:sldMkLst>
        <pc:spChg chg="mod">
          <ac:chgData name="Fareesa Hibah" userId="2516761f253f2655" providerId="LiveId" clId="{F975F485-C074-4BB6-A87B-4C69EFE3E64B}" dt="2025-05-14T09:11:13.581" v="657" actId="2711"/>
          <ac:spMkLst>
            <pc:docMk/>
            <pc:sldMk cId="3372914246" sldId="572"/>
            <ac:spMk id="2" creationId="{DC39B35C-A00A-C6C7-8532-576758ED4255}"/>
          </ac:spMkLst>
        </pc:spChg>
        <pc:spChg chg="mod">
          <ac:chgData name="Fareesa Hibah" userId="2516761f253f2655" providerId="LiveId" clId="{F975F485-C074-4BB6-A87B-4C69EFE3E64B}" dt="2025-05-14T09:11:18.185" v="658" actId="2711"/>
          <ac:spMkLst>
            <pc:docMk/>
            <pc:sldMk cId="3372914246" sldId="572"/>
            <ac:spMk id="3" creationId="{28E8C97F-5AC9-F1CA-3CCC-090D5B13989A}"/>
          </ac:spMkLst>
        </pc:spChg>
      </pc:sldChg>
      <pc:sldChg chg="modSp mod">
        <pc:chgData name="Fareesa Hibah" userId="2516761f253f2655" providerId="LiveId" clId="{F975F485-C074-4BB6-A87B-4C69EFE3E64B}" dt="2025-05-14T09:11:32.678" v="660" actId="2711"/>
        <pc:sldMkLst>
          <pc:docMk/>
          <pc:sldMk cId="204139634" sldId="573"/>
        </pc:sldMkLst>
        <pc:spChg chg="mod">
          <ac:chgData name="Fareesa Hibah" userId="2516761f253f2655" providerId="LiveId" clId="{F975F485-C074-4BB6-A87B-4C69EFE3E64B}" dt="2025-05-14T09:11:26.594" v="659" actId="2711"/>
          <ac:spMkLst>
            <pc:docMk/>
            <pc:sldMk cId="204139634" sldId="573"/>
            <ac:spMk id="2" creationId="{AD27B4B1-584E-2479-D762-2265C7398D27}"/>
          </ac:spMkLst>
        </pc:spChg>
        <pc:spChg chg="mod">
          <ac:chgData name="Fareesa Hibah" userId="2516761f253f2655" providerId="LiveId" clId="{F975F485-C074-4BB6-A87B-4C69EFE3E64B}" dt="2025-05-14T09:11:32.678" v="660" actId="2711"/>
          <ac:spMkLst>
            <pc:docMk/>
            <pc:sldMk cId="204139634" sldId="573"/>
            <ac:spMk id="3" creationId="{AF67202D-4065-DDD7-98F1-4291C536D1A3}"/>
          </ac:spMkLst>
        </pc:spChg>
      </pc:sldChg>
      <pc:sldChg chg="modSp mod">
        <pc:chgData name="Fareesa Hibah" userId="2516761f253f2655" providerId="LiveId" clId="{F975F485-C074-4BB6-A87B-4C69EFE3E64B}" dt="2025-05-14T09:12:14.687" v="667" actId="20577"/>
        <pc:sldMkLst>
          <pc:docMk/>
          <pc:sldMk cId="3501125123" sldId="574"/>
        </pc:sldMkLst>
        <pc:spChg chg="mod">
          <ac:chgData name="Fareesa Hibah" userId="2516761f253f2655" providerId="LiveId" clId="{F975F485-C074-4BB6-A87B-4C69EFE3E64B}" dt="2025-05-14T09:12:14.687" v="667" actId="20577"/>
          <ac:spMkLst>
            <pc:docMk/>
            <pc:sldMk cId="3501125123" sldId="574"/>
            <ac:spMk id="2" creationId="{64292D15-41B4-89C1-0EA3-03BC9FA16F97}"/>
          </ac:spMkLst>
        </pc:spChg>
        <pc:spChg chg="mod">
          <ac:chgData name="Fareesa Hibah" userId="2516761f253f2655" providerId="LiveId" clId="{F975F485-C074-4BB6-A87B-4C69EFE3E64B}" dt="2025-05-09T05:28:54.120" v="644" actId="2711"/>
          <ac:spMkLst>
            <pc:docMk/>
            <pc:sldMk cId="3501125123" sldId="574"/>
            <ac:spMk id="3" creationId="{FE07E8EE-7F26-D809-3523-C58876935A4E}"/>
          </ac:spMkLst>
        </pc:spChg>
      </pc:sldChg>
      <pc:sldChg chg="modSp mod">
        <pc:chgData name="Fareesa Hibah" userId="2516761f253f2655" providerId="LiveId" clId="{F975F485-C074-4BB6-A87B-4C69EFE3E64B}" dt="2025-05-14T09:12:21.748" v="668" actId="2711"/>
        <pc:sldMkLst>
          <pc:docMk/>
          <pc:sldMk cId="1199084396" sldId="575"/>
        </pc:sldMkLst>
        <pc:spChg chg="mod">
          <ac:chgData name="Fareesa Hibah" userId="2516761f253f2655" providerId="LiveId" clId="{F975F485-C074-4BB6-A87B-4C69EFE3E64B}" dt="2025-05-14T09:12:21.748" v="668" actId="2711"/>
          <ac:spMkLst>
            <pc:docMk/>
            <pc:sldMk cId="1199084396" sldId="575"/>
            <ac:spMk id="2" creationId="{283DBEE6-616C-2711-86DB-C62E77D17F92}"/>
          </ac:spMkLst>
        </pc:spChg>
      </pc:sldChg>
      <pc:sldChg chg="modSp mod">
        <pc:chgData name="Fareesa Hibah" userId="2516761f253f2655" providerId="LiveId" clId="{F975F485-C074-4BB6-A87B-4C69EFE3E64B}" dt="2025-05-14T09:12:55.593" v="672" actId="2711"/>
        <pc:sldMkLst>
          <pc:docMk/>
          <pc:sldMk cId="58742533" sldId="576"/>
        </pc:sldMkLst>
        <pc:spChg chg="mod">
          <ac:chgData name="Fareesa Hibah" userId="2516761f253f2655" providerId="LiveId" clId="{F975F485-C074-4BB6-A87B-4C69EFE3E64B}" dt="2025-05-14T09:12:55.593" v="672" actId="2711"/>
          <ac:spMkLst>
            <pc:docMk/>
            <pc:sldMk cId="58742533" sldId="576"/>
            <ac:spMk id="2" creationId="{B98F756E-D4E1-5A9A-636A-7FA06EC394F3}"/>
          </ac:spMkLst>
        </pc:spChg>
      </pc:sldChg>
      <pc:sldChg chg="modSp mod">
        <pc:chgData name="Fareesa Hibah" userId="2516761f253f2655" providerId="LiveId" clId="{F975F485-C074-4BB6-A87B-4C69EFE3E64B}" dt="2025-05-14T09:13:32.466" v="676" actId="2711"/>
        <pc:sldMkLst>
          <pc:docMk/>
          <pc:sldMk cId="2245309600" sldId="577"/>
        </pc:sldMkLst>
        <pc:spChg chg="mod">
          <ac:chgData name="Fareesa Hibah" userId="2516761f253f2655" providerId="LiveId" clId="{F975F485-C074-4BB6-A87B-4C69EFE3E64B}" dt="2025-05-14T09:13:21.306" v="675" actId="2711"/>
          <ac:spMkLst>
            <pc:docMk/>
            <pc:sldMk cId="2245309600" sldId="577"/>
            <ac:spMk id="2" creationId="{C4B396BB-D4E8-514D-53F4-27AADA666CBB}"/>
          </ac:spMkLst>
        </pc:spChg>
        <pc:spChg chg="mod">
          <ac:chgData name="Fareesa Hibah" userId="2516761f253f2655" providerId="LiveId" clId="{F975F485-C074-4BB6-A87B-4C69EFE3E64B}" dt="2025-05-14T09:13:32.466" v="676" actId="2711"/>
          <ac:spMkLst>
            <pc:docMk/>
            <pc:sldMk cId="2245309600" sldId="577"/>
            <ac:spMk id="3" creationId="{21789DDB-698E-B624-5621-F9D79482FFED}"/>
          </ac:spMkLst>
        </pc:spChg>
      </pc:sldChg>
      <pc:sldChg chg="modSp mod">
        <pc:chgData name="Fareesa Hibah" userId="2516761f253f2655" providerId="LiveId" clId="{F975F485-C074-4BB6-A87B-4C69EFE3E64B}" dt="2025-05-14T09:14:24.016" v="680" actId="255"/>
        <pc:sldMkLst>
          <pc:docMk/>
          <pc:sldMk cId="1691700673" sldId="578"/>
        </pc:sldMkLst>
        <pc:spChg chg="mod">
          <ac:chgData name="Fareesa Hibah" userId="2516761f253f2655" providerId="LiveId" clId="{F975F485-C074-4BB6-A87B-4C69EFE3E64B}" dt="2025-05-14T09:14:11.372" v="679" actId="2711"/>
          <ac:spMkLst>
            <pc:docMk/>
            <pc:sldMk cId="1691700673" sldId="578"/>
            <ac:spMk id="2" creationId="{649D7BEC-26CE-96DB-DC10-B2897FA510E0}"/>
          </ac:spMkLst>
        </pc:spChg>
        <pc:spChg chg="mod">
          <ac:chgData name="Fareesa Hibah" userId="2516761f253f2655" providerId="LiveId" clId="{F975F485-C074-4BB6-A87B-4C69EFE3E64B}" dt="2025-05-14T09:14:24.016" v="680" actId="255"/>
          <ac:spMkLst>
            <pc:docMk/>
            <pc:sldMk cId="1691700673" sldId="578"/>
            <ac:spMk id="3" creationId="{5E6198D1-2392-A218-1A4C-10F40FCB8253}"/>
          </ac:spMkLst>
        </pc:spChg>
      </pc:sldChg>
      <pc:sldChg chg="modSp mod">
        <pc:chgData name="Fareesa Hibah" userId="2516761f253f2655" providerId="LiveId" clId="{F975F485-C074-4BB6-A87B-4C69EFE3E64B}" dt="2025-05-14T09:14:03.732" v="678" actId="2711"/>
        <pc:sldMkLst>
          <pc:docMk/>
          <pc:sldMk cId="3744199677" sldId="579"/>
        </pc:sldMkLst>
        <pc:spChg chg="mod">
          <ac:chgData name="Fareesa Hibah" userId="2516761f253f2655" providerId="LiveId" clId="{F975F485-C074-4BB6-A87B-4C69EFE3E64B}" dt="2025-05-14T09:14:03.732" v="678" actId="2711"/>
          <ac:spMkLst>
            <pc:docMk/>
            <pc:sldMk cId="3744199677" sldId="579"/>
            <ac:spMk id="2" creationId="{6FD403C0-6D6C-CF0D-D01B-94F3DED1DC7F}"/>
          </ac:spMkLst>
        </pc:spChg>
        <pc:spChg chg="mod">
          <ac:chgData name="Fareesa Hibah" userId="2516761f253f2655" providerId="LiveId" clId="{F975F485-C074-4BB6-A87B-4C69EFE3E64B}" dt="2025-05-14T09:10:12.612" v="652" actId="2711"/>
          <ac:spMkLst>
            <pc:docMk/>
            <pc:sldMk cId="3744199677" sldId="579"/>
            <ac:spMk id="3" creationId="{3F2C79AB-5BF9-3911-CAE8-5E44B0DF2236}"/>
          </ac:spMkLst>
        </pc:spChg>
      </pc:sldChg>
      <pc:sldChg chg="modSp add mod">
        <pc:chgData name="Fareesa Hibah" userId="2516761f253f2655" providerId="LiveId" clId="{F975F485-C074-4BB6-A87B-4C69EFE3E64B}" dt="2025-05-14T09:11:41.037" v="661" actId="2711"/>
        <pc:sldMkLst>
          <pc:docMk/>
          <pc:sldMk cId="2057466646" sldId="580"/>
        </pc:sldMkLst>
        <pc:spChg chg="mod">
          <ac:chgData name="Fareesa Hibah" userId="2516761f253f2655" providerId="LiveId" clId="{F975F485-C074-4BB6-A87B-4C69EFE3E64B}" dt="2025-05-14T09:11:41.037" v="661" actId="2711"/>
          <ac:spMkLst>
            <pc:docMk/>
            <pc:sldMk cId="2057466646" sldId="580"/>
            <ac:spMk id="2" creationId="{E551930F-44F4-7D30-3F33-73FFEF934DD2}"/>
          </ac:spMkLst>
        </pc:spChg>
        <pc:spChg chg="mod">
          <ac:chgData name="Fareesa Hibah" userId="2516761f253f2655" providerId="LiveId" clId="{F975F485-C074-4BB6-A87B-4C69EFE3E64B}" dt="2025-05-09T05:29:36.861" v="647" actId="255"/>
          <ac:spMkLst>
            <pc:docMk/>
            <pc:sldMk cId="2057466646" sldId="580"/>
            <ac:spMk id="3" creationId="{D3E56DB2-91C7-6221-2931-A95383D82F30}"/>
          </ac:spMkLst>
        </pc:spChg>
      </pc:sldChg>
      <pc:sldChg chg="modSp add mod">
        <pc:chgData name="Fareesa Hibah" userId="2516761f253f2655" providerId="LiveId" clId="{F975F485-C074-4BB6-A87B-4C69EFE3E64B}" dt="2025-05-14T09:12:09.445" v="666" actId="20577"/>
        <pc:sldMkLst>
          <pc:docMk/>
          <pc:sldMk cId="1330531608" sldId="581"/>
        </pc:sldMkLst>
        <pc:spChg chg="mod">
          <ac:chgData name="Fareesa Hibah" userId="2516761f253f2655" providerId="LiveId" clId="{F975F485-C074-4BB6-A87B-4C69EFE3E64B}" dt="2025-05-14T09:12:09.445" v="666" actId="20577"/>
          <ac:spMkLst>
            <pc:docMk/>
            <pc:sldMk cId="1330531608" sldId="581"/>
            <ac:spMk id="2" creationId="{E75A4206-B762-FBF3-A811-FC08B2C85782}"/>
          </ac:spMkLst>
        </pc:spChg>
        <pc:spChg chg="mod">
          <ac:chgData name="Fareesa Hibah" userId="2516761f253f2655" providerId="LiveId" clId="{F975F485-C074-4BB6-A87B-4C69EFE3E64B}" dt="2025-05-09T05:29:09.022" v="645" actId="2711"/>
          <ac:spMkLst>
            <pc:docMk/>
            <pc:sldMk cId="1330531608" sldId="581"/>
            <ac:spMk id="3" creationId="{9C254D35-953E-E6D8-281E-E8CD89182AAC}"/>
          </ac:spMkLst>
        </pc:spChg>
      </pc:sldChg>
      <pc:sldChg chg="modSp mod">
        <pc:chgData name="Fareesa Hibah" userId="2516761f253f2655" providerId="LiveId" clId="{F975F485-C074-4BB6-A87B-4C69EFE3E64B}" dt="2025-05-14T09:12:28.580" v="669" actId="2711"/>
        <pc:sldMkLst>
          <pc:docMk/>
          <pc:sldMk cId="1061102223" sldId="582"/>
        </pc:sldMkLst>
        <pc:spChg chg="mod">
          <ac:chgData name="Fareesa Hibah" userId="2516761f253f2655" providerId="LiveId" clId="{F975F485-C074-4BB6-A87B-4C69EFE3E64B}" dt="2025-05-14T09:12:28.580" v="669" actId="2711"/>
          <ac:spMkLst>
            <pc:docMk/>
            <pc:sldMk cId="1061102223" sldId="582"/>
            <ac:spMk id="2" creationId="{09D43967-9224-E3D0-CCB5-0702BED651EB}"/>
          </ac:spMkLst>
        </pc:spChg>
      </pc:sldChg>
      <pc:sldChg chg="modSp mod">
        <pc:chgData name="Fareesa Hibah" userId="2516761f253f2655" providerId="LiveId" clId="{F975F485-C074-4BB6-A87B-4C69EFE3E64B}" dt="2025-05-14T09:12:49.345" v="671" actId="2711"/>
        <pc:sldMkLst>
          <pc:docMk/>
          <pc:sldMk cId="1150746308" sldId="583"/>
        </pc:sldMkLst>
        <pc:spChg chg="mod">
          <ac:chgData name="Fareesa Hibah" userId="2516761f253f2655" providerId="LiveId" clId="{F975F485-C074-4BB6-A87B-4C69EFE3E64B}" dt="2025-05-14T09:12:49.345" v="671" actId="2711"/>
          <ac:spMkLst>
            <pc:docMk/>
            <pc:sldMk cId="1150746308" sldId="583"/>
            <ac:spMk id="2" creationId="{257C0CF1-9EE4-771E-9465-22347F9FB626}"/>
          </ac:spMkLst>
        </pc:spChg>
      </pc:sldChg>
      <pc:sldChg chg="modSp mod">
        <pc:chgData name="Fareesa Hibah" userId="2516761f253f2655" providerId="LiveId" clId="{F975F485-C074-4BB6-A87B-4C69EFE3E64B}" dt="2025-05-14T09:12:42.242" v="670" actId="2711"/>
        <pc:sldMkLst>
          <pc:docMk/>
          <pc:sldMk cId="2302256151" sldId="584"/>
        </pc:sldMkLst>
        <pc:spChg chg="mod">
          <ac:chgData name="Fareesa Hibah" userId="2516761f253f2655" providerId="LiveId" clId="{F975F485-C074-4BB6-A87B-4C69EFE3E64B}" dt="2025-05-14T09:12:42.242" v="670" actId="2711"/>
          <ac:spMkLst>
            <pc:docMk/>
            <pc:sldMk cId="2302256151" sldId="584"/>
            <ac:spMk id="2" creationId="{C0D2F96E-4D5E-74F9-93F3-6914E5CAAA52}"/>
          </ac:spMkLst>
        </pc:spChg>
      </pc:sldChg>
      <pc:sldChg chg="modSp mod">
        <pc:chgData name="Fareesa Hibah" userId="2516761f253f2655" providerId="LiveId" clId="{F975F485-C074-4BB6-A87B-4C69EFE3E64B}" dt="2025-05-14T09:13:04.244" v="673" actId="2711"/>
        <pc:sldMkLst>
          <pc:docMk/>
          <pc:sldMk cId="1986162098" sldId="585"/>
        </pc:sldMkLst>
        <pc:spChg chg="mod">
          <ac:chgData name="Fareesa Hibah" userId="2516761f253f2655" providerId="LiveId" clId="{F975F485-C074-4BB6-A87B-4C69EFE3E64B}" dt="2025-05-14T09:13:04.244" v="673" actId="2711"/>
          <ac:spMkLst>
            <pc:docMk/>
            <pc:sldMk cId="1986162098" sldId="585"/>
            <ac:spMk id="2" creationId="{85136AC4-89FD-0B17-990E-51F758F1EE9B}"/>
          </ac:spMkLst>
        </pc:spChg>
      </pc:sldChg>
      <pc:sldChg chg="modSp mod">
        <pc:chgData name="Fareesa Hibah" userId="2516761f253f2655" providerId="LiveId" clId="{F975F485-C074-4BB6-A87B-4C69EFE3E64B}" dt="2025-05-14T09:13:11.895" v="674" actId="2711"/>
        <pc:sldMkLst>
          <pc:docMk/>
          <pc:sldMk cId="1576815916" sldId="586"/>
        </pc:sldMkLst>
        <pc:spChg chg="mod">
          <ac:chgData name="Fareesa Hibah" userId="2516761f253f2655" providerId="LiveId" clId="{F975F485-C074-4BB6-A87B-4C69EFE3E64B}" dt="2025-05-14T09:13:11.895" v="674" actId="2711"/>
          <ac:spMkLst>
            <pc:docMk/>
            <pc:sldMk cId="1576815916" sldId="586"/>
            <ac:spMk id="2" creationId="{82AA5B0A-2D4D-C96A-3617-A56526A1BDB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14/05/2025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14/05/2025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14/05/2025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14/05/2025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FareesaHibah/MS_AINSI_Project-AICTE.git" TargetMode="External"/><Relationship Id="rId2" Type="http://schemas.openxmlformats.org/officeDocument/2006/relationships/hyperlink" Target="https://www.kaggle.com/datasets/bhuviranga/co2-emission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a:bodyPr>
          <a:lstStyle/>
          <a:p>
            <a:pPr algn="l"/>
            <a:r>
              <a:rPr lang="en-US" sz="3600" b="1" dirty="0">
                <a:latin typeface="Ebrima" panose="02000000000000000000" pitchFamily="2" charset="0"/>
                <a:ea typeface="Ebrima" panose="02000000000000000000" pitchFamily="2" charset="0"/>
                <a:cs typeface="Ebrima" panose="02000000000000000000" pitchFamily="2" charset="0"/>
              </a:rPr>
              <a:t>Regression Project</a:t>
            </a:r>
            <a:br>
              <a:rPr lang="en-US" sz="3600" b="1" dirty="0">
                <a:latin typeface="Ebrima" panose="02000000000000000000" pitchFamily="2" charset="0"/>
                <a:ea typeface="Ebrima" panose="02000000000000000000" pitchFamily="2" charset="0"/>
                <a:cs typeface="Ebrima" panose="02000000000000000000" pitchFamily="2" charset="0"/>
              </a:rPr>
            </a:br>
            <a:r>
              <a:rPr lang="en-US" sz="3600" b="1" dirty="0">
                <a:latin typeface="Ebrima" panose="02000000000000000000" pitchFamily="2" charset="0"/>
                <a:ea typeface="Ebrima" panose="02000000000000000000" pitchFamily="2" charset="0"/>
                <a:cs typeface="Ebrima" panose="02000000000000000000" pitchFamily="2" charset="0"/>
              </a:rPr>
              <a:t>(Machine Learning)</a:t>
            </a:r>
            <a:endParaRPr lang="en-US" sz="3600" dirty="0">
              <a:latin typeface="Ebrima" panose="02000000000000000000" pitchFamily="2" charset="0"/>
              <a:ea typeface="Ebrima" panose="02000000000000000000" pitchFamily="2" charset="0"/>
              <a:cs typeface="Ebrima" panose="02000000000000000000" pitchFamily="2" charset="0"/>
            </a:endParaRPr>
          </a:p>
          <a:p>
            <a:pPr algn="l"/>
            <a:endParaRPr lang="en-US" sz="5100" b="1" kern="1200" dirty="0"/>
          </a:p>
        </p:txBody>
      </p:sp>
      <p:sp>
        <p:nvSpPr>
          <p:cNvPr id="3" name="Subtitle 2"/>
          <p:cNvSpPr>
            <a:spLocks noGrp="1"/>
          </p:cNvSpPr>
          <p:nvPr>
            <p:ph type="subTitle" idx="1"/>
          </p:nvPr>
        </p:nvSpPr>
        <p:spPr>
          <a:xfrm>
            <a:off x="607302" y="3111808"/>
            <a:ext cx="4171994" cy="1570170"/>
          </a:xfrm>
        </p:spPr>
        <p:txBody>
          <a:bodyPr vert="horz" lIns="91440" tIns="45720" rIns="91440" bIns="45720" rtlCol="0" anchor="t">
            <a:noAutofit/>
          </a:bodyPr>
          <a:lstStyle/>
          <a:p>
            <a:pPr algn="l">
              <a:spcAft>
                <a:spcPts val="600"/>
              </a:spcAft>
            </a:pPr>
            <a:r>
              <a:rPr lang="en-US" sz="1600" b="1" cap="all" dirty="0">
                <a:latin typeface="Ebrima" panose="02000000000000000000" pitchFamily="2" charset="0"/>
                <a:ea typeface="Ebrima" panose="02000000000000000000" pitchFamily="2" charset="0"/>
                <a:cs typeface="Ebrima" panose="02000000000000000000" pitchFamily="2" charset="0"/>
              </a:rPr>
              <a:t>Presented By</a:t>
            </a:r>
            <a:endParaRPr lang="en-US" sz="1600" cap="all" dirty="0">
              <a:latin typeface="Ebrima" panose="02000000000000000000" pitchFamily="2" charset="0"/>
              <a:ea typeface="Ebrima" panose="02000000000000000000" pitchFamily="2" charset="0"/>
              <a:cs typeface="Ebrima" panose="02000000000000000000" pitchFamily="2" charset="0"/>
            </a:endParaRPr>
          </a:p>
          <a:p>
            <a:pPr algn="l">
              <a:spcAft>
                <a:spcPts val="600"/>
              </a:spcAft>
            </a:pPr>
            <a:r>
              <a:rPr lang="en-US" sz="1600" b="1" cap="all" dirty="0">
                <a:latin typeface="Ebrima" panose="02000000000000000000" pitchFamily="2" charset="0"/>
                <a:ea typeface="Ebrima" panose="02000000000000000000" pitchFamily="2" charset="0"/>
                <a:cs typeface="Ebrima" panose="02000000000000000000" pitchFamily="2" charset="0"/>
              </a:rPr>
              <a:t>Student Name: </a:t>
            </a:r>
            <a:r>
              <a:rPr lang="en-US" sz="1600" cap="all" dirty="0">
                <a:latin typeface="Ebrima" panose="02000000000000000000" pitchFamily="2" charset="0"/>
                <a:ea typeface="Ebrima" panose="02000000000000000000" pitchFamily="2" charset="0"/>
                <a:cs typeface="Ebrima" panose="02000000000000000000" pitchFamily="2" charset="0"/>
              </a:rPr>
              <a:t>Fareesa Hibah</a:t>
            </a:r>
          </a:p>
          <a:p>
            <a:pPr algn="l">
              <a:spcAft>
                <a:spcPts val="600"/>
              </a:spcAft>
            </a:pPr>
            <a:r>
              <a:rPr lang="en-US" sz="1600" b="1" cap="all" dirty="0">
                <a:latin typeface="Ebrima" panose="02000000000000000000" pitchFamily="2" charset="0"/>
                <a:ea typeface="Ebrima" panose="02000000000000000000" pitchFamily="2" charset="0"/>
                <a:cs typeface="Ebrima" panose="02000000000000000000" pitchFamily="2" charset="0"/>
              </a:rPr>
              <a:t>College Name: </a:t>
            </a:r>
            <a:r>
              <a:rPr lang="en-US" sz="1600" cap="all" dirty="0">
                <a:latin typeface="Ebrima" panose="02000000000000000000" pitchFamily="2" charset="0"/>
                <a:ea typeface="Ebrima" panose="02000000000000000000" pitchFamily="2" charset="0"/>
                <a:cs typeface="Ebrima" panose="02000000000000000000" pitchFamily="2" charset="0"/>
              </a:rPr>
              <a:t>NSTI - R</a:t>
            </a:r>
          </a:p>
          <a:p>
            <a:pPr algn="l">
              <a:spcAft>
                <a:spcPts val="600"/>
              </a:spcAft>
            </a:pPr>
            <a:r>
              <a:rPr lang="en-US" sz="1600" b="1" cap="all" dirty="0">
                <a:latin typeface="Ebrima" panose="02000000000000000000" pitchFamily="2" charset="0"/>
                <a:ea typeface="Ebrima" panose="02000000000000000000" pitchFamily="2" charset="0"/>
                <a:cs typeface="Ebrima" panose="02000000000000000000" pitchFamily="2" charset="0"/>
              </a:rPr>
              <a:t>Department: </a:t>
            </a:r>
            <a:r>
              <a:rPr lang="en-US" sz="1600" dirty="0">
                <a:latin typeface="Ebrima" panose="02000000000000000000" pitchFamily="2" charset="0"/>
                <a:ea typeface="Ebrima" panose="02000000000000000000" pitchFamily="2" charset="0"/>
                <a:cs typeface="Ebrima" panose="02000000000000000000" pitchFamily="2" charset="0"/>
              </a:rPr>
              <a:t>Artificial Intelligence</a:t>
            </a:r>
            <a:endParaRPr lang="en-US" sz="1600" cap="all" dirty="0">
              <a:latin typeface="Ebrima" panose="02000000000000000000" pitchFamily="2" charset="0"/>
              <a:ea typeface="Ebrima" panose="02000000000000000000" pitchFamily="2" charset="0"/>
              <a:cs typeface="Ebrima" panose="02000000000000000000" pitchFamily="2" charset="0"/>
            </a:endParaRPr>
          </a:p>
          <a:p>
            <a:pPr algn="l">
              <a:spcAft>
                <a:spcPts val="600"/>
              </a:spcAft>
            </a:pPr>
            <a:r>
              <a:rPr lang="en-US" sz="1600" b="1" cap="all" dirty="0">
                <a:latin typeface="Ebrima" panose="02000000000000000000" pitchFamily="2" charset="0"/>
                <a:ea typeface="Ebrima" panose="02000000000000000000" pitchFamily="2" charset="0"/>
                <a:cs typeface="Ebrima" panose="02000000000000000000" pitchFamily="2" charset="0"/>
              </a:rPr>
              <a:t>Email ID: </a:t>
            </a:r>
            <a:r>
              <a:rPr lang="en-US" sz="1600" dirty="0">
                <a:latin typeface="Ebrima" panose="02000000000000000000" pitchFamily="2" charset="0"/>
                <a:ea typeface="Ebrima" panose="02000000000000000000" pitchFamily="2" charset="0"/>
                <a:cs typeface="Ebrima" panose="02000000000000000000" pitchFamily="2" charset="0"/>
              </a:rPr>
              <a:t>hibahrosary@gmail.com</a:t>
            </a:r>
          </a:p>
          <a:p>
            <a:pPr algn="l">
              <a:spcAft>
                <a:spcPts val="600"/>
              </a:spcAft>
            </a:pPr>
            <a:r>
              <a:rPr lang="en-US" sz="1600" b="1" cap="all" dirty="0">
                <a:latin typeface="Ebrima" panose="02000000000000000000" pitchFamily="2" charset="0"/>
                <a:ea typeface="Ebrima" panose="02000000000000000000" pitchFamily="2" charset="0"/>
                <a:cs typeface="Ebrima" panose="02000000000000000000" pitchFamily="2" charset="0"/>
              </a:rPr>
              <a:t>AICTE Student ID: </a:t>
            </a:r>
            <a:r>
              <a:rPr lang="en-US" sz="1600" b="0" i="0" dirty="0">
                <a:solidFill>
                  <a:srgbClr val="333333"/>
                </a:solidFill>
                <a:effectLst/>
                <a:latin typeface="Ebrima" panose="02000000000000000000" pitchFamily="2" charset="0"/>
                <a:ea typeface="Ebrima" panose="02000000000000000000" pitchFamily="2" charset="0"/>
                <a:cs typeface="Ebrima" panose="02000000000000000000" pitchFamily="2" charset="0"/>
              </a:rPr>
              <a:t>STU67852ad46b3a21736780500</a:t>
            </a:r>
            <a:endParaRPr lang="en-US" sz="1600" dirty="0">
              <a:latin typeface="Ebrima" panose="02000000000000000000" pitchFamily="2" charset="0"/>
              <a:ea typeface="Ebrima" panose="02000000000000000000" pitchFamily="2" charset="0"/>
              <a:cs typeface="Ebrima" panose="02000000000000000000" pitchFamily="2" charset="0"/>
            </a:endParaRPr>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673DE6-09A5-D7F2-AF96-75C105EC625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F3406D2-62D8-FCA0-839E-1DC5C9D1F7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2F96E-4D5E-74F9-93F3-6914E5CAAA52}"/>
              </a:ext>
            </a:extLst>
          </p:cNvPr>
          <p:cNvSpPr>
            <a:spLocks noGrp="1"/>
          </p:cNvSpPr>
          <p:nvPr>
            <p:ph type="title"/>
          </p:nvPr>
        </p:nvSpPr>
        <p:spPr>
          <a:xfrm>
            <a:off x="838200" y="365125"/>
            <a:ext cx="10515600" cy="1325563"/>
          </a:xfrm>
        </p:spPr>
        <p:txBody>
          <a:bodyPr>
            <a:normAutofit/>
          </a:bodyPr>
          <a:lstStyle/>
          <a:p>
            <a:r>
              <a:rPr lang="en-US" sz="5400" b="1" cap="all" dirty="0">
                <a:latin typeface="Ebrima" panose="02000000000000000000" pitchFamily="2" charset="0"/>
                <a:ea typeface="Ebrima" panose="02000000000000000000" pitchFamily="2" charset="0"/>
                <a:cs typeface="Ebrima" panose="02000000000000000000" pitchFamily="2" charset="0"/>
              </a:rPr>
              <a:t>DEPLOYMENT</a:t>
            </a:r>
            <a:endParaRPr lang="en-US" sz="5400" dirty="0">
              <a:latin typeface="Ebrima" panose="02000000000000000000" pitchFamily="2" charset="0"/>
              <a:ea typeface="Ebrima" panose="02000000000000000000" pitchFamily="2" charset="0"/>
              <a:cs typeface="Ebrima" panose="02000000000000000000" pitchFamily="2" charset="0"/>
            </a:endParaRPr>
          </a:p>
        </p:txBody>
      </p:sp>
      <p:sp>
        <p:nvSpPr>
          <p:cNvPr id="10" name="sketch line">
            <a:extLst>
              <a:ext uri="{FF2B5EF4-FFF2-40B4-BE49-F238E27FC236}">
                <a16:creationId xmlns:a16="http://schemas.microsoft.com/office/drawing/2014/main" id="{9434A250-485E-6243-C47C-CF9620FEA4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7E27F3C-470B-C185-0897-9F08167B050A}"/>
              </a:ext>
            </a:extLst>
          </p:cNvPr>
          <p:cNvSpPr>
            <a:spLocks noGrp="1"/>
          </p:cNvSpPr>
          <p:nvPr>
            <p:ph idx="1"/>
          </p:nvPr>
        </p:nvSpPr>
        <p:spPr>
          <a:xfrm>
            <a:off x="838200" y="1929384"/>
            <a:ext cx="10515600" cy="4928616"/>
          </a:xfrm>
        </p:spPr>
        <p:txBody>
          <a:bodyPr vert="horz" lIns="91440" tIns="45720" rIns="91440" bIns="45720" rtlCol="0">
            <a:normAutofit lnSpcReduction="10000"/>
          </a:bodyPr>
          <a:lstStyle/>
          <a:p>
            <a:pPr marL="57150" marR="0" indent="-285750"/>
            <a:r>
              <a:rPr lang="en-US" sz="1800" dirty="0">
                <a:effectLst/>
                <a:latin typeface="Calibri" panose="020F0502020204030204" pitchFamily="34" charset="0"/>
              </a:rPr>
              <a:t> </a:t>
            </a:r>
            <a:r>
              <a:rPr lang="en-US" sz="1600" b="1" dirty="0">
                <a:effectLst/>
                <a:latin typeface="Ebrima" panose="02000000000000000000" pitchFamily="2" charset="0"/>
                <a:ea typeface="Ebrima" panose="02000000000000000000" pitchFamily="2" charset="0"/>
                <a:cs typeface="Ebrima" panose="02000000000000000000" pitchFamily="2" charset="0"/>
              </a:rPr>
              <a:t>System Requirements</a:t>
            </a:r>
          </a:p>
          <a:p>
            <a:pPr marL="514350" lvl="1" indent="-285750">
              <a:buFont typeface="Wingdings" panose="05000000000000000000" pitchFamily="2" charset="2"/>
              <a:buChar char="§"/>
            </a:pPr>
            <a:r>
              <a:rPr lang="en-US" sz="1600" b="1" dirty="0">
                <a:effectLst/>
                <a:latin typeface="Ebrima" panose="02000000000000000000" pitchFamily="2" charset="0"/>
                <a:ea typeface="Ebrima" panose="02000000000000000000" pitchFamily="2" charset="0"/>
                <a:cs typeface="Ebrima" panose="02000000000000000000" pitchFamily="2" charset="0"/>
              </a:rPr>
              <a:t>Hardware:</a:t>
            </a:r>
          </a:p>
          <a:p>
            <a:pPr marL="971550" lvl="2"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Standard CPU-based system (no GPU required)</a:t>
            </a:r>
          </a:p>
          <a:p>
            <a:pPr marL="971550" lvl="2"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Minimum 8GB RAM</a:t>
            </a:r>
          </a:p>
          <a:p>
            <a:pPr marL="971550" lvl="2"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50GB storage for data and model</a:t>
            </a:r>
          </a:p>
          <a:p>
            <a:pPr marL="514350" lvl="1" indent="-285750">
              <a:buFont typeface="Wingdings" panose="05000000000000000000" pitchFamily="2" charset="2"/>
              <a:buChar char="§"/>
            </a:pPr>
            <a:r>
              <a:rPr lang="en-US" sz="1600" b="1" dirty="0">
                <a:effectLst/>
                <a:latin typeface="Ebrima" panose="02000000000000000000" pitchFamily="2" charset="0"/>
                <a:ea typeface="Ebrima" panose="02000000000000000000" pitchFamily="2" charset="0"/>
                <a:cs typeface="Ebrima" panose="02000000000000000000" pitchFamily="2" charset="0"/>
              </a:rPr>
              <a:t>Software:</a:t>
            </a:r>
          </a:p>
          <a:p>
            <a:pPr marL="971550" lvl="2"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Python 3.8+</a:t>
            </a:r>
          </a:p>
          <a:p>
            <a:pPr marL="1428750" lvl="3" indent="-285750"/>
            <a:r>
              <a:rPr lang="en-US" sz="1600" dirty="0">
                <a:effectLst/>
                <a:latin typeface="Ebrima" panose="02000000000000000000" pitchFamily="2" charset="0"/>
                <a:ea typeface="Ebrima" panose="02000000000000000000" pitchFamily="2" charset="0"/>
                <a:cs typeface="Ebrima" panose="02000000000000000000" pitchFamily="2" charset="0"/>
              </a:rPr>
              <a:t>Key libraries:</a:t>
            </a:r>
          </a:p>
          <a:p>
            <a:pPr marL="1885950" lvl="4"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pandas for data manipulation</a:t>
            </a:r>
          </a:p>
          <a:p>
            <a:pPr marL="1885950" lvl="4" indent="-285750">
              <a:buFont typeface="Courier New" panose="02070309020205020404" pitchFamily="49" charset="0"/>
              <a:buChar char="o"/>
            </a:pPr>
            <a:r>
              <a:rPr lang="en-US" sz="1600" dirty="0" err="1">
                <a:effectLst/>
                <a:latin typeface="Ebrima" panose="02000000000000000000" pitchFamily="2" charset="0"/>
                <a:ea typeface="Ebrima" panose="02000000000000000000" pitchFamily="2" charset="0"/>
                <a:cs typeface="Ebrima" panose="02000000000000000000" pitchFamily="2" charset="0"/>
              </a:rPr>
              <a:t>numpy</a:t>
            </a:r>
            <a:r>
              <a:rPr lang="en-US" sz="1600" dirty="0">
                <a:effectLst/>
                <a:latin typeface="Ebrima" panose="02000000000000000000" pitchFamily="2" charset="0"/>
                <a:ea typeface="Ebrima" panose="02000000000000000000" pitchFamily="2" charset="0"/>
                <a:cs typeface="Ebrima" panose="02000000000000000000" pitchFamily="2" charset="0"/>
              </a:rPr>
              <a:t> for numerical operations</a:t>
            </a:r>
          </a:p>
          <a:p>
            <a:pPr marL="1885950" lvl="4"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scikit-learn for model implementation</a:t>
            </a:r>
          </a:p>
          <a:p>
            <a:pPr marL="1885950" lvl="4"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matplotlib for visualization</a:t>
            </a:r>
          </a:p>
          <a:p>
            <a:pPr marL="57150" marR="0" indent="-285750"/>
            <a:r>
              <a:rPr lang="en-US" sz="1600" dirty="0">
                <a:effectLst/>
                <a:latin typeface="Ebrima" panose="02000000000000000000" pitchFamily="2" charset="0"/>
                <a:ea typeface="Ebrima" panose="02000000000000000000" pitchFamily="2" charset="0"/>
                <a:cs typeface="Ebrima" panose="02000000000000000000" pitchFamily="2" charset="0"/>
              </a:rPr>
              <a:t> </a:t>
            </a:r>
            <a:r>
              <a:rPr lang="en-US" sz="1600" b="1" dirty="0">
                <a:effectLst/>
                <a:latin typeface="Ebrima" panose="02000000000000000000" pitchFamily="2" charset="0"/>
                <a:ea typeface="Ebrima" panose="02000000000000000000" pitchFamily="2" charset="0"/>
                <a:cs typeface="Ebrima" panose="02000000000000000000" pitchFamily="2" charset="0"/>
              </a:rPr>
              <a:t>Implementation Process</a:t>
            </a:r>
          </a:p>
          <a:p>
            <a:pPr marL="514350" lvl="1" indent="-285750">
              <a:buFont typeface="Wingdings" panose="05000000000000000000" pitchFamily="2" charset="2"/>
              <a:buChar char="§"/>
            </a:pPr>
            <a:r>
              <a:rPr lang="en-US" sz="1600" b="1" dirty="0">
                <a:effectLst/>
                <a:latin typeface="Ebrima" panose="02000000000000000000" pitchFamily="2" charset="0"/>
                <a:ea typeface="Ebrima" panose="02000000000000000000" pitchFamily="2" charset="0"/>
                <a:cs typeface="Ebrima" panose="02000000000000000000" pitchFamily="2" charset="0"/>
              </a:rPr>
              <a:t>Model Deployment:</a:t>
            </a:r>
          </a:p>
          <a:p>
            <a:pPr marL="971550" lvl="2"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Saving trained model using pickle/</a:t>
            </a:r>
            <a:r>
              <a:rPr lang="en-US" sz="1600" dirty="0" err="1">
                <a:effectLst/>
                <a:latin typeface="Ebrima" panose="02000000000000000000" pitchFamily="2" charset="0"/>
                <a:ea typeface="Ebrima" panose="02000000000000000000" pitchFamily="2" charset="0"/>
                <a:cs typeface="Ebrima" panose="02000000000000000000" pitchFamily="2" charset="0"/>
              </a:rPr>
              <a:t>joblib</a:t>
            </a:r>
            <a:endParaRPr lang="en-US" sz="1600" dirty="0">
              <a:latin typeface="Ebrima" panose="02000000000000000000" pitchFamily="2" charset="0"/>
              <a:ea typeface="Ebrima" panose="02000000000000000000" pitchFamily="2" charset="0"/>
              <a:cs typeface="Ebrima" panose="02000000000000000000" pitchFamily="2" charset="0"/>
            </a:endParaRPr>
          </a:p>
          <a:p>
            <a:pPr marL="971550" lvl="2"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Creating a prediction pipeline</a:t>
            </a:r>
          </a:p>
          <a:p>
            <a:pPr marL="971550" lvl="2"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Setting up error handling and validation</a:t>
            </a:r>
          </a:p>
          <a:p>
            <a:pPr marL="305435" indent="-305435">
              <a:spcBef>
                <a:spcPct val="20000"/>
              </a:spcBef>
              <a:spcAft>
                <a:spcPts val="600"/>
              </a:spcAft>
              <a:buFont typeface="Arial"/>
              <a:buChar char="•"/>
            </a:pPr>
            <a:endParaRPr lang="en-GB" sz="1500" dirty="0"/>
          </a:p>
        </p:txBody>
      </p:sp>
    </p:spTree>
    <p:extLst>
      <p:ext uri="{BB962C8B-B14F-4D97-AF65-F5344CB8AC3E}">
        <p14:creationId xmlns:p14="http://schemas.microsoft.com/office/powerpoint/2010/main" val="2302256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0DD733-8A3C-FBA7-F176-67C1C4AD66C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02DC3DF-D71B-1A0B-0880-4FE0FA1FD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7C0CF1-9EE4-771E-9465-22347F9FB626}"/>
              </a:ext>
            </a:extLst>
          </p:cNvPr>
          <p:cNvSpPr>
            <a:spLocks noGrp="1"/>
          </p:cNvSpPr>
          <p:nvPr>
            <p:ph type="title"/>
          </p:nvPr>
        </p:nvSpPr>
        <p:spPr>
          <a:xfrm>
            <a:off x="838200" y="365125"/>
            <a:ext cx="10515600" cy="1325563"/>
          </a:xfrm>
        </p:spPr>
        <p:txBody>
          <a:bodyPr>
            <a:normAutofit/>
          </a:bodyPr>
          <a:lstStyle/>
          <a:p>
            <a:r>
              <a:rPr lang="en-US" sz="5400" b="1" cap="all" dirty="0">
                <a:latin typeface="Ebrima" panose="02000000000000000000" pitchFamily="2" charset="0"/>
                <a:ea typeface="Ebrima" panose="02000000000000000000" pitchFamily="2" charset="0"/>
                <a:cs typeface="Ebrima" panose="02000000000000000000" pitchFamily="2" charset="0"/>
              </a:rPr>
              <a:t>DEPLOYMENT</a:t>
            </a:r>
            <a:r>
              <a:rPr lang="en-US" sz="5400" b="1" cap="all" dirty="0">
                <a:latin typeface="Arial"/>
                <a:cs typeface="Arial"/>
              </a:rPr>
              <a:t> </a:t>
            </a:r>
            <a:endParaRPr lang="en-US" sz="5400" dirty="0"/>
          </a:p>
        </p:txBody>
      </p:sp>
      <p:sp>
        <p:nvSpPr>
          <p:cNvPr id="10" name="sketch line">
            <a:extLst>
              <a:ext uri="{FF2B5EF4-FFF2-40B4-BE49-F238E27FC236}">
                <a16:creationId xmlns:a16="http://schemas.microsoft.com/office/drawing/2014/main" id="{695DFD1F-287D-198E-367F-BE60E51A7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6F8E07A-0F60-1036-8B3B-6643518B8112}"/>
              </a:ext>
            </a:extLst>
          </p:cNvPr>
          <p:cNvSpPr>
            <a:spLocks noGrp="1"/>
          </p:cNvSpPr>
          <p:nvPr>
            <p:ph idx="1"/>
          </p:nvPr>
        </p:nvSpPr>
        <p:spPr>
          <a:xfrm>
            <a:off x="838200" y="1929384"/>
            <a:ext cx="10515600" cy="4251960"/>
          </a:xfrm>
        </p:spPr>
        <p:txBody>
          <a:bodyPr vert="horz" lIns="91440" tIns="45720" rIns="91440" bIns="45720" rtlCol="0">
            <a:normAutofit/>
          </a:bodyPr>
          <a:lstStyle/>
          <a:p>
            <a:pPr marL="514350" lvl="1" indent="-285750">
              <a:buFont typeface="Wingdings" panose="05000000000000000000" pitchFamily="2" charset="2"/>
              <a:buChar char="§"/>
            </a:pPr>
            <a:r>
              <a:rPr lang="en-US" sz="1600" b="1" dirty="0">
                <a:effectLst/>
                <a:latin typeface="Ebrima" panose="02000000000000000000" pitchFamily="2" charset="0"/>
                <a:ea typeface="Ebrima" panose="02000000000000000000" pitchFamily="2" charset="0"/>
                <a:cs typeface="Ebrima" panose="02000000000000000000" pitchFamily="2" charset="0"/>
              </a:rPr>
              <a:t>User Interface:</a:t>
            </a:r>
          </a:p>
          <a:p>
            <a:pPr marL="971550" lvl="2"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Simple web form for input</a:t>
            </a:r>
          </a:p>
          <a:p>
            <a:pPr marL="971550" lvl="2"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Results display with visualizations</a:t>
            </a:r>
          </a:p>
          <a:p>
            <a:pPr marL="971550" lvl="2"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Export functionality for predictions</a:t>
            </a:r>
          </a:p>
          <a:p>
            <a:pPr marL="57150" marR="0" indent="-285750"/>
            <a:r>
              <a:rPr lang="en-US" sz="1600" b="1" dirty="0">
                <a:effectLst/>
                <a:latin typeface="Ebrima" panose="02000000000000000000" pitchFamily="2" charset="0"/>
                <a:ea typeface="Ebrima" panose="02000000000000000000" pitchFamily="2" charset="0"/>
                <a:cs typeface="Ebrima" panose="02000000000000000000" pitchFamily="2" charset="0"/>
              </a:rPr>
              <a:t>Maintenance</a:t>
            </a:r>
          </a:p>
          <a:p>
            <a:pPr marL="514350" lvl="1" indent="-285750">
              <a:buFont typeface="Wingdings" panose="05000000000000000000" pitchFamily="2" charset="2"/>
              <a:buChar char="§"/>
            </a:pPr>
            <a:r>
              <a:rPr lang="en-US" sz="1600" b="1" dirty="0">
                <a:effectLst/>
                <a:latin typeface="Ebrima" panose="02000000000000000000" pitchFamily="2" charset="0"/>
                <a:ea typeface="Ebrima" panose="02000000000000000000" pitchFamily="2" charset="0"/>
                <a:cs typeface="Ebrima" panose="02000000000000000000" pitchFamily="2" charset="0"/>
              </a:rPr>
              <a:t>Regular Updates:</a:t>
            </a:r>
          </a:p>
          <a:p>
            <a:pPr marL="971550" lvl="2"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Monthly model retraining with new data</a:t>
            </a:r>
          </a:p>
          <a:p>
            <a:pPr marL="971550" lvl="2"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Performance monitoring</a:t>
            </a:r>
          </a:p>
          <a:p>
            <a:pPr marL="971550" lvl="2"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Data validation checks</a:t>
            </a:r>
          </a:p>
          <a:p>
            <a:pPr marL="514350" lvl="1" indent="-285750">
              <a:buFont typeface="Wingdings" panose="05000000000000000000" pitchFamily="2" charset="2"/>
              <a:buChar char="§"/>
            </a:pPr>
            <a:r>
              <a:rPr lang="en-US" sz="1600" b="1" dirty="0">
                <a:effectLst/>
                <a:latin typeface="Ebrima" panose="02000000000000000000" pitchFamily="2" charset="0"/>
                <a:ea typeface="Ebrima" panose="02000000000000000000" pitchFamily="2" charset="0"/>
                <a:cs typeface="Ebrima" panose="02000000000000000000" pitchFamily="2" charset="0"/>
              </a:rPr>
              <a:t>Documentation:</a:t>
            </a:r>
          </a:p>
          <a:p>
            <a:pPr marL="971550" lvl="2"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User manual</a:t>
            </a:r>
          </a:p>
          <a:p>
            <a:pPr marL="971550" lvl="2"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Technical documentation</a:t>
            </a:r>
          </a:p>
          <a:p>
            <a:pPr marL="971550" lvl="2"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Troubleshooting guide</a:t>
            </a:r>
          </a:p>
          <a:p>
            <a:pPr marL="57150" marR="0" indent="-285750"/>
            <a:endParaRPr lang="en-US" sz="1600" dirty="0">
              <a:effectLst/>
              <a:latin typeface="Calibri" panose="020F0502020204030204" pitchFamily="34" charset="0"/>
            </a:endParaRPr>
          </a:p>
          <a:p>
            <a:pPr marL="57150" marR="0" indent="-285750"/>
            <a:endParaRPr lang="en-US" sz="1600" dirty="0">
              <a:effectLst/>
              <a:latin typeface="Calibri" panose="020F0502020204030204" pitchFamily="34" charset="0"/>
            </a:endParaRPr>
          </a:p>
          <a:p>
            <a:pPr marL="305435" indent="-305435">
              <a:spcBef>
                <a:spcPct val="20000"/>
              </a:spcBef>
              <a:spcAft>
                <a:spcPts val="600"/>
              </a:spcAft>
              <a:buFont typeface="Arial"/>
              <a:buChar char="•"/>
            </a:pPr>
            <a:endParaRPr lang="en-GB" sz="1500" dirty="0"/>
          </a:p>
        </p:txBody>
      </p:sp>
    </p:spTree>
    <p:extLst>
      <p:ext uri="{BB962C8B-B14F-4D97-AF65-F5344CB8AC3E}">
        <p14:creationId xmlns:p14="http://schemas.microsoft.com/office/powerpoint/2010/main" val="1150746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dirty="0">
                <a:latin typeface="Ebrima" panose="02000000000000000000" pitchFamily="2" charset="0"/>
                <a:ea typeface="Ebrima" panose="02000000000000000000" pitchFamily="2" charset="0"/>
                <a:cs typeface="Ebrima" panose="02000000000000000000" pitchFamily="2" charset="0"/>
              </a:rPr>
              <a:t>Result</a:t>
            </a:r>
            <a:endParaRPr lang="en-US" sz="5400" dirty="0">
              <a:latin typeface="Ebrima" panose="02000000000000000000" pitchFamily="2" charset="0"/>
              <a:ea typeface="Ebrima" panose="02000000000000000000" pitchFamily="2" charset="0"/>
              <a:cs typeface="Ebrima" panose="02000000000000000000" pitchFamily="2"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727264"/>
            <a:ext cx="10515600" cy="5176698"/>
          </a:xfrm>
        </p:spPr>
        <p:txBody>
          <a:bodyPr vert="horz" lIns="91440" tIns="45720" rIns="91440" bIns="45720" rtlCol="0">
            <a:normAutofit lnSpcReduction="10000"/>
          </a:bodyPr>
          <a:lstStyle/>
          <a:p>
            <a:pPr marL="0" indent="0">
              <a:buNone/>
            </a:pPr>
            <a:r>
              <a:rPr lang="en-US" sz="1600" dirty="0">
                <a:effectLst/>
                <a:latin typeface="Ebrima" panose="02000000000000000000" pitchFamily="2" charset="0"/>
                <a:ea typeface="Ebrima" panose="02000000000000000000" pitchFamily="2" charset="0"/>
                <a:cs typeface="Ebrima" panose="02000000000000000000" pitchFamily="2" charset="0"/>
              </a:rPr>
              <a:t>The Linear Regression model's performance in predicting vehicle CO2 emissions shows promising results:</a:t>
            </a:r>
          </a:p>
          <a:p>
            <a:r>
              <a:rPr lang="en-US" sz="1600" b="1" dirty="0">
                <a:effectLst/>
                <a:latin typeface="Ebrima" panose="02000000000000000000" pitchFamily="2" charset="0"/>
                <a:ea typeface="Ebrima" panose="02000000000000000000" pitchFamily="2" charset="0"/>
                <a:cs typeface="Ebrima" panose="02000000000000000000" pitchFamily="2" charset="0"/>
              </a:rPr>
              <a:t>Performance Metrics</a:t>
            </a:r>
          </a:p>
          <a:p>
            <a:pPr marL="800100" lvl="1" indent="-342900">
              <a:buFont typeface="+mj-lt"/>
              <a:buAutoNum type="arabicPeriod"/>
            </a:pPr>
            <a:r>
              <a:rPr lang="en-US" sz="1600" b="1" dirty="0">
                <a:effectLst/>
                <a:latin typeface="Ebrima" panose="02000000000000000000" pitchFamily="2" charset="0"/>
                <a:ea typeface="Ebrima" panose="02000000000000000000" pitchFamily="2" charset="0"/>
                <a:cs typeface="Ebrima" panose="02000000000000000000" pitchFamily="2" charset="0"/>
              </a:rPr>
              <a:t>R-squared Score : 0.868 (86.8%)</a:t>
            </a:r>
          </a:p>
          <a:p>
            <a:pPr lvl="2">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Indicates that approximately 87% of the variance in CO2 emissions is explained by the model</a:t>
            </a:r>
          </a:p>
          <a:p>
            <a:pPr lvl="2">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Shows strong predictive capability</a:t>
            </a:r>
          </a:p>
          <a:p>
            <a:pPr marL="800100" lvl="1" indent="-342900">
              <a:buFont typeface="+mj-lt"/>
              <a:buAutoNum type="arabicPeriod"/>
            </a:pPr>
            <a:r>
              <a:rPr lang="en-US" sz="1600" b="1" dirty="0">
                <a:effectLst/>
                <a:latin typeface="Ebrima" panose="02000000000000000000" pitchFamily="2" charset="0"/>
                <a:ea typeface="Ebrima" panose="02000000000000000000" pitchFamily="2" charset="0"/>
                <a:cs typeface="Ebrima" panose="02000000000000000000" pitchFamily="2" charset="0"/>
              </a:rPr>
              <a:t>Mean Absolute Error (MAE) : 14.14 g/km</a:t>
            </a:r>
          </a:p>
          <a:p>
            <a:pPr lvl="2">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On average, predictions deviate by about 14 grams of CO2 per kilometer</a:t>
            </a:r>
          </a:p>
          <a:p>
            <a:pPr lvl="2">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Relatively small considering the range of CO2 emissions (96-522 g/km)</a:t>
            </a:r>
          </a:p>
          <a:p>
            <a:pPr marL="800100" lvl="1" indent="-342900">
              <a:buFont typeface="+mj-lt"/>
              <a:buAutoNum type="arabicPeriod"/>
            </a:pPr>
            <a:r>
              <a:rPr lang="en-US" sz="1600" b="1" dirty="0">
                <a:effectLst/>
                <a:latin typeface="Ebrima" panose="02000000000000000000" pitchFamily="2" charset="0"/>
                <a:ea typeface="Ebrima" panose="02000000000000000000" pitchFamily="2" charset="0"/>
                <a:cs typeface="Ebrima" panose="02000000000000000000" pitchFamily="2" charset="0"/>
              </a:rPr>
              <a:t>Mean Squared Error (MSE) : 454.44</a:t>
            </a:r>
          </a:p>
          <a:p>
            <a:pPr lvl="2">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Higher MSE indicates the presence of some larger prediction errors</a:t>
            </a:r>
          </a:p>
          <a:p>
            <a:pPr lvl="2">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Square root (RMSE) would be approximately 21.32 g/km</a:t>
            </a:r>
          </a:p>
          <a:p>
            <a:r>
              <a:rPr lang="en-US" sz="1600" b="1" dirty="0">
                <a:effectLst/>
                <a:latin typeface="Ebrima" panose="02000000000000000000" pitchFamily="2" charset="0"/>
                <a:ea typeface="Ebrima" panose="02000000000000000000" pitchFamily="2" charset="0"/>
                <a:cs typeface="Ebrima" panose="02000000000000000000" pitchFamily="2" charset="0"/>
              </a:rPr>
              <a:t>Context of Results</a:t>
            </a:r>
          </a:p>
          <a:p>
            <a:pPr lvl="1">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These results should be interpreted in the context of the dataset's characteristics:</a:t>
            </a:r>
          </a:p>
          <a:p>
            <a:pPr lvl="1">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Total range of CO2 emissions: 96 to 522 g/km</a:t>
            </a:r>
          </a:p>
          <a:p>
            <a:pPr lvl="1">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Mean CO2 emission: ~250.58 g/km</a:t>
            </a:r>
          </a:p>
          <a:p>
            <a:pPr lvl="1">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Standard deviation: ~58.51 g/km</a:t>
            </a:r>
          </a:p>
          <a:p>
            <a:r>
              <a:rPr lang="en-US" sz="1600" dirty="0">
                <a:effectLst/>
                <a:latin typeface="Ebrima" panose="02000000000000000000" pitchFamily="2" charset="0"/>
                <a:ea typeface="Ebrima" panose="02000000000000000000" pitchFamily="2" charset="0"/>
                <a:cs typeface="Ebrima" panose="02000000000000000000" pitchFamily="2" charset="0"/>
              </a:rPr>
              <a:t>The model's error metrics (MAE of 14.14 g/km) represent about 5.6% of the mean CO2 emission value, indicating good predictive accuracy for practical applications.</a:t>
            </a:r>
          </a:p>
          <a:p>
            <a:pPr marL="0" indent="0">
              <a:buNone/>
            </a:pPr>
            <a:endParaRPr lang="en-US" sz="2200" dirty="0"/>
          </a:p>
        </p:txBody>
      </p:sp>
    </p:spTree>
    <p:extLst>
      <p:ext uri="{BB962C8B-B14F-4D97-AF65-F5344CB8AC3E}">
        <p14:creationId xmlns:p14="http://schemas.microsoft.com/office/powerpoint/2010/main" val="58742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976B71-06E2-0186-D522-FC1EEE14129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685BD8-D810-070E-16AA-B13DCB9B70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136AC4-89FD-0B17-990E-51F758F1EE9B}"/>
              </a:ext>
            </a:extLst>
          </p:cNvPr>
          <p:cNvSpPr>
            <a:spLocks noGrp="1"/>
          </p:cNvSpPr>
          <p:nvPr>
            <p:ph type="title"/>
          </p:nvPr>
        </p:nvSpPr>
        <p:spPr>
          <a:xfrm>
            <a:off x="838200" y="365125"/>
            <a:ext cx="10515600" cy="1325563"/>
          </a:xfrm>
        </p:spPr>
        <p:txBody>
          <a:bodyPr>
            <a:normAutofit/>
          </a:bodyPr>
          <a:lstStyle/>
          <a:p>
            <a:r>
              <a:rPr lang="en-US" sz="5400" b="1" cap="all" dirty="0">
                <a:latin typeface="Ebrima" panose="02000000000000000000" pitchFamily="2" charset="0"/>
                <a:ea typeface="Ebrima" panose="02000000000000000000" pitchFamily="2" charset="0"/>
                <a:cs typeface="Ebrima" panose="02000000000000000000" pitchFamily="2" charset="0"/>
              </a:rPr>
              <a:t>Result</a:t>
            </a:r>
            <a:endParaRPr lang="en-US" sz="5400" dirty="0">
              <a:latin typeface="Ebrima" panose="02000000000000000000" pitchFamily="2" charset="0"/>
              <a:ea typeface="Ebrima" panose="02000000000000000000" pitchFamily="2" charset="0"/>
              <a:cs typeface="Ebrima" panose="02000000000000000000" pitchFamily="2" charset="0"/>
            </a:endParaRPr>
          </a:p>
        </p:txBody>
      </p:sp>
      <p:sp>
        <p:nvSpPr>
          <p:cNvPr id="10" name="sketch line">
            <a:extLst>
              <a:ext uri="{FF2B5EF4-FFF2-40B4-BE49-F238E27FC236}">
                <a16:creationId xmlns:a16="http://schemas.microsoft.com/office/drawing/2014/main" id="{48762CD0-EACE-B713-E605-B36ED236E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17156D6-617B-825C-058B-AC6F53A27529}"/>
              </a:ext>
            </a:extLst>
          </p:cNvPr>
          <p:cNvPicPr>
            <a:picLocks noGrp="1" noChangeAspect="1"/>
          </p:cNvPicPr>
          <p:nvPr>
            <p:ph idx="1"/>
          </p:nvPr>
        </p:nvPicPr>
        <p:blipFill>
          <a:blip r:embed="rId2"/>
          <a:stretch>
            <a:fillRect/>
          </a:stretch>
        </p:blipFill>
        <p:spPr>
          <a:xfrm>
            <a:off x="669036" y="1826338"/>
            <a:ext cx="3844572" cy="3287604"/>
          </a:xfrm>
        </p:spPr>
      </p:pic>
      <p:pic>
        <p:nvPicPr>
          <p:cNvPr id="7" name="Picture 6">
            <a:extLst>
              <a:ext uri="{FF2B5EF4-FFF2-40B4-BE49-F238E27FC236}">
                <a16:creationId xmlns:a16="http://schemas.microsoft.com/office/drawing/2014/main" id="{CB5D1238-9DEC-D751-497A-FA03D67BA737}"/>
              </a:ext>
            </a:extLst>
          </p:cNvPr>
          <p:cNvPicPr>
            <a:picLocks noChangeAspect="1"/>
          </p:cNvPicPr>
          <p:nvPr/>
        </p:nvPicPr>
        <p:blipFill>
          <a:blip r:embed="rId3"/>
          <a:stretch>
            <a:fillRect/>
          </a:stretch>
        </p:blipFill>
        <p:spPr>
          <a:xfrm>
            <a:off x="4606825" y="1807271"/>
            <a:ext cx="2975302" cy="3410712"/>
          </a:xfrm>
          <a:prstGeom prst="rect">
            <a:avLst/>
          </a:prstGeom>
        </p:spPr>
      </p:pic>
      <p:pic>
        <p:nvPicPr>
          <p:cNvPr id="13" name="Picture 12">
            <a:extLst>
              <a:ext uri="{FF2B5EF4-FFF2-40B4-BE49-F238E27FC236}">
                <a16:creationId xmlns:a16="http://schemas.microsoft.com/office/drawing/2014/main" id="{7A03985D-A9B7-FBE5-7926-9AA55B7E3AD5}"/>
              </a:ext>
            </a:extLst>
          </p:cNvPr>
          <p:cNvPicPr>
            <a:picLocks noChangeAspect="1"/>
          </p:cNvPicPr>
          <p:nvPr/>
        </p:nvPicPr>
        <p:blipFill>
          <a:blip r:embed="rId4"/>
          <a:stretch>
            <a:fillRect/>
          </a:stretch>
        </p:blipFill>
        <p:spPr>
          <a:xfrm>
            <a:off x="7970794" y="1826337"/>
            <a:ext cx="3103605" cy="4982365"/>
          </a:xfrm>
          <a:prstGeom prst="rect">
            <a:avLst/>
          </a:prstGeom>
        </p:spPr>
      </p:pic>
    </p:spTree>
    <p:extLst>
      <p:ext uri="{BB962C8B-B14F-4D97-AF65-F5344CB8AC3E}">
        <p14:creationId xmlns:p14="http://schemas.microsoft.com/office/powerpoint/2010/main" val="1986162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2D8D7B-47D0-5378-9D82-CBF24E73A8B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F9EAA8D-0984-C3AA-12CE-EAC87D418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AA5B0A-2D4D-C96A-3617-A56526A1BDB6}"/>
              </a:ext>
            </a:extLst>
          </p:cNvPr>
          <p:cNvSpPr>
            <a:spLocks noGrp="1"/>
          </p:cNvSpPr>
          <p:nvPr>
            <p:ph type="title"/>
          </p:nvPr>
        </p:nvSpPr>
        <p:spPr>
          <a:xfrm>
            <a:off x="838200" y="365125"/>
            <a:ext cx="10515600" cy="1325563"/>
          </a:xfrm>
        </p:spPr>
        <p:txBody>
          <a:bodyPr>
            <a:normAutofit/>
          </a:bodyPr>
          <a:lstStyle/>
          <a:p>
            <a:r>
              <a:rPr lang="en-US" sz="5400" b="1" cap="all" dirty="0">
                <a:latin typeface="Ebrima" panose="02000000000000000000" pitchFamily="2" charset="0"/>
                <a:ea typeface="Ebrima" panose="02000000000000000000" pitchFamily="2" charset="0"/>
                <a:cs typeface="Ebrima" panose="02000000000000000000" pitchFamily="2" charset="0"/>
              </a:rPr>
              <a:t>Result</a:t>
            </a:r>
            <a:endParaRPr lang="en-US" sz="5400" dirty="0">
              <a:latin typeface="Ebrima" panose="02000000000000000000" pitchFamily="2" charset="0"/>
              <a:ea typeface="Ebrima" panose="02000000000000000000" pitchFamily="2" charset="0"/>
              <a:cs typeface="Ebrima" panose="02000000000000000000" pitchFamily="2" charset="0"/>
            </a:endParaRPr>
          </a:p>
        </p:txBody>
      </p:sp>
      <p:sp>
        <p:nvSpPr>
          <p:cNvPr id="10" name="sketch line">
            <a:extLst>
              <a:ext uri="{FF2B5EF4-FFF2-40B4-BE49-F238E27FC236}">
                <a16:creationId xmlns:a16="http://schemas.microsoft.com/office/drawing/2014/main" id="{5A20AD20-C020-EF5F-BBA3-560D57118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3FA59A2-3612-231A-46B2-42021450D944}"/>
              </a:ext>
            </a:extLst>
          </p:cNvPr>
          <p:cNvPicPr>
            <a:picLocks noChangeAspect="1"/>
          </p:cNvPicPr>
          <p:nvPr/>
        </p:nvPicPr>
        <p:blipFill>
          <a:blip r:embed="rId2"/>
          <a:srcRect r="35461" b="48768"/>
          <a:stretch/>
        </p:blipFill>
        <p:spPr>
          <a:xfrm>
            <a:off x="532850" y="2110503"/>
            <a:ext cx="4445726" cy="3513492"/>
          </a:xfrm>
          <a:prstGeom prst="rect">
            <a:avLst/>
          </a:prstGeom>
        </p:spPr>
      </p:pic>
      <p:pic>
        <p:nvPicPr>
          <p:cNvPr id="9" name="Picture 8">
            <a:extLst>
              <a:ext uri="{FF2B5EF4-FFF2-40B4-BE49-F238E27FC236}">
                <a16:creationId xmlns:a16="http://schemas.microsoft.com/office/drawing/2014/main" id="{BFA12052-1ACC-2304-6A3E-E8131868D3A1}"/>
              </a:ext>
            </a:extLst>
          </p:cNvPr>
          <p:cNvPicPr>
            <a:picLocks noChangeAspect="1"/>
          </p:cNvPicPr>
          <p:nvPr/>
        </p:nvPicPr>
        <p:blipFill>
          <a:blip r:embed="rId3"/>
          <a:srcRect t="50267" r="34899"/>
          <a:stretch/>
        </p:blipFill>
        <p:spPr>
          <a:xfrm>
            <a:off x="5719112" y="2161893"/>
            <a:ext cx="4484430" cy="3410712"/>
          </a:xfrm>
          <a:prstGeom prst="rect">
            <a:avLst/>
          </a:prstGeom>
        </p:spPr>
      </p:pic>
    </p:spTree>
    <p:extLst>
      <p:ext uri="{BB962C8B-B14F-4D97-AF65-F5344CB8AC3E}">
        <p14:creationId xmlns:p14="http://schemas.microsoft.com/office/powerpoint/2010/main" val="1576815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dirty="0">
                <a:latin typeface="Ebrima" panose="02000000000000000000" pitchFamily="2" charset="0"/>
                <a:ea typeface="Ebrima" panose="02000000000000000000" pitchFamily="2" charset="0"/>
                <a:cs typeface="Ebrima" panose="02000000000000000000" pitchFamily="2" charset="0"/>
              </a:rPr>
              <a:t>Conclusion</a:t>
            </a:r>
            <a:endParaRPr lang="en-US" sz="5400" dirty="0">
              <a:latin typeface="Ebrima" panose="02000000000000000000" pitchFamily="2" charset="0"/>
              <a:ea typeface="Ebrima" panose="02000000000000000000" pitchFamily="2" charset="0"/>
              <a:cs typeface="Ebrima" panose="02000000000000000000" pitchFamily="2"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1600" dirty="0">
                <a:effectLst/>
                <a:latin typeface="Ebrima" panose="02000000000000000000" pitchFamily="2" charset="0"/>
                <a:ea typeface="Ebrima" panose="02000000000000000000" pitchFamily="2" charset="0"/>
                <a:cs typeface="Ebrima" panose="02000000000000000000" pitchFamily="2" charset="0"/>
              </a:rPr>
              <a:t>The Linear Regression model successfully predicts vehicle CO2 emissions with 87% accuracy (R-squared: 0.868). The model achieves a Mean Absolute Error of 14.14 g/km, representing about 5.6% of mean emissions, demonstrating strong practical utility.</a:t>
            </a:r>
          </a:p>
          <a:p>
            <a:pPr marL="57150" marR="0" indent="-285750"/>
            <a:r>
              <a:rPr lang="en-US" sz="1600" b="1" dirty="0">
                <a:effectLst/>
                <a:latin typeface="Ebrima" panose="02000000000000000000" pitchFamily="2" charset="0"/>
                <a:ea typeface="Ebrima" panose="02000000000000000000" pitchFamily="2" charset="0"/>
                <a:cs typeface="Ebrima" panose="02000000000000000000" pitchFamily="2" charset="0"/>
              </a:rPr>
              <a:t>Core Achievements</a:t>
            </a:r>
          </a:p>
          <a:p>
            <a:pPr marL="514350" lvl="1"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Effective prediction using engine size and fuel consumption metrics</a:t>
            </a:r>
          </a:p>
          <a:p>
            <a:pPr marL="514350" lvl="1"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Clean, complete dataset requiring minimal preprocessing</a:t>
            </a:r>
          </a:p>
          <a:p>
            <a:pPr marL="514350" lvl="1"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Reliable predictions for automotive industry applications</a:t>
            </a:r>
          </a:p>
          <a:p>
            <a:pPr marL="57150" marR="0" indent="-285750"/>
            <a:r>
              <a:rPr lang="en-US" sz="1600" b="1" dirty="0">
                <a:effectLst/>
                <a:latin typeface="Ebrima" panose="02000000000000000000" pitchFamily="2" charset="0"/>
                <a:ea typeface="Ebrima" panose="02000000000000000000" pitchFamily="2" charset="0"/>
                <a:cs typeface="Ebrima" panose="02000000000000000000" pitchFamily="2" charset="0"/>
              </a:rPr>
              <a:t>Future Opportunities</a:t>
            </a:r>
          </a:p>
          <a:p>
            <a:pPr marL="514350" lvl="1"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Implement advanced algorithms (Random Forest, </a:t>
            </a:r>
            <a:r>
              <a:rPr lang="en-US" sz="1600" dirty="0" err="1">
                <a:effectLst/>
                <a:latin typeface="Ebrima" panose="02000000000000000000" pitchFamily="2" charset="0"/>
                <a:ea typeface="Ebrima" panose="02000000000000000000" pitchFamily="2" charset="0"/>
                <a:cs typeface="Ebrima" panose="02000000000000000000" pitchFamily="2" charset="0"/>
              </a:rPr>
              <a:t>XGBoost</a:t>
            </a:r>
            <a:r>
              <a:rPr lang="en-US" sz="1600" dirty="0">
                <a:effectLst/>
                <a:latin typeface="Ebrima" panose="02000000000000000000" pitchFamily="2" charset="0"/>
                <a:ea typeface="Ebrima" panose="02000000000000000000" pitchFamily="2" charset="0"/>
                <a:cs typeface="Ebrima" panose="02000000000000000000" pitchFamily="2" charset="0"/>
              </a:rPr>
              <a:t>)</a:t>
            </a:r>
          </a:p>
          <a:p>
            <a:pPr marL="514350" lvl="1"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Add more features and non-linear relationships</a:t>
            </a:r>
          </a:p>
          <a:p>
            <a:pPr marL="514350" lvl="1"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Expand model capabilities with cross-validation</a:t>
            </a:r>
          </a:p>
          <a:p>
            <a:pPr marL="0" marR="0" indent="0">
              <a:buNone/>
            </a:pPr>
            <a:r>
              <a:rPr lang="en-US" sz="1600" dirty="0">
                <a:effectLst/>
                <a:latin typeface="Ebrima" panose="02000000000000000000" pitchFamily="2" charset="0"/>
                <a:ea typeface="Ebrima" panose="02000000000000000000" pitchFamily="2" charset="0"/>
                <a:cs typeface="Ebrima" panose="02000000000000000000" pitchFamily="2" charset="0"/>
              </a:rPr>
              <a:t>The project provides valuable insights for vehicle manufacturers, consumers, and environmental policymakers, with clear paths for future enhancement.</a:t>
            </a:r>
          </a:p>
          <a:p>
            <a:pPr marL="0" indent="0">
              <a:buNone/>
            </a:pPr>
            <a:endParaRPr lang="en-US" sz="2200" dirty="0"/>
          </a:p>
        </p:txBody>
      </p:sp>
    </p:spTree>
    <p:extLst>
      <p:ext uri="{BB962C8B-B14F-4D97-AF65-F5344CB8AC3E}">
        <p14:creationId xmlns:p14="http://schemas.microsoft.com/office/powerpoint/2010/main" val="2245309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dirty="0">
                <a:latin typeface="Ebrima" panose="02000000000000000000" pitchFamily="2" charset="0"/>
                <a:ea typeface="Ebrima" panose="02000000000000000000" pitchFamily="2" charset="0"/>
                <a:cs typeface="Ebrima" panose="02000000000000000000" pitchFamily="2" charset="0"/>
              </a:rPr>
              <a:t>Future scope</a:t>
            </a:r>
            <a:endParaRPr lang="en-US" sz="5400" dirty="0">
              <a:latin typeface="Ebrima" panose="02000000000000000000" pitchFamily="2" charset="0"/>
              <a:ea typeface="Ebrima" panose="02000000000000000000" pitchFamily="2" charset="0"/>
              <a:cs typeface="Ebrima" panose="02000000000000000000" pitchFamily="2"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57150" marR="0" indent="-285750"/>
            <a:r>
              <a:rPr lang="en-US" sz="1600" b="1" dirty="0">
                <a:effectLst/>
                <a:latin typeface="Ebrima" panose="02000000000000000000" pitchFamily="2" charset="0"/>
                <a:ea typeface="Ebrima" panose="02000000000000000000" pitchFamily="2" charset="0"/>
                <a:cs typeface="Ebrima" panose="02000000000000000000" pitchFamily="2" charset="0"/>
              </a:rPr>
              <a:t> Core Enhancements</a:t>
            </a:r>
          </a:p>
          <a:p>
            <a:pPr marL="514350" lvl="1"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Implement advanced algorithms (Random Forest, Deep Learning)</a:t>
            </a:r>
          </a:p>
          <a:p>
            <a:pPr marL="514350" lvl="1"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Add real-time data processing capabilities</a:t>
            </a:r>
          </a:p>
          <a:p>
            <a:pPr marL="514350" lvl="1"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Integrate environmental and driving condition data</a:t>
            </a:r>
          </a:p>
          <a:p>
            <a:pPr marL="57150" marR="0" indent="-285750"/>
            <a:r>
              <a:rPr lang="en-US" sz="1600" b="1" dirty="0">
                <a:effectLst/>
                <a:latin typeface="Ebrima" panose="02000000000000000000" pitchFamily="2" charset="0"/>
                <a:ea typeface="Ebrima" panose="02000000000000000000" pitchFamily="2" charset="0"/>
                <a:cs typeface="Ebrima" panose="02000000000000000000" pitchFamily="2" charset="0"/>
              </a:rPr>
              <a:t>System Expansion</a:t>
            </a:r>
          </a:p>
          <a:p>
            <a:pPr marL="514350" lvl="1"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Cloud-based processing and API development</a:t>
            </a:r>
          </a:p>
          <a:p>
            <a:pPr marL="514350" lvl="1"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Mobile app for real-time monitoring</a:t>
            </a:r>
          </a:p>
          <a:p>
            <a:pPr marL="514350" lvl="1" indent="-285750">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Interactive dashboard for analytics</a:t>
            </a:r>
          </a:p>
          <a:p>
            <a:pPr marR="0"/>
            <a:r>
              <a:rPr lang="en-US" sz="1600" b="1" dirty="0">
                <a:effectLst/>
                <a:latin typeface="Ebrima" panose="02000000000000000000" pitchFamily="2" charset="0"/>
                <a:ea typeface="Ebrima" panose="02000000000000000000" pitchFamily="2" charset="0"/>
                <a:cs typeface="Ebrima" panose="02000000000000000000" pitchFamily="2" charset="0"/>
              </a:rPr>
              <a:t>Industry Impact</a:t>
            </a:r>
          </a:p>
          <a:p>
            <a:pPr lvl="1">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Support manufacturer design optimization</a:t>
            </a:r>
          </a:p>
          <a:p>
            <a:pPr lvl="1">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Aid environmental policy decisions</a:t>
            </a:r>
          </a:p>
          <a:p>
            <a:pPr lvl="1">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Enable emission compliance monitoring</a:t>
            </a:r>
          </a:p>
          <a:p>
            <a:pPr marL="0" marR="0"/>
            <a:r>
              <a:rPr lang="en-US" sz="1600" dirty="0">
                <a:effectLst/>
                <a:latin typeface="Ebrima" panose="02000000000000000000" pitchFamily="2" charset="0"/>
                <a:ea typeface="Ebrima" panose="02000000000000000000" pitchFamily="2" charset="0"/>
                <a:cs typeface="Ebrima" panose="02000000000000000000" pitchFamily="2" charset="0"/>
              </a:rPr>
              <a:t>These improvements will transform the current model into a comprehensive emissions management system.</a:t>
            </a:r>
          </a:p>
          <a:p>
            <a:pPr marL="0" indent="0">
              <a:spcBef>
                <a:spcPct val="20000"/>
              </a:spcBef>
              <a:spcAft>
                <a:spcPts val="600"/>
              </a:spcAft>
              <a:buNone/>
            </a:pPr>
            <a:endParaRPr lang="en-US" sz="2200" dirty="0">
              <a:latin typeface="Franklin Gothic Book"/>
            </a:endParaRPr>
          </a:p>
        </p:txBody>
      </p:sp>
    </p:spTree>
    <p:extLst>
      <p:ext uri="{BB962C8B-B14F-4D97-AF65-F5344CB8AC3E}">
        <p14:creationId xmlns:p14="http://schemas.microsoft.com/office/powerpoint/2010/main" val="374419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dirty="0">
                <a:latin typeface="Ebrima" panose="02000000000000000000" pitchFamily="2" charset="0"/>
                <a:ea typeface="Ebrima" panose="02000000000000000000" pitchFamily="2" charset="0"/>
                <a:cs typeface="Ebrima" panose="02000000000000000000" pitchFamily="2" charset="0"/>
              </a:rPr>
              <a:t>References</a:t>
            </a:r>
            <a:endParaRPr lang="en-US" sz="5400" dirty="0">
              <a:latin typeface="Ebrima" panose="02000000000000000000" pitchFamily="2" charset="0"/>
              <a:ea typeface="Ebrima" panose="02000000000000000000" pitchFamily="2" charset="0"/>
              <a:cs typeface="Ebrima" panose="02000000000000000000" pitchFamily="2"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r>
              <a:rPr lang="en-US" sz="1600" dirty="0">
                <a:latin typeface="Ebrima" panose="02000000000000000000" pitchFamily="2" charset="0"/>
                <a:ea typeface="Ebrima" panose="02000000000000000000" pitchFamily="2" charset="0"/>
                <a:cs typeface="Ebrima" panose="02000000000000000000" pitchFamily="2" charset="0"/>
              </a:rPr>
              <a:t>The dataset for this project was sourced from Kaggle's CO2 Emissions dataset, complemented by comprehensive course notes from college coursework on regression analysis and environmental data modeling. This combination of real-world data and academic knowledge provides a solid foundation for understanding and predicting vehicle CO2 emissions.</a:t>
            </a:r>
          </a:p>
          <a:p>
            <a:pPr marL="0" indent="0">
              <a:buNone/>
            </a:pPr>
            <a:endParaRPr lang="en-US" sz="160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US" sz="1600" dirty="0">
                <a:latin typeface="Ebrima" panose="02000000000000000000" pitchFamily="2" charset="0"/>
                <a:ea typeface="Ebrima" panose="02000000000000000000" pitchFamily="2" charset="0"/>
                <a:cs typeface="Ebrima" panose="02000000000000000000" pitchFamily="2" charset="0"/>
              </a:rPr>
              <a:t>Dataset was taken from: </a:t>
            </a:r>
            <a:r>
              <a:rPr lang="en-US" sz="1600" dirty="0">
                <a:latin typeface="Ebrima" panose="02000000000000000000" pitchFamily="2" charset="0"/>
                <a:ea typeface="Ebrima" panose="02000000000000000000" pitchFamily="2" charset="0"/>
                <a:cs typeface="Ebrima" panose="02000000000000000000" pitchFamily="2" charset="0"/>
                <a:hlinkClick r:id="rId2"/>
              </a:rPr>
              <a:t>CO2 - Emissions</a:t>
            </a:r>
            <a:endParaRPr lang="en-US" sz="1600" dirty="0">
              <a:latin typeface="Ebrima" panose="02000000000000000000" pitchFamily="2" charset="0"/>
              <a:ea typeface="Ebrima" panose="02000000000000000000" pitchFamily="2" charset="0"/>
              <a:cs typeface="Ebrima" panose="02000000000000000000" pitchFamily="2" charset="0"/>
            </a:endParaRPr>
          </a:p>
          <a:p>
            <a:pPr marL="0" indent="0">
              <a:buNone/>
            </a:pPr>
            <a:endParaRPr lang="en-US" sz="1600" dirty="0">
              <a:latin typeface="Ebrima" panose="02000000000000000000" pitchFamily="2" charset="0"/>
              <a:ea typeface="Ebrima" panose="02000000000000000000" pitchFamily="2" charset="0"/>
              <a:cs typeface="Ebrima" panose="02000000000000000000" pitchFamily="2" charset="0"/>
            </a:endParaRPr>
          </a:p>
          <a:p>
            <a:pPr marL="0" indent="0">
              <a:buNone/>
            </a:pPr>
            <a:r>
              <a:rPr lang="en-IN" sz="1600" dirty="0">
                <a:latin typeface="Ebrima" panose="02000000000000000000" pitchFamily="2" charset="0"/>
                <a:ea typeface="Ebrima" panose="02000000000000000000" pitchFamily="2" charset="0"/>
                <a:cs typeface="Ebrima" panose="02000000000000000000" pitchFamily="2" charset="0"/>
              </a:rPr>
              <a:t>GitHub Link:</a:t>
            </a:r>
            <a:r>
              <a:rPr lang="en-IN" sz="1600" dirty="0">
                <a:solidFill>
                  <a:srgbClr val="0070C0"/>
                </a:solidFill>
                <a:latin typeface="Ebrima" panose="02000000000000000000" pitchFamily="2" charset="0"/>
                <a:ea typeface="Ebrima" panose="02000000000000000000" pitchFamily="2" charset="0"/>
                <a:cs typeface="Ebrima" panose="02000000000000000000" pitchFamily="2" charset="0"/>
              </a:rPr>
              <a:t> </a:t>
            </a:r>
            <a:r>
              <a:rPr lang="en-IN" sz="1600" u="sng" dirty="0">
                <a:solidFill>
                  <a:srgbClr val="0070C0"/>
                </a:solidFill>
                <a:latin typeface="Ebrima" panose="02000000000000000000" pitchFamily="2" charset="0"/>
                <a:ea typeface="Ebrima" panose="02000000000000000000" pitchFamily="2" charset="0"/>
                <a:cs typeface="Ebrima" panose="02000000000000000000" pitchFamily="2" charset="0"/>
                <a:hlinkClick r:id="rId3"/>
              </a:rPr>
              <a:t>Link</a:t>
            </a:r>
            <a:endParaRPr lang="en-IN" sz="1600" u="sng" dirty="0">
              <a:solidFill>
                <a:srgbClr val="0070C0"/>
              </a:solidFill>
              <a:latin typeface="Ebrima" panose="02000000000000000000" pitchFamily="2" charset="0"/>
              <a:ea typeface="Ebrima" panose="02000000000000000000" pitchFamily="2" charset="0"/>
              <a:cs typeface="Ebrima" panose="02000000000000000000" pitchFamily="2" charset="0"/>
            </a:endParaRP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dirty="0">
                <a:solidFill>
                  <a:schemeClr val="tx1"/>
                </a:solidFill>
                <a:latin typeface="Ebrima" panose="02000000000000000000" pitchFamily="2" charset="0"/>
                <a:ea typeface="Ebrima" panose="02000000000000000000" pitchFamily="2" charset="0"/>
                <a:cs typeface="Ebrima" panose="02000000000000000000" pitchFamily="2" charset="0"/>
              </a:rPr>
              <a:t>Thank you</a:t>
            </a:r>
            <a:endParaRPr lang="en-US" sz="6600" kern="1200" dirty="0">
              <a:solidFill>
                <a:schemeClr val="tx1"/>
              </a:solidFill>
              <a:latin typeface="Ebrima" panose="02000000000000000000" pitchFamily="2" charset="0"/>
              <a:ea typeface="Ebrima" panose="02000000000000000000" pitchFamily="2" charset="0"/>
              <a:cs typeface="Ebrima" panose="02000000000000000000" pitchFamily="2" charset="0"/>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dirty="0">
                <a:latin typeface="Ebrima" panose="02000000000000000000" pitchFamily="2" charset="0"/>
                <a:ea typeface="Ebrima" panose="02000000000000000000" pitchFamily="2" charset="0"/>
                <a:cs typeface="Ebrima" panose="02000000000000000000" pitchFamily="2" charset="0"/>
              </a:rPr>
              <a:t>OUTLINE</a:t>
            </a:r>
            <a:endParaRPr lang="en-US" sz="5400" dirty="0">
              <a:latin typeface="Ebrima" panose="02000000000000000000" pitchFamily="2" charset="0"/>
              <a:ea typeface="Ebrima" panose="02000000000000000000" pitchFamily="2" charset="0"/>
              <a:cs typeface="Ebrima" panose="02000000000000000000" pitchFamily="2" charset="0"/>
            </a:endParaRP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Ebrima" panose="02000000000000000000" pitchFamily="2" charset="0"/>
                <a:ea typeface="Ebrima" panose="02000000000000000000" pitchFamily="2" charset="0"/>
                <a:cs typeface="Ebrima" panose="02000000000000000000" pitchFamily="2" charset="0"/>
              </a:rPr>
              <a:t>Problem Statement </a:t>
            </a:r>
          </a:p>
          <a:p>
            <a:pPr marL="305435" indent="-305435">
              <a:spcBef>
                <a:spcPct val="20000"/>
              </a:spcBef>
              <a:spcAft>
                <a:spcPts val="600"/>
              </a:spcAft>
            </a:pPr>
            <a:r>
              <a:rPr lang="en-US" sz="2200" b="1" dirty="0">
                <a:latin typeface="Ebrima" panose="02000000000000000000" pitchFamily="2" charset="0"/>
                <a:ea typeface="Ebrima" panose="02000000000000000000" pitchFamily="2" charset="0"/>
                <a:cs typeface="Ebrima" panose="02000000000000000000" pitchFamily="2" charset="0"/>
              </a:rPr>
              <a:t>Proposed System/Solution</a:t>
            </a:r>
            <a:endParaRPr lang="en-US" sz="2200" dirty="0">
              <a:latin typeface="Ebrima" panose="02000000000000000000" pitchFamily="2" charset="0"/>
              <a:ea typeface="Ebrima" panose="02000000000000000000" pitchFamily="2" charset="0"/>
              <a:cs typeface="Ebrima" panose="02000000000000000000" pitchFamily="2" charset="0"/>
            </a:endParaRPr>
          </a:p>
          <a:p>
            <a:pPr marL="305435" indent="-305435">
              <a:spcBef>
                <a:spcPct val="20000"/>
              </a:spcBef>
              <a:spcAft>
                <a:spcPts val="600"/>
              </a:spcAft>
            </a:pPr>
            <a:r>
              <a:rPr lang="en-US" sz="2200" b="1" dirty="0">
                <a:latin typeface="Ebrima" panose="02000000000000000000" pitchFamily="2" charset="0"/>
                <a:ea typeface="Ebrima" panose="02000000000000000000" pitchFamily="2" charset="0"/>
                <a:cs typeface="Ebrima" panose="02000000000000000000" pitchFamily="2" charset="0"/>
              </a:rPr>
              <a:t>System Development Approach </a:t>
            </a:r>
            <a:endParaRPr lang="en-US" sz="2200" dirty="0">
              <a:latin typeface="Ebrima" panose="02000000000000000000" pitchFamily="2" charset="0"/>
              <a:ea typeface="Ebrima" panose="02000000000000000000" pitchFamily="2" charset="0"/>
              <a:cs typeface="Ebrima" panose="02000000000000000000" pitchFamily="2" charset="0"/>
            </a:endParaRPr>
          </a:p>
          <a:p>
            <a:pPr marL="305435" indent="-305435">
              <a:spcBef>
                <a:spcPct val="20000"/>
              </a:spcBef>
              <a:spcAft>
                <a:spcPts val="600"/>
              </a:spcAft>
            </a:pPr>
            <a:r>
              <a:rPr lang="en-US" sz="2200" b="1" dirty="0">
                <a:latin typeface="Ebrima" panose="02000000000000000000" pitchFamily="2" charset="0"/>
                <a:ea typeface="Ebrima" panose="02000000000000000000" pitchFamily="2" charset="0"/>
                <a:cs typeface="Ebrima" panose="02000000000000000000" pitchFamily="2" charset="0"/>
              </a:rPr>
              <a:t>Algorithm &amp; Deployment  </a:t>
            </a:r>
            <a:endParaRPr lang="en-US" sz="2200" dirty="0">
              <a:latin typeface="Ebrima" panose="02000000000000000000" pitchFamily="2" charset="0"/>
              <a:ea typeface="Ebrima" panose="02000000000000000000" pitchFamily="2" charset="0"/>
              <a:cs typeface="Ebrima" panose="02000000000000000000" pitchFamily="2" charset="0"/>
            </a:endParaRPr>
          </a:p>
          <a:p>
            <a:pPr marL="305435" indent="-305435">
              <a:spcBef>
                <a:spcPct val="20000"/>
              </a:spcBef>
              <a:spcAft>
                <a:spcPts val="600"/>
              </a:spcAft>
            </a:pPr>
            <a:r>
              <a:rPr lang="en-US" sz="2200" b="1" dirty="0">
                <a:latin typeface="Ebrima" panose="02000000000000000000" pitchFamily="2" charset="0"/>
                <a:ea typeface="Ebrima" panose="02000000000000000000" pitchFamily="2" charset="0"/>
                <a:cs typeface="Ebrima" panose="02000000000000000000" pitchFamily="2" charset="0"/>
              </a:rPr>
              <a:t>Result (Output Image)</a:t>
            </a:r>
            <a:endParaRPr lang="en-US" sz="2200" dirty="0">
              <a:latin typeface="Ebrima" panose="02000000000000000000" pitchFamily="2" charset="0"/>
              <a:ea typeface="Ebrima" panose="02000000000000000000" pitchFamily="2" charset="0"/>
              <a:cs typeface="Ebrima" panose="02000000000000000000" pitchFamily="2" charset="0"/>
            </a:endParaRPr>
          </a:p>
          <a:p>
            <a:pPr marL="305435" indent="-305435">
              <a:spcBef>
                <a:spcPct val="20000"/>
              </a:spcBef>
              <a:spcAft>
                <a:spcPts val="600"/>
              </a:spcAft>
            </a:pPr>
            <a:r>
              <a:rPr lang="en-US" sz="2200" b="1" dirty="0">
                <a:latin typeface="Ebrima" panose="02000000000000000000" pitchFamily="2" charset="0"/>
                <a:ea typeface="Ebrima" panose="02000000000000000000" pitchFamily="2" charset="0"/>
                <a:cs typeface="Ebrima" panose="02000000000000000000" pitchFamily="2" charset="0"/>
              </a:rPr>
              <a:t>Conclusion</a:t>
            </a:r>
            <a:endParaRPr lang="en-US" sz="2200" dirty="0">
              <a:latin typeface="Ebrima" panose="02000000000000000000" pitchFamily="2" charset="0"/>
              <a:ea typeface="Ebrima" panose="02000000000000000000" pitchFamily="2" charset="0"/>
              <a:cs typeface="Ebrima" panose="02000000000000000000" pitchFamily="2" charset="0"/>
            </a:endParaRPr>
          </a:p>
          <a:p>
            <a:pPr marL="305435" indent="-305435">
              <a:spcBef>
                <a:spcPct val="20000"/>
              </a:spcBef>
              <a:spcAft>
                <a:spcPts val="600"/>
              </a:spcAft>
            </a:pPr>
            <a:r>
              <a:rPr lang="en-US" sz="2200" b="1" dirty="0">
                <a:latin typeface="Ebrima" panose="02000000000000000000" pitchFamily="2" charset="0"/>
                <a:ea typeface="Ebrima" panose="02000000000000000000" pitchFamily="2" charset="0"/>
                <a:cs typeface="Ebrima" panose="02000000000000000000" pitchFamily="2" charset="0"/>
              </a:rPr>
              <a:t>Future Scope</a:t>
            </a:r>
            <a:endParaRPr lang="en-US" sz="2200" dirty="0">
              <a:latin typeface="Ebrima" panose="02000000000000000000" pitchFamily="2" charset="0"/>
              <a:ea typeface="Ebrima" panose="02000000000000000000" pitchFamily="2" charset="0"/>
              <a:cs typeface="Ebrima" panose="02000000000000000000" pitchFamily="2" charset="0"/>
            </a:endParaRPr>
          </a:p>
          <a:p>
            <a:pPr marL="305435" indent="-305435">
              <a:spcBef>
                <a:spcPct val="20000"/>
              </a:spcBef>
              <a:spcAft>
                <a:spcPts val="600"/>
              </a:spcAft>
            </a:pPr>
            <a:r>
              <a:rPr lang="en-US" sz="2200" b="1" dirty="0">
                <a:latin typeface="Ebrima" panose="02000000000000000000" pitchFamily="2" charset="0"/>
                <a:ea typeface="Ebrima" panose="02000000000000000000" pitchFamily="2" charset="0"/>
                <a:cs typeface="Ebrima" panose="02000000000000000000" pitchFamily="2" charset="0"/>
              </a:rPr>
              <a:t>References</a:t>
            </a:r>
            <a:endParaRPr lang="en-US" sz="2200" dirty="0">
              <a:latin typeface="Ebrima" panose="02000000000000000000" pitchFamily="2" charset="0"/>
              <a:ea typeface="Ebrima" panose="02000000000000000000" pitchFamily="2" charset="0"/>
              <a:cs typeface="Ebrima" panose="02000000000000000000" pitchFamily="2" charset="0"/>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dirty="0">
                <a:latin typeface="Ebrima" panose="02000000000000000000" pitchFamily="2" charset="0"/>
                <a:ea typeface="Ebrima" panose="02000000000000000000" pitchFamily="2" charset="0"/>
                <a:cs typeface="Ebrima" panose="02000000000000000000" pitchFamily="2" charset="0"/>
              </a:rPr>
              <a:t>Problem Statement</a:t>
            </a:r>
            <a:endParaRPr lang="en-US" sz="5400" dirty="0">
              <a:latin typeface="Ebrima" panose="02000000000000000000" pitchFamily="2" charset="0"/>
              <a:ea typeface="Ebrima" panose="02000000000000000000" pitchFamily="2" charset="0"/>
              <a:cs typeface="Ebrima" panose="02000000000000000000" pitchFamily="2" charset="0"/>
            </a:endParaRP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a:latin typeface="Ebrima" panose="02000000000000000000" pitchFamily="2" charset="0"/>
                <a:ea typeface="Ebrima" panose="02000000000000000000" pitchFamily="2" charset="0"/>
                <a:cs typeface="Ebrima" panose="02000000000000000000" pitchFamily="2" charset="0"/>
              </a:rPr>
              <a:t>Currently, vehicle CO2 emissions are a major concern in the automotive industry as environmental regulations become stricter. It is important to accurately predict emissions based on vehicle characteristics, as it helps manufacturers optimize designs and meet standards. Eventually, developing environmentally friendly vehicles becomes a major priority. The crucial part is the prediction of CO2 emissions for each vehicle type to ensure compliance with regulations and support sustainable transportation.</a:t>
            </a: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dirty="0">
                <a:latin typeface="Ebrima" panose="02000000000000000000" pitchFamily="2" charset="0"/>
                <a:ea typeface="Ebrima" panose="02000000000000000000" pitchFamily="2" charset="0"/>
                <a:cs typeface="Ebrima" panose="02000000000000000000" pitchFamily="2" charset="0"/>
              </a:rPr>
              <a:t>Proposed Solution</a:t>
            </a:r>
            <a:endParaRPr lang="en-US" sz="5400" dirty="0">
              <a:latin typeface="Ebrima" panose="02000000000000000000" pitchFamily="2" charset="0"/>
              <a:ea typeface="Ebrima" panose="02000000000000000000" pitchFamily="2" charset="0"/>
              <a:cs typeface="Ebrima" panose="02000000000000000000" pitchFamily="2"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Autofit/>
          </a:bodyPr>
          <a:lstStyle/>
          <a:p>
            <a:pPr marL="305435" indent="-305435">
              <a:spcBef>
                <a:spcPct val="20000"/>
              </a:spcBef>
              <a:spcAft>
                <a:spcPts val="600"/>
              </a:spcAft>
              <a:buFont typeface="Arial"/>
              <a:buChar char="•"/>
            </a:pPr>
            <a:r>
              <a:rPr lang="en-US" sz="1600" dirty="0">
                <a:effectLst/>
                <a:latin typeface="Ebrima" panose="02000000000000000000" pitchFamily="2" charset="0"/>
                <a:ea typeface="Ebrima" panose="02000000000000000000" pitchFamily="2" charset="0"/>
                <a:cs typeface="Ebrima" panose="02000000000000000000" pitchFamily="2" charset="0"/>
              </a:rPr>
              <a:t>The system predicts vehicle CO2 emissions using machine learning and data analytics to analyze vehicle characteristics, supporting environmental regulations and optimizing design decisions for automotive manufacturers.</a:t>
            </a:r>
          </a:p>
          <a:p>
            <a:pPr marL="305435" indent="-305435">
              <a:spcBef>
                <a:spcPct val="20000"/>
              </a:spcBef>
              <a:spcAft>
                <a:spcPts val="600"/>
              </a:spcAft>
              <a:buFont typeface="Arial"/>
              <a:buChar char="•"/>
            </a:pPr>
            <a:r>
              <a:rPr lang="en-IN" sz="1600" b="1" dirty="0">
                <a:latin typeface="Ebrima" panose="02000000000000000000" pitchFamily="2" charset="0"/>
                <a:ea typeface="Ebrima" panose="02000000000000000000" pitchFamily="2" charset="0"/>
                <a:cs typeface="Ebrima" panose="02000000000000000000" pitchFamily="2" charset="0"/>
              </a:rPr>
              <a:t>Data Collection:</a:t>
            </a:r>
          </a:p>
          <a:p>
            <a:pPr lvl="1">
              <a:spcBef>
                <a:spcPct val="20000"/>
              </a:spcBef>
              <a:spcAft>
                <a:spcPts val="600"/>
              </a:spcAft>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Gather comprehensive vehicle data, including engine specifications, fuel type, transmission, and other relevant characteristics.</a:t>
            </a:r>
          </a:p>
          <a:p>
            <a:pPr lvl="1">
              <a:spcBef>
                <a:spcPct val="20000"/>
              </a:spcBef>
              <a:spcAft>
                <a:spcPts val="600"/>
              </a:spcAft>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Utilize manufacturer specifications, emission test results, and real-world performance data to enhance prediction accuracy</a:t>
            </a:r>
          </a:p>
          <a:p>
            <a:pPr>
              <a:spcBef>
                <a:spcPct val="20000"/>
              </a:spcBef>
              <a:spcAft>
                <a:spcPts val="600"/>
              </a:spcAft>
            </a:pPr>
            <a:r>
              <a:rPr lang="en-IN" sz="1600" b="1" dirty="0">
                <a:latin typeface="Ebrima" panose="02000000000000000000" pitchFamily="2" charset="0"/>
                <a:ea typeface="Ebrima" panose="02000000000000000000" pitchFamily="2" charset="0"/>
                <a:cs typeface="Ebrima" panose="02000000000000000000" pitchFamily="2" charset="0"/>
              </a:rPr>
              <a:t>Data Preprocessing:</a:t>
            </a:r>
          </a:p>
          <a:p>
            <a:pPr lvl="1">
              <a:spcBef>
                <a:spcPct val="20000"/>
              </a:spcBef>
              <a:spcAft>
                <a:spcPts val="600"/>
              </a:spcAft>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Clean and preprocess the collected data to handle missing values, outliers, and inconsistencies.</a:t>
            </a:r>
          </a:p>
          <a:p>
            <a:pPr lvl="1">
              <a:spcBef>
                <a:spcPct val="20000"/>
              </a:spcBef>
              <a:spcAft>
                <a:spcPts val="600"/>
              </a:spcAft>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Feature engineering to extract relevant features from vehicle specifications that might impact CO2 emissions.</a:t>
            </a:r>
            <a:endParaRPr lang="en-IN" sz="1600" b="1" dirty="0">
              <a:latin typeface="Ebrima" panose="02000000000000000000" pitchFamily="2" charset="0"/>
              <a:ea typeface="Ebrima" panose="02000000000000000000" pitchFamily="2" charset="0"/>
              <a:cs typeface="Ebrima" panose="02000000000000000000" pitchFamily="2" charset="0"/>
            </a:endParaRPr>
          </a:p>
          <a:p>
            <a:pPr>
              <a:spcBef>
                <a:spcPct val="20000"/>
              </a:spcBef>
              <a:spcAft>
                <a:spcPts val="600"/>
              </a:spcAft>
            </a:pPr>
            <a:r>
              <a:rPr lang="en-IN" sz="1600" b="1" dirty="0">
                <a:latin typeface="Ebrima" panose="02000000000000000000" pitchFamily="2" charset="0"/>
                <a:ea typeface="Ebrima" panose="02000000000000000000" pitchFamily="2" charset="0"/>
                <a:cs typeface="Ebrima" panose="02000000000000000000" pitchFamily="2" charset="0"/>
              </a:rPr>
              <a:t>Machine Learning Algorithm:</a:t>
            </a:r>
          </a:p>
          <a:p>
            <a:pPr lvl="1">
              <a:spcBef>
                <a:spcPct val="20000"/>
              </a:spcBef>
              <a:spcAft>
                <a:spcPts val="600"/>
              </a:spcAft>
              <a:buFont typeface="Courier New" panose="02070309020205020404" pitchFamily="49" charset="0"/>
              <a:buChar char="o"/>
            </a:pPr>
            <a:r>
              <a:rPr lang="en-US" sz="1700" dirty="0">
                <a:effectLst/>
                <a:latin typeface="Ebrima" panose="02000000000000000000" pitchFamily="2" charset="0"/>
                <a:ea typeface="Ebrima" panose="02000000000000000000" pitchFamily="2" charset="0"/>
                <a:cs typeface="Ebrima" panose="02000000000000000000" pitchFamily="2" charset="0"/>
              </a:rPr>
              <a:t>Implement regression algorithms (e.g., Linear Regression, Random Forest, or </a:t>
            </a:r>
            <a:r>
              <a:rPr lang="en-US" sz="1700" dirty="0" err="1">
                <a:effectLst/>
                <a:latin typeface="Ebrima" panose="02000000000000000000" pitchFamily="2" charset="0"/>
                <a:ea typeface="Ebrima" panose="02000000000000000000" pitchFamily="2" charset="0"/>
                <a:cs typeface="Ebrima" panose="02000000000000000000" pitchFamily="2" charset="0"/>
              </a:rPr>
              <a:t>XGBoost</a:t>
            </a:r>
            <a:r>
              <a:rPr lang="en-US" sz="1700" dirty="0">
                <a:effectLst/>
                <a:latin typeface="Ebrima" panose="02000000000000000000" pitchFamily="2" charset="0"/>
                <a:ea typeface="Ebrima" panose="02000000000000000000" pitchFamily="2" charset="0"/>
                <a:cs typeface="Ebrima" panose="02000000000000000000" pitchFamily="2" charset="0"/>
              </a:rPr>
              <a:t>) to predict CO2 emissions based on vehicle characteristics.</a:t>
            </a:r>
          </a:p>
          <a:p>
            <a:pPr lvl="1">
              <a:spcBef>
                <a:spcPct val="20000"/>
              </a:spcBef>
              <a:spcAft>
                <a:spcPts val="600"/>
              </a:spcAft>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Consider incorporating interaction effects between features like engine size, fuel type, and vehicle class to improve prediction accuracy.</a:t>
            </a:r>
          </a:p>
          <a:p>
            <a:pPr>
              <a:spcBef>
                <a:spcPct val="20000"/>
              </a:spcBef>
              <a:spcAft>
                <a:spcPts val="600"/>
              </a:spcAft>
            </a:pPr>
            <a:endParaRPr lang="en-IN" sz="1600" b="1" dirty="0">
              <a:latin typeface="Calibri"/>
              <a:ea typeface="Calibri"/>
              <a:cs typeface="Calibri"/>
            </a:endParaRPr>
          </a:p>
          <a:p>
            <a:pPr>
              <a:spcBef>
                <a:spcPct val="20000"/>
              </a:spcBef>
              <a:spcAft>
                <a:spcPts val="600"/>
              </a:spcAft>
            </a:pPr>
            <a:endParaRPr lang="en-IN" sz="1600" b="1" dirty="0">
              <a:latin typeface="Calibri"/>
              <a:ea typeface="Calibri"/>
              <a:cs typeface="Calibri"/>
            </a:endParaRPr>
          </a:p>
          <a:p>
            <a:pPr>
              <a:spcBef>
                <a:spcPct val="20000"/>
              </a:spcBef>
              <a:spcAft>
                <a:spcPts val="600"/>
              </a:spcAft>
            </a:pPr>
            <a:endParaRPr lang="en-IN" sz="1600" b="1" dirty="0">
              <a:latin typeface="Calibri"/>
              <a:ea typeface="Calibri"/>
              <a:cs typeface="Calibri"/>
            </a:endParaRPr>
          </a:p>
          <a:p>
            <a:pPr>
              <a:spcBef>
                <a:spcPct val="20000"/>
              </a:spcBef>
              <a:spcAft>
                <a:spcPts val="600"/>
              </a:spcAft>
            </a:pPr>
            <a:endParaRPr lang="en-IN" sz="1600" b="1" dirty="0">
              <a:latin typeface="Calibri"/>
              <a:ea typeface="Calibri"/>
              <a:cs typeface="Calibri"/>
            </a:endParaRPr>
          </a:p>
          <a:p>
            <a:pPr>
              <a:spcBef>
                <a:spcPct val="20000"/>
              </a:spcBef>
              <a:spcAft>
                <a:spcPts val="600"/>
              </a:spcAft>
            </a:pPr>
            <a:endParaRPr lang="en-IN" sz="1600" b="1" dirty="0">
              <a:latin typeface="Calibri"/>
              <a:ea typeface="Calibri"/>
              <a:cs typeface="Calibri"/>
            </a:endParaRPr>
          </a:p>
          <a:p>
            <a:pPr>
              <a:spcBef>
                <a:spcPct val="20000"/>
              </a:spcBef>
              <a:spcAft>
                <a:spcPts val="600"/>
              </a:spcAft>
            </a:pPr>
            <a:endParaRPr lang="en-IN" sz="1600" b="1" dirty="0">
              <a:latin typeface="Calibri"/>
              <a:ea typeface="Calibri"/>
              <a:cs typeface="Calibri"/>
            </a:endParaRP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50A7ED-C747-5986-4BD7-FB89BA9F7FC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C7A1615-B7F2-F9ED-2780-113EC7232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51930F-44F4-7D30-3F33-73FFEF934DD2}"/>
              </a:ext>
            </a:extLst>
          </p:cNvPr>
          <p:cNvSpPr>
            <a:spLocks noGrp="1"/>
          </p:cNvSpPr>
          <p:nvPr>
            <p:ph type="title"/>
          </p:nvPr>
        </p:nvSpPr>
        <p:spPr>
          <a:xfrm>
            <a:off x="838200" y="365125"/>
            <a:ext cx="10515600" cy="1325563"/>
          </a:xfrm>
        </p:spPr>
        <p:txBody>
          <a:bodyPr>
            <a:normAutofit/>
          </a:bodyPr>
          <a:lstStyle/>
          <a:p>
            <a:r>
              <a:rPr lang="en-US" sz="5400" b="1" cap="all" dirty="0">
                <a:latin typeface="Ebrima" panose="02000000000000000000" pitchFamily="2" charset="0"/>
                <a:ea typeface="Ebrima" panose="02000000000000000000" pitchFamily="2" charset="0"/>
                <a:cs typeface="Ebrima" panose="02000000000000000000" pitchFamily="2" charset="0"/>
              </a:rPr>
              <a:t>Proposed Solution</a:t>
            </a:r>
            <a:endParaRPr lang="en-US" sz="5400" dirty="0">
              <a:latin typeface="Ebrima" panose="02000000000000000000" pitchFamily="2" charset="0"/>
              <a:ea typeface="Ebrima" panose="02000000000000000000" pitchFamily="2" charset="0"/>
              <a:cs typeface="Ebrima" panose="02000000000000000000" pitchFamily="2" charset="0"/>
            </a:endParaRPr>
          </a:p>
        </p:txBody>
      </p:sp>
      <p:sp>
        <p:nvSpPr>
          <p:cNvPr id="10" name="sketch line">
            <a:extLst>
              <a:ext uri="{FF2B5EF4-FFF2-40B4-BE49-F238E27FC236}">
                <a16:creationId xmlns:a16="http://schemas.microsoft.com/office/drawing/2014/main" id="{FB2D45A0-1624-C5D2-6B52-CFEBE0627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E56DB2-91C7-6221-2931-A95383D82F30}"/>
              </a:ext>
            </a:extLst>
          </p:cNvPr>
          <p:cNvSpPr>
            <a:spLocks noGrp="1"/>
          </p:cNvSpPr>
          <p:nvPr>
            <p:ph idx="1"/>
          </p:nvPr>
        </p:nvSpPr>
        <p:spPr>
          <a:xfrm>
            <a:off x="838200" y="1929384"/>
            <a:ext cx="10515600" cy="4251960"/>
          </a:xfrm>
        </p:spPr>
        <p:txBody>
          <a:bodyPr vert="horz" lIns="91440" tIns="45720" rIns="91440" bIns="45720" rtlCol="0">
            <a:normAutofit/>
          </a:bodyPr>
          <a:lstStyle/>
          <a:p>
            <a:pPr>
              <a:spcBef>
                <a:spcPct val="20000"/>
              </a:spcBef>
              <a:spcAft>
                <a:spcPts val="600"/>
              </a:spcAft>
            </a:pPr>
            <a:r>
              <a:rPr lang="en-IN" sz="1600" b="1" dirty="0">
                <a:latin typeface="Ebrima" panose="02000000000000000000" pitchFamily="2" charset="0"/>
                <a:ea typeface="Ebrima" panose="02000000000000000000" pitchFamily="2" charset="0"/>
                <a:cs typeface="Ebrima" panose="02000000000000000000" pitchFamily="2" charset="0"/>
              </a:rPr>
              <a:t>Deployment:</a:t>
            </a:r>
          </a:p>
          <a:p>
            <a:pPr lvl="1">
              <a:spcBef>
                <a:spcPct val="20000"/>
              </a:spcBef>
              <a:spcAft>
                <a:spcPts val="600"/>
              </a:spcAft>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Develop an interactive dashboard that provides emission predictions for different vehicle configurations.</a:t>
            </a:r>
          </a:p>
          <a:p>
            <a:pPr lvl="1">
              <a:spcBef>
                <a:spcPct val="20000"/>
              </a:spcBef>
              <a:spcAft>
                <a:spcPts val="600"/>
              </a:spcAft>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Deploy the solution with visualization tools to help stakeholders understand feature importance and emission patterns.</a:t>
            </a:r>
            <a:endParaRPr lang="en-IN" sz="1600" b="1" dirty="0">
              <a:latin typeface="Ebrima" panose="02000000000000000000" pitchFamily="2" charset="0"/>
              <a:ea typeface="Ebrima" panose="02000000000000000000" pitchFamily="2" charset="0"/>
              <a:cs typeface="Ebrima" panose="02000000000000000000" pitchFamily="2" charset="0"/>
            </a:endParaRPr>
          </a:p>
          <a:p>
            <a:pPr marL="305435" indent="-305435">
              <a:spcBef>
                <a:spcPct val="20000"/>
              </a:spcBef>
              <a:spcAft>
                <a:spcPts val="600"/>
              </a:spcAft>
              <a:buFont typeface="Arial"/>
              <a:buChar char="•"/>
            </a:pPr>
            <a:r>
              <a:rPr lang="en-IN" sz="1600" b="1" dirty="0">
                <a:latin typeface="Ebrima" panose="02000000000000000000" pitchFamily="2" charset="0"/>
                <a:ea typeface="Ebrima" panose="02000000000000000000" pitchFamily="2" charset="0"/>
                <a:cs typeface="Ebrima" panose="02000000000000000000" pitchFamily="2" charset="0"/>
              </a:rPr>
              <a:t>Evaluation:</a:t>
            </a:r>
          </a:p>
          <a:p>
            <a:pPr lvl="1">
              <a:spcBef>
                <a:spcPct val="20000"/>
              </a:spcBef>
              <a:spcAft>
                <a:spcPts val="600"/>
              </a:spcAft>
              <a:buFont typeface="Courier New" panose="02070309020205020404" pitchFamily="49" charset="0"/>
              <a:buChar char="o"/>
            </a:pPr>
            <a:r>
              <a:rPr lang="en-IN" sz="1600" dirty="0">
                <a:latin typeface="Ebrima" panose="02000000000000000000" pitchFamily="2" charset="0"/>
                <a:ea typeface="Ebrima" panose="02000000000000000000" pitchFamily="2" charset="0"/>
                <a:cs typeface="Ebrima" panose="02000000000000000000" pitchFamily="2" charset="0"/>
              </a:rPr>
              <a:t>Assess the model's performance using appropriate metrics such as Mean Absolute Error (MAE), Root Mean Squared Error (RMSE), or other relevant metrics.</a:t>
            </a:r>
          </a:p>
          <a:p>
            <a:pPr lvl="1">
              <a:spcBef>
                <a:spcPct val="20000"/>
              </a:spcBef>
              <a:spcAft>
                <a:spcPts val="600"/>
              </a:spcAft>
              <a:buFont typeface="Courier New" panose="02070309020205020404" pitchFamily="49" charset="0"/>
              <a:buChar char="o"/>
            </a:pPr>
            <a:r>
              <a:rPr lang="en-IN" sz="1600" dirty="0">
                <a:latin typeface="Ebrima" panose="02000000000000000000" pitchFamily="2" charset="0"/>
                <a:ea typeface="Ebrima" panose="02000000000000000000" pitchFamily="2" charset="0"/>
                <a:cs typeface="Ebrima" panose="02000000000000000000" pitchFamily="2" charset="0"/>
              </a:rPr>
              <a:t>Fine-tune the model based on feedback and continuous monitoring of prediction accuracy.</a:t>
            </a:r>
          </a:p>
          <a:p>
            <a:pPr marL="305435" indent="-305435">
              <a:spcBef>
                <a:spcPct val="20000"/>
              </a:spcBef>
              <a:spcAft>
                <a:spcPts val="600"/>
              </a:spcAft>
              <a:buFont typeface="Arial"/>
              <a:buChar char="•"/>
            </a:pPr>
            <a:r>
              <a:rPr lang="en-IN" sz="1600" b="1" dirty="0">
                <a:latin typeface="Ebrima" panose="02000000000000000000" pitchFamily="2" charset="0"/>
                <a:ea typeface="Ebrima" panose="02000000000000000000" pitchFamily="2" charset="0"/>
                <a:cs typeface="Ebrima" panose="02000000000000000000" pitchFamily="2" charset="0"/>
              </a:rPr>
              <a:t>Expected Results:</a:t>
            </a:r>
          </a:p>
          <a:p>
            <a:pPr lvl="1">
              <a:spcBef>
                <a:spcPct val="20000"/>
              </a:spcBef>
              <a:spcAft>
                <a:spcPts val="600"/>
              </a:spcAft>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Accurate prediction of CO2 emissions for new vehicle configurations</a:t>
            </a:r>
            <a:r>
              <a:rPr lang="en-IN" sz="1600" dirty="0">
                <a:effectLst/>
                <a:latin typeface="Ebrima" panose="02000000000000000000" pitchFamily="2" charset="0"/>
                <a:ea typeface="Ebrima" panose="02000000000000000000" pitchFamily="2" charset="0"/>
                <a:cs typeface="Ebrima" panose="02000000000000000000" pitchFamily="2" charset="0"/>
              </a:rPr>
              <a:t>.</a:t>
            </a:r>
          </a:p>
          <a:p>
            <a:pPr lvl="1">
              <a:spcBef>
                <a:spcPct val="20000"/>
              </a:spcBef>
              <a:spcAft>
                <a:spcPts val="600"/>
              </a:spcAft>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Insights into which vehicle characteristics most significantly impact emissions.</a:t>
            </a:r>
          </a:p>
          <a:p>
            <a:pPr lvl="1">
              <a:spcBef>
                <a:spcPct val="20000"/>
              </a:spcBef>
              <a:spcAft>
                <a:spcPts val="600"/>
              </a:spcAft>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Recommendations for optimal vehicle configurations to minimize emissions.</a:t>
            </a:r>
          </a:p>
          <a:p>
            <a:pPr lvl="1">
              <a:spcBef>
                <a:spcPct val="20000"/>
              </a:spcBef>
              <a:spcAft>
                <a:spcPts val="600"/>
              </a:spcAft>
              <a:buFont typeface="Courier New" panose="02070309020205020404" pitchFamily="49" charset="0"/>
              <a:buChar char="o"/>
            </a:pPr>
            <a:endParaRPr lang="en-IN" sz="1200" dirty="0">
              <a:latin typeface="Calibri"/>
              <a:ea typeface="Calibri"/>
              <a:cs typeface="Calibri"/>
            </a:endParaRPr>
          </a:p>
        </p:txBody>
      </p:sp>
    </p:spTree>
    <p:extLst>
      <p:ext uri="{BB962C8B-B14F-4D97-AF65-F5344CB8AC3E}">
        <p14:creationId xmlns:p14="http://schemas.microsoft.com/office/powerpoint/2010/main" val="2057466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dirty="0">
                <a:latin typeface="Ebrima" panose="02000000000000000000" pitchFamily="2" charset="0"/>
                <a:ea typeface="Ebrima" panose="02000000000000000000" pitchFamily="2" charset="0"/>
                <a:cs typeface="Ebrima" panose="02000000000000000000" pitchFamily="2" charset="0"/>
              </a:rPr>
              <a:t>System Approach</a:t>
            </a:r>
            <a:endParaRPr lang="en-US" sz="5400" dirty="0">
              <a:latin typeface="Ebrima" panose="02000000000000000000" pitchFamily="2" charset="0"/>
              <a:ea typeface="Ebrima" panose="02000000000000000000" pitchFamily="2" charset="0"/>
              <a:cs typeface="Ebrima" panose="02000000000000000000" pitchFamily="2"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Autofit/>
          </a:bodyPr>
          <a:lstStyle/>
          <a:p>
            <a:pPr>
              <a:spcBef>
                <a:spcPct val="20000"/>
              </a:spcBef>
              <a:spcAft>
                <a:spcPts val="600"/>
              </a:spcAft>
            </a:pPr>
            <a:r>
              <a:rPr lang="en-IN" sz="1600" b="1" dirty="0">
                <a:latin typeface="Ebrima" panose="02000000000000000000" pitchFamily="2" charset="0"/>
                <a:ea typeface="Ebrima" panose="02000000000000000000" pitchFamily="2" charset="0"/>
                <a:cs typeface="Ebrima" panose="02000000000000000000" pitchFamily="2" charset="0"/>
              </a:rPr>
              <a:t>System requirements:</a:t>
            </a:r>
          </a:p>
          <a:p>
            <a:pPr marL="800100" lvl="1" indent="-342900">
              <a:spcBef>
                <a:spcPct val="20000"/>
              </a:spcBef>
              <a:spcAft>
                <a:spcPts val="600"/>
              </a:spcAft>
              <a:buFont typeface="+mj-lt"/>
              <a:buAutoNum type="arabicPeriod"/>
            </a:pPr>
            <a:r>
              <a:rPr lang="en-US" sz="1600" b="1" dirty="0">
                <a:latin typeface="Ebrima" panose="02000000000000000000" pitchFamily="2" charset="0"/>
                <a:ea typeface="Ebrima" panose="02000000000000000000" pitchFamily="2" charset="0"/>
                <a:cs typeface="Ebrima" panose="02000000000000000000" pitchFamily="2" charset="0"/>
              </a:rPr>
              <a:t>Hardware Requirements</a:t>
            </a:r>
          </a:p>
          <a:p>
            <a:pPr lvl="2">
              <a:spcBef>
                <a:spcPct val="20000"/>
              </a:spcBef>
              <a:spcAft>
                <a:spcPts val="600"/>
              </a:spcAft>
            </a:pPr>
            <a:r>
              <a:rPr lang="en-US" sz="1600" dirty="0">
                <a:latin typeface="Ebrima" panose="02000000000000000000" pitchFamily="2" charset="0"/>
                <a:ea typeface="Ebrima" panose="02000000000000000000" pitchFamily="2" charset="0"/>
                <a:cs typeface="Ebrima" panose="02000000000000000000" pitchFamily="2" charset="0"/>
              </a:rPr>
              <a:t>Computer with sufficient processing power for data analysis. </a:t>
            </a:r>
          </a:p>
          <a:p>
            <a:pPr lvl="2">
              <a:spcBef>
                <a:spcPct val="20000"/>
              </a:spcBef>
              <a:spcAft>
                <a:spcPts val="600"/>
              </a:spcAft>
            </a:pPr>
            <a:r>
              <a:rPr lang="en-US" sz="1600" dirty="0">
                <a:latin typeface="Ebrima" panose="02000000000000000000" pitchFamily="2" charset="0"/>
                <a:ea typeface="Ebrima" panose="02000000000000000000" pitchFamily="2" charset="0"/>
                <a:cs typeface="Ebrima" panose="02000000000000000000" pitchFamily="2" charset="0"/>
              </a:rPr>
              <a:t>Adequate RAM for handling large datasets.</a:t>
            </a:r>
          </a:p>
          <a:p>
            <a:pPr lvl="2">
              <a:spcBef>
                <a:spcPct val="20000"/>
              </a:spcBef>
              <a:spcAft>
                <a:spcPts val="600"/>
              </a:spcAft>
            </a:pPr>
            <a:r>
              <a:rPr lang="en-US" sz="1600" dirty="0">
                <a:latin typeface="Ebrima" panose="02000000000000000000" pitchFamily="2" charset="0"/>
                <a:ea typeface="Ebrima" panose="02000000000000000000" pitchFamily="2" charset="0"/>
                <a:cs typeface="Ebrima" panose="02000000000000000000" pitchFamily="2" charset="0"/>
              </a:rPr>
              <a:t>Storage space for dataset and model files.</a:t>
            </a:r>
          </a:p>
          <a:p>
            <a:pPr marL="800100" lvl="1" indent="-342900">
              <a:spcBef>
                <a:spcPct val="20000"/>
              </a:spcBef>
              <a:spcAft>
                <a:spcPts val="600"/>
              </a:spcAft>
              <a:buFont typeface="+mj-lt"/>
              <a:buAutoNum type="arabicPeriod"/>
            </a:pPr>
            <a:r>
              <a:rPr lang="en-US" sz="1600" b="1" dirty="0">
                <a:latin typeface="Ebrima" panose="02000000000000000000" pitchFamily="2" charset="0"/>
                <a:ea typeface="Ebrima" panose="02000000000000000000" pitchFamily="2" charset="0"/>
                <a:cs typeface="Ebrima" panose="02000000000000000000" pitchFamily="2" charset="0"/>
              </a:rPr>
              <a:t>Software Requirements</a:t>
            </a:r>
          </a:p>
          <a:p>
            <a:pPr lvl="2">
              <a:spcBef>
                <a:spcPct val="20000"/>
              </a:spcBef>
              <a:spcAft>
                <a:spcPts val="600"/>
              </a:spcAft>
            </a:pPr>
            <a:r>
              <a:rPr lang="en-US" sz="1600" dirty="0">
                <a:latin typeface="Ebrima" panose="02000000000000000000" pitchFamily="2" charset="0"/>
                <a:ea typeface="Ebrima" panose="02000000000000000000" pitchFamily="2" charset="0"/>
                <a:cs typeface="Ebrima" panose="02000000000000000000" pitchFamily="2" charset="0"/>
              </a:rPr>
              <a:t>Python 3.x as the primary programming language.</a:t>
            </a:r>
          </a:p>
          <a:p>
            <a:pPr lvl="2">
              <a:spcBef>
                <a:spcPct val="20000"/>
              </a:spcBef>
              <a:spcAft>
                <a:spcPts val="600"/>
              </a:spcAft>
            </a:pPr>
            <a:r>
              <a:rPr lang="en-US" sz="1600" dirty="0" err="1">
                <a:latin typeface="Ebrima" panose="02000000000000000000" pitchFamily="2" charset="0"/>
                <a:ea typeface="Ebrima" panose="02000000000000000000" pitchFamily="2" charset="0"/>
                <a:cs typeface="Ebrima" panose="02000000000000000000" pitchFamily="2" charset="0"/>
              </a:rPr>
              <a:t>Jupyter</a:t>
            </a:r>
            <a:r>
              <a:rPr lang="en-US" sz="1600" dirty="0">
                <a:latin typeface="Ebrima" panose="02000000000000000000" pitchFamily="2" charset="0"/>
                <a:ea typeface="Ebrima" panose="02000000000000000000" pitchFamily="2" charset="0"/>
                <a:cs typeface="Ebrima" panose="02000000000000000000" pitchFamily="2" charset="0"/>
              </a:rPr>
              <a:t> Notebook/VS Code for development and visualization.</a:t>
            </a:r>
          </a:p>
          <a:p>
            <a:pPr lvl="2">
              <a:spcBef>
                <a:spcPct val="20000"/>
              </a:spcBef>
              <a:spcAft>
                <a:spcPts val="600"/>
              </a:spcAft>
            </a:pPr>
            <a:r>
              <a:rPr lang="en-US" sz="1600" dirty="0">
                <a:latin typeface="Ebrima" panose="02000000000000000000" pitchFamily="2" charset="0"/>
                <a:ea typeface="Ebrima" panose="02000000000000000000" pitchFamily="2" charset="0"/>
                <a:cs typeface="Ebrima" panose="02000000000000000000" pitchFamily="2" charset="0"/>
              </a:rPr>
              <a:t>Operating System: Windows/Linux/MacOS</a:t>
            </a:r>
          </a:p>
          <a:p>
            <a:pPr marL="800100" lvl="1" indent="-342900">
              <a:spcBef>
                <a:spcPct val="20000"/>
              </a:spcBef>
              <a:spcAft>
                <a:spcPts val="600"/>
              </a:spcAft>
              <a:buFont typeface="+mj-lt"/>
              <a:buAutoNum type="arabicPeriod"/>
            </a:pPr>
            <a:r>
              <a:rPr lang="en-US" sz="1600" b="1" dirty="0">
                <a:latin typeface="Ebrima" panose="02000000000000000000" pitchFamily="2" charset="0"/>
                <a:ea typeface="Ebrima" panose="02000000000000000000" pitchFamily="2" charset="0"/>
                <a:cs typeface="Ebrima" panose="02000000000000000000" pitchFamily="2" charset="0"/>
              </a:rPr>
              <a:t>Data Requirements</a:t>
            </a:r>
          </a:p>
          <a:p>
            <a:pPr lvl="2">
              <a:spcBef>
                <a:spcPct val="20000"/>
              </a:spcBef>
              <a:spcAft>
                <a:spcPts val="600"/>
              </a:spcAft>
            </a:pPr>
            <a:r>
              <a:rPr lang="en-US" sz="1600" dirty="0">
                <a:latin typeface="Ebrima" panose="02000000000000000000" pitchFamily="2" charset="0"/>
                <a:ea typeface="Ebrima" panose="02000000000000000000" pitchFamily="2" charset="0"/>
                <a:cs typeface="Ebrima" panose="02000000000000000000" pitchFamily="2" charset="0"/>
              </a:rPr>
              <a:t>Access to CO2 emissions dataset.</a:t>
            </a:r>
          </a:p>
          <a:p>
            <a:pPr lvl="2">
              <a:spcBef>
                <a:spcPct val="20000"/>
              </a:spcBef>
              <a:spcAft>
                <a:spcPts val="600"/>
              </a:spcAft>
            </a:pPr>
            <a:r>
              <a:rPr lang="en-US" sz="1600" dirty="0">
                <a:latin typeface="Ebrima" panose="02000000000000000000" pitchFamily="2" charset="0"/>
                <a:ea typeface="Ebrima" panose="02000000000000000000" pitchFamily="2" charset="0"/>
                <a:cs typeface="Ebrima" panose="02000000000000000000" pitchFamily="2" charset="0"/>
              </a:rPr>
              <a:t>Vehicle specifications data.</a:t>
            </a:r>
          </a:p>
          <a:p>
            <a:pPr lvl="2">
              <a:spcBef>
                <a:spcPct val="20000"/>
              </a:spcBef>
              <a:spcAft>
                <a:spcPts val="600"/>
              </a:spcAft>
            </a:pPr>
            <a:r>
              <a:rPr lang="en-US" sz="1600" dirty="0">
                <a:latin typeface="Ebrima" panose="02000000000000000000" pitchFamily="2" charset="0"/>
                <a:ea typeface="Ebrima" panose="02000000000000000000" pitchFamily="2" charset="0"/>
                <a:cs typeface="Ebrima" panose="02000000000000000000" pitchFamily="2" charset="0"/>
              </a:rPr>
              <a:t>Clean and structured data format.</a:t>
            </a:r>
          </a:p>
        </p:txBody>
      </p:sp>
    </p:spTree>
    <p:extLst>
      <p:ext uri="{BB962C8B-B14F-4D97-AF65-F5344CB8AC3E}">
        <p14:creationId xmlns:p14="http://schemas.microsoft.com/office/powerpoint/2010/main" val="350112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CE9F64-AFCB-283D-853A-FCEFEB9401F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8182B7-A65D-540B-52CD-43C5606FF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5A4206-B762-FBF3-A811-FC08B2C85782}"/>
              </a:ext>
            </a:extLst>
          </p:cNvPr>
          <p:cNvSpPr>
            <a:spLocks noGrp="1"/>
          </p:cNvSpPr>
          <p:nvPr>
            <p:ph type="title"/>
          </p:nvPr>
        </p:nvSpPr>
        <p:spPr>
          <a:xfrm>
            <a:off x="838200" y="365125"/>
            <a:ext cx="10515600" cy="1325563"/>
          </a:xfrm>
        </p:spPr>
        <p:txBody>
          <a:bodyPr>
            <a:normAutofit/>
          </a:bodyPr>
          <a:lstStyle/>
          <a:p>
            <a:r>
              <a:rPr lang="en-US" sz="5400" b="1" cap="all" dirty="0">
                <a:latin typeface="Ebrima" panose="02000000000000000000" pitchFamily="2" charset="0"/>
                <a:ea typeface="Ebrima" panose="02000000000000000000" pitchFamily="2" charset="0"/>
                <a:cs typeface="Ebrima" panose="02000000000000000000" pitchFamily="2" charset="0"/>
              </a:rPr>
              <a:t>System Approach</a:t>
            </a:r>
            <a:endParaRPr lang="en-US" sz="5400" dirty="0">
              <a:latin typeface="Ebrima" panose="02000000000000000000" pitchFamily="2" charset="0"/>
              <a:ea typeface="Ebrima" panose="02000000000000000000" pitchFamily="2" charset="0"/>
              <a:cs typeface="Ebrima" panose="02000000000000000000" pitchFamily="2" charset="0"/>
            </a:endParaRPr>
          </a:p>
        </p:txBody>
      </p:sp>
      <p:sp>
        <p:nvSpPr>
          <p:cNvPr id="10" name="sketch line">
            <a:extLst>
              <a:ext uri="{FF2B5EF4-FFF2-40B4-BE49-F238E27FC236}">
                <a16:creationId xmlns:a16="http://schemas.microsoft.com/office/drawing/2014/main" id="{13AA59BD-ED72-6945-A9EE-0612818F6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C254D35-953E-E6D8-281E-E8CD89182AAC}"/>
              </a:ext>
            </a:extLst>
          </p:cNvPr>
          <p:cNvSpPr>
            <a:spLocks noGrp="1"/>
          </p:cNvSpPr>
          <p:nvPr>
            <p:ph idx="1"/>
          </p:nvPr>
        </p:nvSpPr>
        <p:spPr>
          <a:xfrm>
            <a:off x="838200" y="1929384"/>
            <a:ext cx="10515600" cy="4251960"/>
          </a:xfrm>
        </p:spPr>
        <p:txBody>
          <a:bodyPr vert="horz" lIns="91440" tIns="45720" rIns="91440" bIns="45720" rtlCol="0">
            <a:noAutofit/>
          </a:bodyPr>
          <a:lstStyle/>
          <a:p>
            <a:pPr marL="305435" indent="-305435">
              <a:spcBef>
                <a:spcPct val="20000"/>
              </a:spcBef>
              <a:spcAft>
                <a:spcPts val="600"/>
              </a:spcAft>
              <a:buFont typeface="Arial"/>
              <a:buChar char="•"/>
            </a:pPr>
            <a:r>
              <a:rPr lang="en-IN" sz="1600" b="1" dirty="0">
                <a:latin typeface="Ebrima" panose="02000000000000000000" pitchFamily="2" charset="0"/>
                <a:ea typeface="Ebrima" panose="02000000000000000000" pitchFamily="2" charset="0"/>
                <a:cs typeface="Ebrima" panose="02000000000000000000" pitchFamily="2" charset="0"/>
              </a:rPr>
              <a:t>Libraries required to build the model:</a:t>
            </a:r>
          </a:p>
          <a:p>
            <a:pPr marL="800100" lvl="1" indent="-342900">
              <a:spcBef>
                <a:spcPct val="20000"/>
              </a:spcBef>
              <a:spcAft>
                <a:spcPts val="600"/>
              </a:spcAft>
              <a:buFont typeface="+mj-lt"/>
              <a:buAutoNum type="arabicPeriod"/>
            </a:pPr>
            <a:r>
              <a:rPr lang="en-GB" sz="1600" b="1" dirty="0">
                <a:latin typeface="Ebrima" panose="02000000000000000000" pitchFamily="2" charset="0"/>
                <a:ea typeface="Ebrima" panose="02000000000000000000" pitchFamily="2" charset="0"/>
                <a:cs typeface="Ebrima" panose="02000000000000000000" pitchFamily="2" charset="0"/>
              </a:rPr>
              <a:t>Data Manipulation and Analysis</a:t>
            </a:r>
          </a:p>
          <a:p>
            <a:pPr marL="1219835" lvl="2" indent="-305435">
              <a:spcBef>
                <a:spcPct val="20000"/>
              </a:spcBef>
              <a:spcAft>
                <a:spcPts val="600"/>
              </a:spcAft>
              <a:buFont typeface="Arial"/>
              <a:buChar char="•"/>
            </a:pPr>
            <a:r>
              <a:rPr lang="en-GB" sz="1600" dirty="0">
                <a:latin typeface="Ebrima" panose="02000000000000000000" pitchFamily="2" charset="0"/>
                <a:ea typeface="Ebrima" panose="02000000000000000000" pitchFamily="2" charset="0"/>
                <a:cs typeface="Ebrima" panose="02000000000000000000" pitchFamily="2" charset="0"/>
              </a:rPr>
              <a:t>Pandas: For data preprocessing and manipulation</a:t>
            </a:r>
          </a:p>
          <a:p>
            <a:pPr marL="1219835" lvl="2" indent="-305435">
              <a:spcBef>
                <a:spcPct val="20000"/>
              </a:spcBef>
              <a:spcAft>
                <a:spcPts val="600"/>
              </a:spcAft>
              <a:buFont typeface="Arial"/>
              <a:buChar char="•"/>
            </a:pPr>
            <a:r>
              <a:rPr lang="en-GB" sz="1600" dirty="0">
                <a:latin typeface="Ebrima" panose="02000000000000000000" pitchFamily="2" charset="0"/>
                <a:ea typeface="Ebrima" panose="02000000000000000000" pitchFamily="2" charset="0"/>
                <a:cs typeface="Ebrima" panose="02000000000000000000" pitchFamily="2" charset="0"/>
              </a:rPr>
              <a:t>NumPy: For numerical operations</a:t>
            </a:r>
          </a:p>
          <a:p>
            <a:pPr marL="800100" lvl="1" indent="-342900">
              <a:spcBef>
                <a:spcPct val="20000"/>
              </a:spcBef>
              <a:spcAft>
                <a:spcPts val="600"/>
              </a:spcAft>
              <a:buFont typeface="+mj-lt"/>
              <a:buAutoNum type="arabicPeriod"/>
            </a:pPr>
            <a:r>
              <a:rPr lang="en-GB" sz="1600" b="1" dirty="0">
                <a:latin typeface="Ebrima" panose="02000000000000000000" pitchFamily="2" charset="0"/>
                <a:ea typeface="Ebrima" panose="02000000000000000000" pitchFamily="2" charset="0"/>
                <a:cs typeface="Ebrima" panose="02000000000000000000" pitchFamily="2" charset="0"/>
              </a:rPr>
              <a:t>Data Visualization</a:t>
            </a:r>
          </a:p>
          <a:p>
            <a:pPr marL="1219835" lvl="2" indent="-305435">
              <a:spcBef>
                <a:spcPct val="20000"/>
              </a:spcBef>
              <a:spcAft>
                <a:spcPts val="600"/>
              </a:spcAft>
              <a:buFont typeface="Arial"/>
              <a:buChar char="•"/>
            </a:pPr>
            <a:r>
              <a:rPr lang="en-US" sz="1600" dirty="0">
                <a:latin typeface="Ebrima" panose="02000000000000000000" pitchFamily="2" charset="0"/>
                <a:ea typeface="Ebrima" panose="02000000000000000000" pitchFamily="2" charset="0"/>
                <a:cs typeface="Ebrima" panose="02000000000000000000" pitchFamily="2" charset="0"/>
              </a:rPr>
              <a:t>Matplotlib: For basic data visualization.</a:t>
            </a:r>
          </a:p>
          <a:p>
            <a:pPr marL="1219835" lvl="2" indent="-305435">
              <a:spcBef>
                <a:spcPct val="20000"/>
              </a:spcBef>
              <a:spcAft>
                <a:spcPts val="600"/>
              </a:spcAft>
              <a:buFont typeface="Arial"/>
              <a:buChar char="•"/>
            </a:pPr>
            <a:r>
              <a:rPr lang="en-GB" sz="1600" dirty="0">
                <a:latin typeface="Ebrima" panose="02000000000000000000" pitchFamily="2" charset="0"/>
                <a:ea typeface="Ebrima" panose="02000000000000000000" pitchFamily="2" charset="0"/>
                <a:cs typeface="Ebrima" panose="02000000000000000000" pitchFamily="2" charset="0"/>
              </a:rPr>
              <a:t>Seaborn: For statistical visualizations</a:t>
            </a:r>
          </a:p>
          <a:p>
            <a:pPr marL="800100" lvl="1" indent="-342900">
              <a:spcBef>
                <a:spcPct val="20000"/>
              </a:spcBef>
              <a:spcAft>
                <a:spcPts val="600"/>
              </a:spcAft>
              <a:buFont typeface="+mj-lt"/>
              <a:buAutoNum type="arabicPeriod"/>
            </a:pPr>
            <a:r>
              <a:rPr lang="en-GB" sz="1600" b="1" dirty="0">
                <a:latin typeface="Ebrima" panose="02000000000000000000" pitchFamily="2" charset="0"/>
                <a:ea typeface="Ebrima" panose="02000000000000000000" pitchFamily="2" charset="0"/>
                <a:cs typeface="Ebrima" panose="02000000000000000000" pitchFamily="2" charset="0"/>
              </a:rPr>
              <a:t>Machine Learning</a:t>
            </a:r>
          </a:p>
          <a:p>
            <a:pPr marL="1219835" lvl="2" indent="-305435">
              <a:spcBef>
                <a:spcPct val="20000"/>
              </a:spcBef>
              <a:spcAft>
                <a:spcPts val="600"/>
              </a:spcAft>
              <a:buFont typeface="Arial"/>
              <a:buChar char="•"/>
            </a:pPr>
            <a:r>
              <a:rPr lang="en-GB" sz="1600" dirty="0">
                <a:latin typeface="Ebrima" panose="02000000000000000000" pitchFamily="2" charset="0"/>
                <a:ea typeface="Ebrima" panose="02000000000000000000" pitchFamily="2" charset="0"/>
                <a:cs typeface="Ebrima" panose="02000000000000000000" pitchFamily="2" charset="0"/>
              </a:rPr>
              <a:t>Scikit-learn: For model selection</a:t>
            </a:r>
          </a:p>
          <a:p>
            <a:pPr>
              <a:spcBef>
                <a:spcPct val="20000"/>
              </a:spcBef>
              <a:spcAft>
                <a:spcPts val="600"/>
              </a:spcAft>
            </a:pPr>
            <a:endParaRPr lang="en-GB" sz="1000" dirty="0"/>
          </a:p>
        </p:txBody>
      </p:sp>
    </p:spTree>
    <p:extLst>
      <p:ext uri="{BB962C8B-B14F-4D97-AF65-F5344CB8AC3E}">
        <p14:creationId xmlns:p14="http://schemas.microsoft.com/office/powerpoint/2010/main" val="1330531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dirty="0">
                <a:latin typeface="Ebrima" panose="02000000000000000000" pitchFamily="2" charset="0"/>
                <a:ea typeface="Ebrima" panose="02000000000000000000" pitchFamily="2" charset="0"/>
                <a:cs typeface="Ebrima" panose="02000000000000000000" pitchFamily="2" charset="0"/>
              </a:rPr>
              <a:t>Algorithm </a:t>
            </a:r>
            <a:endParaRPr lang="en-US" sz="5400" dirty="0">
              <a:latin typeface="Ebrima" panose="02000000000000000000" pitchFamily="2" charset="0"/>
              <a:ea typeface="Ebrima" panose="02000000000000000000" pitchFamily="2" charset="0"/>
              <a:cs typeface="Ebrima" panose="02000000000000000000" pitchFamily="2"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68089"/>
            <a:ext cx="10515600" cy="4928616"/>
          </a:xfrm>
        </p:spPr>
        <p:txBody>
          <a:bodyPr vert="horz" lIns="91440" tIns="45720" rIns="91440" bIns="45720" rtlCol="0">
            <a:normAutofit/>
          </a:bodyPr>
          <a:lstStyle/>
          <a:p>
            <a:pPr>
              <a:spcBef>
                <a:spcPct val="20000"/>
              </a:spcBef>
              <a:spcAft>
                <a:spcPts val="600"/>
              </a:spcAft>
            </a:pPr>
            <a:r>
              <a:rPr lang="en-IN" sz="1700" b="1" dirty="0">
                <a:latin typeface="Ebrima" panose="02000000000000000000" pitchFamily="2" charset="0"/>
                <a:ea typeface="Ebrima" panose="02000000000000000000" pitchFamily="2" charset="0"/>
                <a:cs typeface="Ebrima" panose="02000000000000000000" pitchFamily="2" charset="0"/>
              </a:rPr>
              <a:t>Algorithm Selection:</a:t>
            </a:r>
          </a:p>
          <a:p>
            <a:pPr lvl="1">
              <a:spcBef>
                <a:spcPct val="20000"/>
              </a:spcBef>
              <a:spcAft>
                <a:spcPts val="600"/>
              </a:spcAft>
              <a:buFont typeface="Courier New" panose="02070309020205020404" pitchFamily="49" charset="0"/>
              <a:buChar char="o"/>
            </a:pPr>
            <a:r>
              <a:rPr lang="en-US" sz="1700" dirty="0">
                <a:effectLst/>
                <a:latin typeface="Ebrima" panose="02000000000000000000" pitchFamily="2" charset="0"/>
                <a:ea typeface="Ebrima" panose="02000000000000000000" pitchFamily="2" charset="0"/>
                <a:cs typeface="Ebrima" panose="02000000000000000000" pitchFamily="2" charset="0"/>
              </a:rPr>
              <a:t>We use Linear Regression to predict CO2 emissions due to its ability to capture linear relationships between vehicle features and emissions, while providing clear insights into feature importance.</a:t>
            </a:r>
          </a:p>
          <a:p>
            <a:pPr>
              <a:spcBef>
                <a:spcPct val="20000"/>
              </a:spcBef>
              <a:spcAft>
                <a:spcPts val="600"/>
              </a:spcAft>
            </a:pPr>
            <a:r>
              <a:rPr lang="en-IN" sz="1700" b="1" dirty="0">
                <a:latin typeface="Ebrima" panose="02000000000000000000" pitchFamily="2" charset="0"/>
                <a:ea typeface="Ebrima" panose="02000000000000000000" pitchFamily="2" charset="0"/>
                <a:cs typeface="Ebrima" panose="02000000000000000000" pitchFamily="2" charset="0"/>
              </a:rPr>
              <a:t>Data Input: </a:t>
            </a:r>
            <a:r>
              <a:rPr lang="en-US" sz="1700" dirty="0">
                <a:effectLst/>
                <a:latin typeface="Ebrima" panose="02000000000000000000" pitchFamily="2" charset="0"/>
                <a:ea typeface="Ebrima" panose="02000000000000000000" pitchFamily="2" charset="0"/>
                <a:cs typeface="Ebrima" panose="02000000000000000000" pitchFamily="2" charset="0"/>
              </a:rPr>
              <a:t>The algorithm utilizes the following input features:</a:t>
            </a:r>
          </a:p>
          <a:p>
            <a:pPr lvl="1">
              <a:spcBef>
                <a:spcPct val="20000"/>
              </a:spcBef>
              <a:spcAft>
                <a:spcPts val="600"/>
              </a:spcAft>
              <a:buFont typeface="Courier New" panose="02070309020205020404" pitchFamily="49" charset="0"/>
              <a:buChar char="o"/>
            </a:pPr>
            <a:r>
              <a:rPr lang="en-US" sz="1700" dirty="0">
                <a:effectLst/>
                <a:latin typeface="Ebrima" panose="02000000000000000000" pitchFamily="2" charset="0"/>
                <a:ea typeface="Ebrima" panose="02000000000000000000" pitchFamily="2" charset="0"/>
                <a:cs typeface="Ebrima" panose="02000000000000000000" pitchFamily="2" charset="0"/>
              </a:rPr>
              <a:t>Engine Size (L): Continuous variable representing engine capacity</a:t>
            </a:r>
          </a:p>
          <a:p>
            <a:pPr lvl="1">
              <a:spcBef>
                <a:spcPct val="20000"/>
              </a:spcBef>
              <a:spcAft>
                <a:spcPts val="600"/>
              </a:spcAft>
              <a:buFont typeface="Courier New" panose="02070309020205020404" pitchFamily="49" charset="0"/>
              <a:buChar char="o"/>
            </a:pPr>
            <a:r>
              <a:rPr lang="en-US" sz="1700" dirty="0">
                <a:effectLst/>
                <a:latin typeface="Ebrima" panose="02000000000000000000" pitchFamily="2" charset="0"/>
                <a:ea typeface="Ebrima" panose="02000000000000000000" pitchFamily="2" charset="0"/>
                <a:cs typeface="Ebrima" panose="02000000000000000000" pitchFamily="2" charset="0"/>
              </a:rPr>
              <a:t>Fuel Consumption Metrics: City (L/100 km), Highway (L/100 km), Combined (L/100 km)</a:t>
            </a:r>
          </a:p>
          <a:p>
            <a:pPr lvl="1">
              <a:spcBef>
                <a:spcPct val="20000"/>
              </a:spcBef>
              <a:spcAft>
                <a:spcPts val="600"/>
              </a:spcAft>
              <a:buFont typeface="Courier New" panose="02070309020205020404" pitchFamily="49" charset="0"/>
              <a:buChar char="o"/>
            </a:pPr>
            <a:r>
              <a:rPr lang="en-US" sz="1700" dirty="0">
                <a:effectLst/>
                <a:latin typeface="Ebrima" panose="02000000000000000000" pitchFamily="2" charset="0"/>
                <a:ea typeface="Ebrima" panose="02000000000000000000" pitchFamily="2" charset="0"/>
                <a:cs typeface="Ebrima" panose="02000000000000000000" pitchFamily="2" charset="0"/>
              </a:rPr>
              <a:t>Number of Cylinders: Integer value</a:t>
            </a:r>
          </a:p>
          <a:p>
            <a:pPr lvl="1">
              <a:spcBef>
                <a:spcPct val="20000"/>
              </a:spcBef>
              <a:spcAft>
                <a:spcPts val="600"/>
              </a:spcAft>
              <a:buFont typeface="Courier New" panose="02070309020205020404" pitchFamily="49" charset="0"/>
              <a:buChar char="o"/>
            </a:pPr>
            <a:r>
              <a:rPr lang="en-US" sz="1700" dirty="0">
                <a:effectLst/>
                <a:latin typeface="Ebrima" panose="02000000000000000000" pitchFamily="2" charset="0"/>
                <a:ea typeface="Ebrima" panose="02000000000000000000" pitchFamily="2" charset="0"/>
                <a:cs typeface="Ebrima" panose="02000000000000000000" pitchFamily="2" charset="0"/>
              </a:rPr>
              <a:t>Vehicle Class, Transmission Type, Fuel Type: Categorical variable</a:t>
            </a:r>
          </a:p>
          <a:p>
            <a:pPr>
              <a:spcBef>
                <a:spcPct val="20000"/>
              </a:spcBef>
              <a:spcAft>
                <a:spcPts val="600"/>
              </a:spcAft>
            </a:pPr>
            <a:r>
              <a:rPr lang="en-IN" sz="1700" b="1" dirty="0">
                <a:latin typeface="Ebrima" panose="02000000000000000000" pitchFamily="2" charset="0"/>
                <a:ea typeface="Ebrima" panose="02000000000000000000" pitchFamily="2" charset="0"/>
                <a:cs typeface="Ebrima" panose="02000000000000000000" pitchFamily="2" charset="0"/>
              </a:rPr>
              <a:t>Training Process: </a:t>
            </a:r>
            <a:r>
              <a:rPr lang="en-US" sz="1700" dirty="0">
                <a:effectLst/>
                <a:latin typeface="Ebrima" panose="02000000000000000000" pitchFamily="2" charset="0"/>
                <a:ea typeface="Ebrima" panose="02000000000000000000" pitchFamily="2" charset="0"/>
                <a:cs typeface="Ebrima" panose="02000000000000000000" pitchFamily="2" charset="0"/>
              </a:rPr>
              <a:t>The model training follows these steps:</a:t>
            </a:r>
          </a:p>
          <a:p>
            <a:pPr lvl="1">
              <a:spcBef>
                <a:spcPct val="20000"/>
              </a:spcBef>
              <a:spcAft>
                <a:spcPts val="600"/>
              </a:spcAft>
              <a:buFont typeface="Wingdings" panose="05000000000000000000" pitchFamily="2" charset="2"/>
              <a:buChar char="§"/>
            </a:pPr>
            <a:r>
              <a:rPr lang="en-US" sz="1700" b="1" dirty="0">
                <a:effectLst/>
                <a:latin typeface="Ebrima" panose="02000000000000000000" pitchFamily="2" charset="0"/>
                <a:ea typeface="Ebrima" panose="02000000000000000000" pitchFamily="2" charset="0"/>
                <a:cs typeface="Ebrima" panose="02000000000000000000" pitchFamily="2" charset="0"/>
              </a:rPr>
              <a:t>Data preprocessing:</a:t>
            </a:r>
          </a:p>
          <a:p>
            <a:pPr lvl="2">
              <a:spcBef>
                <a:spcPct val="20000"/>
              </a:spcBef>
              <a:spcAft>
                <a:spcPts val="600"/>
              </a:spcAft>
              <a:buFont typeface="Courier New" panose="02070309020205020404" pitchFamily="49" charset="0"/>
              <a:buChar char="o"/>
            </a:pPr>
            <a:r>
              <a:rPr lang="en-US" sz="1700" dirty="0">
                <a:effectLst/>
                <a:latin typeface="Ebrima" panose="02000000000000000000" pitchFamily="2" charset="0"/>
                <a:ea typeface="Ebrima" panose="02000000000000000000" pitchFamily="2" charset="0"/>
                <a:cs typeface="Ebrima" panose="02000000000000000000" pitchFamily="2" charset="0"/>
              </a:rPr>
              <a:t>Encoding categorical variables (Vehicle Class, Transmission, Fuel Type)</a:t>
            </a:r>
          </a:p>
          <a:p>
            <a:pPr lvl="2">
              <a:spcBef>
                <a:spcPct val="20000"/>
              </a:spcBef>
              <a:spcAft>
                <a:spcPts val="600"/>
              </a:spcAft>
              <a:buFont typeface="Courier New" panose="02070309020205020404" pitchFamily="49" charset="0"/>
              <a:buChar char="o"/>
            </a:pPr>
            <a:r>
              <a:rPr lang="en-US" sz="1700" dirty="0">
                <a:effectLst/>
                <a:latin typeface="Ebrima" panose="02000000000000000000" pitchFamily="2" charset="0"/>
                <a:ea typeface="Ebrima" panose="02000000000000000000" pitchFamily="2" charset="0"/>
                <a:cs typeface="Ebrima" panose="02000000000000000000" pitchFamily="2" charset="0"/>
              </a:rPr>
              <a:t>Normalizing numerical features</a:t>
            </a:r>
          </a:p>
          <a:p>
            <a:pPr lvl="2">
              <a:spcBef>
                <a:spcPct val="20000"/>
              </a:spcBef>
              <a:spcAft>
                <a:spcPts val="600"/>
              </a:spcAft>
              <a:buFont typeface="Courier New" panose="02070309020205020404" pitchFamily="49" charset="0"/>
              <a:buChar char="o"/>
            </a:pPr>
            <a:r>
              <a:rPr lang="en-US" sz="1700" dirty="0">
                <a:effectLst/>
                <a:latin typeface="Ebrima" panose="02000000000000000000" pitchFamily="2" charset="0"/>
                <a:ea typeface="Ebrima" panose="02000000000000000000" pitchFamily="2" charset="0"/>
                <a:cs typeface="Ebrima" panose="02000000000000000000" pitchFamily="2" charset="0"/>
              </a:rPr>
              <a:t>Splitting data into training (80%) and testing (20%) sets</a:t>
            </a:r>
          </a:p>
          <a:p>
            <a:pPr marL="0" indent="0">
              <a:spcBef>
                <a:spcPct val="20000"/>
              </a:spcBef>
              <a:spcAft>
                <a:spcPts val="600"/>
              </a:spcAft>
              <a:buNone/>
            </a:pPr>
            <a:endParaRPr lang="en-US" sz="2000" dirty="0">
              <a:effectLst/>
              <a:latin typeface="Calibri" panose="020F0502020204030204" pitchFamily="34" charset="0"/>
            </a:endParaRPr>
          </a:p>
          <a:p>
            <a:pPr marL="457200" indent="-457200">
              <a:spcBef>
                <a:spcPct val="20000"/>
              </a:spcBef>
              <a:spcAft>
                <a:spcPts val="600"/>
              </a:spcAft>
              <a:buFont typeface="+mj-lt"/>
              <a:buAutoNum type="arabicPeriod"/>
            </a:pPr>
            <a:endParaRPr lang="en-US" sz="1900" dirty="0">
              <a:effectLst/>
              <a:latin typeface="Ebrima" panose="02000000000000000000" pitchFamily="2" charset="0"/>
              <a:ea typeface="Ebrima" panose="02000000000000000000" pitchFamily="2" charset="0"/>
              <a:cs typeface="Ebrima" panose="02000000000000000000" pitchFamily="2" charset="0"/>
            </a:endParaRPr>
          </a:p>
          <a:p>
            <a:pPr lvl="2">
              <a:spcBef>
                <a:spcPct val="20000"/>
              </a:spcBef>
              <a:spcAft>
                <a:spcPts val="600"/>
              </a:spcAft>
              <a:buFont typeface="Courier New" panose="02070309020205020404" pitchFamily="49" charset="0"/>
              <a:buChar char="o"/>
            </a:pPr>
            <a:endParaRPr lang="en-US" sz="1900" dirty="0">
              <a:effectLst/>
              <a:latin typeface="Ebrima" panose="02000000000000000000" pitchFamily="2" charset="0"/>
              <a:ea typeface="Ebrima" panose="02000000000000000000" pitchFamily="2" charset="0"/>
              <a:cs typeface="Ebrima" panose="02000000000000000000" pitchFamily="2" charset="0"/>
            </a:endParaRPr>
          </a:p>
          <a:p>
            <a:pPr marL="305435" indent="-305435">
              <a:spcBef>
                <a:spcPct val="20000"/>
              </a:spcBef>
              <a:spcAft>
                <a:spcPts val="600"/>
              </a:spcAft>
              <a:buFont typeface="Arial"/>
              <a:buChar char="•"/>
            </a:pPr>
            <a:endParaRPr lang="en-GB" sz="1500" dirty="0"/>
          </a:p>
        </p:txBody>
      </p:sp>
    </p:spTree>
    <p:extLst>
      <p:ext uri="{BB962C8B-B14F-4D97-AF65-F5344CB8AC3E}">
        <p14:creationId xmlns:p14="http://schemas.microsoft.com/office/powerpoint/2010/main" val="1199084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66F04A-A283-D5CE-6933-D59501DD6A9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8CDFA03-163C-4824-D479-97346A80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43967-9224-E3D0-CCB5-0702BED651EB}"/>
              </a:ext>
            </a:extLst>
          </p:cNvPr>
          <p:cNvSpPr>
            <a:spLocks noGrp="1"/>
          </p:cNvSpPr>
          <p:nvPr>
            <p:ph type="title"/>
          </p:nvPr>
        </p:nvSpPr>
        <p:spPr>
          <a:xfrm>
            <a:off x="838200" y="365125"/>
            <a:ext cx="10515600" cy="1325563"/>
          </a:xfrm>
        </p:spPr>
        <p:txBody>
          <a:bodyPr>
            <a:normAutofit/>
          </a:bodyPr>
          <a:lstStyle/>
          <a:p>
            <a:r>
              <a:rPr lang="en-US" sz="5400" b="1" cap="all" dirty="0">
                <a:latin typeface="Ebrima" panose="02000000000000000000" pitchFamily="2" charset="0"/>
                <a:ea typeface="Ebrima" panose="02000000000000000000" pitchFamily="2" charset="0"/>
                <a:cs typeface="Ebrima" panose="02000000000000000000" pitchFamily="2" charset="0"/>
              </a:rPr>
              <a:t>Algorithm </a:t>
            </a:r>
            <a:endParaRPr lang="en-US" sz="5400" dirty="0">
              <a:latin typeface="Ebrima" panose="02000000000000000000" pitchFamily="2" charset="0"/>
              <a:ea typeface="Ebrima" panose="02000000000000000000" pitchFamily="2" charset="0"/>
              <a:cs typeface="Ebrima" panose="02000000000000000000" pitchFamily="2" charset="0"/>
            </a:endParaRPr>
          </a:p>
        </p:txBody>
      </p:sp>
      <p:sp>
        <p:nvSpPr>
          <p:cNvPr id="10" name="sketch line">
            <a:extLst>
              <a:ext uri="{FF2B5EF4-FFF2-40B4-BE49-F238E27FC236}">
                <a16:creationId xmlns:a16="http://schemas.microsoft.com/office/drawing/2014/main" id="{40B2DF43-0B8C-6A2C-619A-2238A91B1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303885F-9766-75A8-B282-9681AA5CD6F4}"/>
              </a:ext>
            </a:extLst>
          </p:cNvPr>
          <p:cNvSpPr>
            <a:spLocks noGrp="1"/>
          </p:cNvSpPr>
          <p:nvPr>
            <p:ph idx="1"/>
          </p:nvPr>
        </p:nvSpPr>
        <p:spPr>
          <a:xfrm>
            <a:off x="838200" y="1929384"/>
            <a:ext cx="10515600" cy="4251960"/>
          </a:xfrm>
        </p:spPr>
        <p:txBody>
          <a:bodyPr vert="horz" lIns="91440" tIns="45720" rIns="91440" bIns="45720" rtlCol="0">
            <a:normAutofit/>
          </a:bodyPr>
          <a:lstStyle/>
          <a:p>
            <a:pPr lvl="1">
              <a:spcBef>
                <a:spcPct val="20000"/>
              </a:spcBef>
              <a:spcAft>
                <a:spcPts val="600"/>
              </a:spcAft>
              <a:buFont typeface="Wingdings" panose="05000000000000000000" pitchFamily="2" charset="2"/>
              <a:buChar char="§"/>
            </a:pPr>
            <a:r>
              <a:rPr lang="en-US" sz="1600" b="1" dirty="0">
                <a:effectLst/>
                <a:latin typeface="Ebrima" panose="02000000000000000000" pitchFamily="2" charset="0"/>
                <a:ea typeface="Ebrima" panose="02000000000000000000" pitchFamily="2" charset="0"/>
                <a:cs typeface="Ebrima" panose="02000000000000000000" pitchFamily="2" charset="0"/>
              </a:rPr>
              <a:t>Model fitting:</a:t>
            </a:r>
          </a:p>
          <a:p>
            <a:pPr lvl="2">
              <a:spcBef>
                <a:spcPct val="20000"/>
              </a:spcBef>
              <a:spcAft>
                <a:spcPts val="600"/>
              </a:spcAft>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Training the Linear Regression model on preprocessed data</a:t>
            </a:r>
          </a:p>
          <a:p>
            <a:pPr lvl="2">
              <a:spcBef>
                <a:spcPct val="20000"/>
              </a:spcBef>
              <a:spcAft>
                <a:spcPts val="600"/>
              </a:spcAft>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Using k-fold cross-validation to ensure model stability</a:t>
            </a:r>
          </a:p>
          <a:p>
            <a:pPr lvl="2">
              <a:spcBef>
                <a:spcPct val="20000"/>
              </a:spcBef>
              <a:spcAft>
                <a:spcPts val="600"/>
              </a:spcAft>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Evaluating model performance using R-squared and RMSE metrics</a:t>
            </a:r>
          </a:p>
          <a:p>
            <a:pPr>
              <a:spcBef>
                <a:spcPct val="20000"/>
              </a:spcBef>
              <a:spcAft>
                <a:spcPts val="600"/>
              </a:spcAft>
            </a:pPr>
            <a:r>
              <a:rPr lang="en-IN" sz="1600" b="1" dirty="0">
                <a:latin typeface="Ebrima" panose="02000000000000000000" pitchFamily="2" charset="0"/>
                <a:ea typeface="Ebrima" panose="02000000000000000000" pitchFamily="2" charset="0"/>
                <a:cs typeface="Ebrima" panose="02000000000000000000" pitchFamily="2" charset="0"/>
              </a:rPr>
              <a:t>Prediction Process: </a:t>
            </a:r>
            <a:r>
              <a:rPr lang="en-US" sz="1600" dirty="0">
                <a:effectLst/>
                <a:latin typeface="Ebrima" panose="02000000000000000000" pitchFamily="2" charset="0"/>
                <a:ea typeface="Ebrima" panose="02000000000000000000" pitchFamily="2" charset="0"/>
                <a:cs typeface="Ebrima" panose="02000000000000000000" pitchFamily="2" charset="0"/>
              </a:rPr>
              <a:t>The trained model makes predictions through:</a:t>
            </a:r>
          </a:p>
          <a:p>
            <a:pPr lvl="1">
              <a:spcBef>
                <a:spcPct val="20000"/>
              </a:spcBef>
              <a:spcAft>
                <a:spcPts val="600"/>
              </a:spcAft>
              <a:buFont typeface="Wingdings" panose="05000000000000000000" pitchFamily="2" charset="2"/>
              <a:buChar char="§"/>
            </a:pPr>
            <a:r>
              <a:rPr lang="en-US" sz="1600" b="1" dirty="0">
                <a:effectLst/>
                <a:latin typeface="Ebrima" panose="02000000000000000000" pitchFamily="2" charset="0"/>
                <a:ea typeface="Ebrima" panose="02000000000000000000" pitchFamily="2" charset="0"/>
                <a:cs typeface="Ebrima" panose="02000000000000000000" pitchFamily="2" charset="0"/>
              </a:rPr>
              <a:t>Input processing:</a:t>
            </a:r>
          </a:p>
          <a:p>
            <a:pPr lvl="2">
              <a:spcBef>
                <a:spcPct val="20000"/>
              </a:spcBef>
              <a:spcAft>
                <a:spcPts val="600"/>
              </a:spcAft>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Applying the same preprocessing steps used in training</a:t>
            </a:r>
          </a:p>
          <a:p>
            <a:pPr lvl="2">
              <a:spcBef>
                <a:spcPct val="20000"/>
              </a:spcBef>
              <a:spcAft>
                <a:spcPts val="600"/>
              </a:spcAft>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Normalizing new vehicle data</a:t>
            </a:r>
          </a:p>
          <a:p>
            <a:pPr lvl="1">
              <a:spcBef>
                <a:spcPct val="20000"/>
              </a:spcBef>
              <a:spcAft>
                <a:spcPts val="600"/>
              </a:spcAft>
              <a:buFont typeface="Wingdings" panose="05000000000000000000" pitchFamily="2" charset="2"/>
              <a:buChar char="§"/>
            </a:pPr>
            <a:r>
              <a:rPr lang="en-US" sz="1600" b="1" dirty="0">
                <a:effectLst/>
                <a:latin typeface="Ebrima" panose="02000000000000000000" pitchFamily="2" charset="0"/>
                <a:ea typeface="Ebrima" panose="02000000000000000000" pitchFamily="2" charset="0"/>
                <a:cs typeface="Ebrima" panose="02000000000000000000" pitchFamily="2" charset="0"/>
              </a:rPr>
              <a:t>Prediction generation:</a:t>
            </a:r>
          </a:p>
          <a:p>
            <a:pPr lvl="2">
              <a:spcBef>
                <a:spcPct val="20000"/>
              </a:spcBef>
              <a:spcAft>
                <a:spcPts val="600"/>
              </a:spcAft>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Calculating predicted CO2 emissions in g/km</a:t>
            </a:r>
          </a:p>
          <a:p>
            <a:pPr lvl="2">
              <a:spcBef>
                <a:spcPct val="20000"/>
              </a:spcBef>
              <a:spcAft>
                <a:spcPts val="600"/>
              </a:spcAft>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Providing confidence intervals for predictions</a:t>
            </a:r>
          </a:p>
          <a:p>
            <a:pPr lvl="2">
              <a:spcBef>
                <a:spcPct val="20000"/>
              </a:spcBef>
              <a:spcAft>
                <a:spcPts val="600"/>
              </a:spcAft>
              <a:buFont typeface="Courier New" panose="02070309020205020404" pitchFamily="49" charset="0"/>
              <a:buChar char="o"/>
            </a:pPr>
            <a:r>
              <a:rPr lang="en-US" sz="1600" dirty="0">
                <a:effectLst/>
                <a:latin typeface="Ebrima" panose="02000000000000000000" pitchFamily="2" charset="0"/>
                <a:ea typeface="Ebrima" panose="02000000000000000000" pitchFamily="2" charset="0"/>
                <a:cs typeface="Ebrima" panose="02000000000000000000" pitchFamily="2" charset="0"/>
              </a:rPr>
              <a:t>Identifying key features influencing the prediction</a:t>
            </a:r>
          </a:p>
          <a:p>
            <a:pPr marL="305435" indent="-305435">
              <a:spcBef>
                <a:spcPct val="20000"/>
              </a:spcBef>
              <a:spcAft>
                <a:spcPts val="600"/>
              </a:spcAft>
              <a:buFont typeface="Arial"/>
              <a:buChar char="•"/>
            </a:pPr>
            <a:endParaRPr lang="en-GB" sz="1500" dirty="0"/>
          </a:p>
        </p:txBody>
      </p:sp>
    </p:spTree>
    <p:extLst>
      <p:ext uri="{BB962C8B-B14F-4D97-AF65-F5344CB8AC3E}">
        <p14:creationId xmlns:p14="http://schemas.microsoft.com/office/powerpoint/2010/main" val="10611022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2508</TotalTime>
  <Words>1279</Words>
  <Application>Microsoft Office PowerPoint</Application>
  <PresentationFormat>Widescreen</PresentationFormat>
  <Paragraphs>181</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Aptos</vt:lpstr>
      <vt:lpstr>Aptos Display</vt:lpstr>
      <vt:lpstr>Arial</vt:lpstr>
      <vt:lpstr>Calibri</vt:lpstr>
      <vt:lpstr>Courier New</vt:lpstr>
      <vt:lpstr>Ebrima</vt:lpstr>
      <vt:lpstr>Franklin Gothic Book</vt:lpstr>
      <vt:lpstr>Wingdings</vt:lpstr>
      <vt:lpstr>office theme</vt:lpstr>
      <vt:lpstr>Regression Project (Machine Learning) </vt:lpstr>
      <vt:lpstr>OUTLINE</vt:lpstr>
      <vt:lpstr>Problem Statement</vt:lpstr>
      <vt:lpstr>Proposed Solution</vt:lpstr>
      <vt:lpstr>Proposed Solution</vt:lpstr>
      <vt:lpstr>System Approach</vt:lpstr>
      <vt:lpstr>System Approach</vt:lpstr>
      <vt:lpstr>Algorithm </vt:lpstr>
      <vt:lpstr>Algorithm </vt:lpstr>
      <vt:lpstr>DEPLOYMENT</vt:lpstr>
      <vt:lpstr>DEPLOYMENT </vt:lpstr>
      <vt:lpstr>Result</vt:lpstr>
      <vt:lpstr>Result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Fareesa Hibah</cp:lastModifiedBy>
  <cp:revision>13</cp:revision>
  <dcterms:created xsi:type="dcterms:W3CDTF">2013-07-15T20:26:40Z</dcterms:created>
  <dcterms:modified xsi:type="dcterms:W3CDTF">2025-05-14T09:14:45Z</dcterms:modified>
</cp:coreProperties>
</file>