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9144000"/>
  <p:notesSz cx="6858000" cy="9144000"/>
  <p:embeddedFontLst>
    <p:embeddedFont>
      <p:font typeface="Roboto Mon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Mono-bold.fntdata"/><Relationship Id="rId10" Type="http://schemas.openxmlformats.org/officeDocument/2006/relationships/slide" Target="slides/slide5.xml"/><Relationship Id="rId21" Type="http://schemas.openxmlformats.org/officeDocument/2006/relationships/font" Target="fonts/RobotoMono-regular.fntdata"/><Relationship Id="rId13" Type="http://schemas.openxmlformats.org/officeDocument/2006/relationships/slide" Target="slides/slide8.xml"/><Relationship Id="rId24" Type="http://schemas.openxmlformats.org/officeDocument/2006/relationships/font" Target="fonts/RobotoMono-boldItalic.fntdata"/><Relationship Id="rId12" Type="http://schemas.openxmlformats.org/officeDocument/2006/relationships/slide" Target="slides/slide7.xml"/><Relationship Id="rId23" Type="http://schemas.openxmlformats.org/officeDocument/2006/relationships/font" Target="fonts/RobotoMon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e84f4defaf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e84f4defaf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2e84f4defaf_0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e8a9b57e24_0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e8a9b57e24_0_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2e8a9b57e24_0_4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e8a9b57e24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e8a9b57e24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2e8a9b57e24_0_3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5a2879d7163b55c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a2879d7163b55c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5a2879d7163b55c2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8" name="Shape 18"/>
        <p:cNvGrpSpPr/>
        <p:nvPr/>
      </p:nvGrpSpPr>
      <p:grpSpPr>
        <a:xfrm>
          <a:off x="0" y="0"/>
          <a:ext cx="0" cy="0"/>
          <a:chOff x="0" y="0"/>
          <a:chExt cx="0" cy="0"/>
        </a:xfrm>
      </p:grpSpPr>
      <p:sp>
        <p:nvSpPr>
          <p:cNvPr id="19" name="Google Shape;19;p2"/>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dk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dk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dk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dk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dk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dk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dk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dk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dk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bg>
      <p:bgPr>
        <a:solidFill>
          <a:schemeClr val="lt1"/>
        </a:solidFill>
      </p:bgPr>
    </p:bg>
    <p:spTree>
      <p:nvGrpSpPr>
        <p:cNvPr id="85" name="Shape 85"/>
        <p:cNvGrpSpPr/>
        <p:nvPr/>
      </p:nvGrpSpPr>
      <p:grpSpPr>
        <a:xfrm>
          <a:off x="0" y="0"/>
          <a:ext cx="0" cy="0"/>
          <a:chOff x="0" y="0"/>
          <a:chExt cx="0" cy="0"/>
        </a:xfrm>
      </p:grpSpPr>
      <p:sp>
        <p:nvSpPr>
          <p:cNvPr id="86" name="Google Shape;86;p11"/>
          <p:cNvSpPr txBox="1"/>
          <p:nvPr>
            <p:ph type="title"/>
          </p:nvPr>
        </p:nvSpPr>
        <p:spPr>
          <a:xfrm rot="5400000">
            <a:off x="4823619" y="2339182"/>
            <a:ext cx="5516563" cy="20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1"/>
          <p:cNvSpPr txBox="1"/>
          <p:nvPr>
            <p:ph idx="1" type="body"/>
          </p:nvPr>
        </p:nvSpPr>
        <p:spPr>
          <a:xfrm rot="5400000">
            <a:off x="480218" y="586582"/>
            <a:ext cx="5516564" cy="55626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8" name="Google Shape;88;p11"/>
          <p:cNvSpPr txBox="1"/>
          <p:nvPr>
            <p:ph idx="10" type="dt"/>
          </p:nvPr>
        </p:nvSpPr>
        <p:spPr>
          <a:xfrm>
            <a:off x="6553200" y="6248402"/>
            <a:ext cx="2209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1"/>
          <p:cNvSpPr txBox="1"/>
          <p:nvPr>
            <p:ph idx="11" type="ftr"/>
          </p:nvPr>
        </p:nvSpPr>
        <p:spPr>
          <a:xfrm>
            <a:off x="457201" y="6248207"/>
            <a:ext cx="55734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1"/>
          <p:cNvSpPr/>
          <p:nvPr/>
        </p:nvSpPr>
        <p:spPr>
          <a:xfrm>
            <a:off x="6096318" y="0"/>
            <a:ext cx="32004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1" name="Google Shape;91;p11"/>
          <p:cNvSpPr/>
          <p:nvPr/>
        </p:nvSpPr>
        <p:spPr>
          <a:xfrm>
            <a:off x="6142038" y="609600"/>
            <a:ext cx="228600" cy="624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2" name="Google Shape;92;p11"/>
          <p:cNvSpPr/>
          <p:nvPr/>
        </p:nvSpPr>
        <p:spPr>
          <a:xfrm>
            <a:off x="6142038" y="0"/>
            <a:ext cx="228600" cy="533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93" name="Google Shape;93;p11"/>
          <p:cNvSpPr txBox="1"/>
          <p:nvPr>
            <p:ph idx="12" type="sldNum"/>
          </p:nvPr>
        </p:nvSpPr>
        <p:spPr>
          <a:xfrm rot="5400000">
            <a:off x="5989638" y="14446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0" type="dt"/>
          </p:nvPr>
        </p:nvSpPr>
        <p:spPr>
          <a:xfrm>
            <a:off x="6248400" y="6400800"/>
            <a:ext cx="2514600" cy="304800"/>
          </a:xfrm>
          <a:prstGeom prst="rect">
            <a:avLst/>
          </a:prstGeom>
          <a:solidFill>
            <a:srgbClr val="990000"/>
          </a:solidFill>
          <a:ln>
            <a:noFill/>
          </a:ln>
        </p:spPr>
        <p:txBody>
          <a:bodyPr anchorCtr="0" anchor="ctr" bIns="45700" lIns="91425" spcFirstLastPara="1" rIns="91425" wrap="square" tIns="45700">
            <a:noAutofit/>
          </a:bodyPr>
          <a:lstStyle>
            <a:lvl1pPr lvl="0" algn="r">
              <a:spcBef>
                <a:spcPts val="0"/>
              </a:spcBef>
              <a:spcAft>
                <a:spcPts val="0"/>
              </a:spcAft>
              <a:buSzPts val="1400"/>
              <a:buNone/>
              <a:defRPr b="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lvl1pPr lvl="0" algn="l">
              <a:spcBef>
                <a:spcPts val="0"/>
              </a:spcBef>
              <a:spcAft>
                <a:spcPts val="0"/>
              </a:spcAft>
              <a:buSzPts val="1400"/>
              <a:buNone/>
              <a:defRPr b="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0" y="1279524"/>
            <a:ext cx="533400" cy="244476"/>
          </a:xfrm>
          <a:prstGeom prst="rect">
            <a:avLst/>
          </a:prstGeom>
          <a:solidFill>
            <a:srgbClr val="990000"/>
          </a:solidFill>
          <a:ln>
            <a:noFill/>
          </a:ln>
        </p:spPr>
        <p:txBody>
          <a:bodyPr anchorCtr="0" anchor="ctr" bIns="45700" lIns="91425" spcFirstLastPara="1" rIns="91425" wrap="square" tIns="45700">
            <a:noAutofit/>
          </a:bodyPr>
          <a:lstStyle>
            <a:lvl1pPr indent="0" lvl="0" marL="0" algn="ctr">
              <a:spcBef>
                <a:spcPts val="0"/>
              </a:spcBef>
              <a:buNone/>
              <a:defRPr b="1" sz="1800">
                <a:solidFill>
                  <a:srgbClr val="FFFFFF"/>
                </a:solidFill>
                <a:latin typeface="Twentieth Century"/>
                <a:ea typeface="Twentieth Century"/>
                <a:cs typeface="Twentieth Century"/>
                <a:sym typeface="Twentieth Century"/>
              </a:defRPr>
            </a:lvl1pPr>
            <a:lvl2pPr indent="0" lvl="1" marL="0" algn="ctr">
              <a:spcBef>
                <a:spcPts val="0"/>
              </a:spcBef>
              <a:buNone/>
              <a:defRPr b="1" sz="1800">
                <a:solidFill>
                  <a:srgbClr val="FFFFFF"/>
                </a:solidFill>
                <a:latin typeface="Twentieth Century"/>
                <a:ea typeface="Twentieth Century"/>
                <a:cs typeface="Twentieth Century"/>
                <a:sym typeface="Twentieth Century"/>
              </a:defRPr>
            </a:lvl2pPr>
            <a:lvl3pPr indent="0" lvl="2" marL="0" algn="ctr">
              <a:spcBef>
                <a:spcPts val="0"/>
              </a:spcBef>
              <a:buNone/>
              <a:defRPr b="1" sz="1800">
                <a:solidFill>
                  <a:srgbClr val="FFFFFF"/>
                </a:solidFill>
                <a:latin typeface="Twentieth Century"/>
                <a:ea typeface="Twentieth Century"/>
                <a:cs typeface="Twentieth Century"/>
                <a:sym typeface="Twentieth Century"/>
              </a:defRPr>
            </a:lvl3pPr>
            <a:lvl4pPr indent="0" lvl="3" marL="0" algn="ctr">
              <a:spcBef>
                <a:spcPts val="0"/>
              </a:spcBef>
              <a:buNone/>
              <a:defRPr b="1" sz="1800">
                <a:solidFill>
                  <a:srgbClr val="FFFFFF"/>
                </a:solidFill>
                <a:latin typeface="Twentieth Century"/>
                <a:ea typeface="Twentieth Century"/>
                <a:cs typeface="Twentieth Century"/>
                <a:sym typeface="Twentieth Century"/>
              </a:defRPr>
            </a:lvl4pPr>
            <a:lvl5pPr indent="0" lvl="4" marL="0" algn="ctr">
              <a:spcBef>
                <a:spcPts val="0"/>
              </a:spcBef>
              <a:buNone/>
              <a:defRPr b="1" sz="1800">
                <a:solidFill>
                  <a:srgbClr val="FFFFFF"/>
                </a:solidFill>
                <a:latin typeface="Twentieth Century"/>
                <a:ea typeface="Twentieth Century"/>
                <a:cs typeface="Twentieth Century"/>
                <a:sym typeface="Twentieth Century"/>
              </a:defRPr>
            </a:lvl5pPr>
            <a:lvl6pPr indent="0" lvl="5" marL="0" algn="ctr">
              <a:spcBef>
                <a:spcPts val="0"/>
              </a:spcBef>
              <a:buNone/>
              <a:defRPr b="1" sz="1800">
                <a:solidFill>
                  <a:srgbClr val="FFFFFF"/>
                </a:solidFill>
                <a:latin typeface="Twentieth Century"/>
                <a:ea typeface="Twentieth Century"/>
                <a:cs typeface="Twentieth Century"/>
                <a:sym typeface="Twentieth Century"/>
              </a:defRPr>
            </a:lvl6pPr>
            <a:lvl7pPr indent="0" lvl="6" marL="0" algn="ctr">
              <a:spcBef>
                <a:spcPts val="0"/>
              </a:spcBef>
              <a:buNone/>
              <a:defRPr b="1" sz="1800">
                <a:solidFill>
                  <a:srgbClr val="FFFFFF"/>
                </a:solidFill>
                <a:latin typeface="Twentieth Century"/>
                <a:ea typeface="Twentieth Century"/>
                <a:cs typeface="Twentieth Century"/>
                <a:sym typeface="Twentieth Century"/>
              </a:defRPr>
            </a:lvl7pPr>
            <a:lvl8pPr indent="0" lvl="7" marL="0" algn="ctr">
              <a:spcBef>
                <a:spcPts val="0"/>
              </a:spcBef>
              <a:buNone/>
              <a:defRPr b="1" sz="1800">
                <a:solidFill>
                  <a:srgbClr val="FFFFFF"/>
                </a:solidFill>
                <a:latin typeface="Twentieth Century"/>
                <a:ea typeface="Twentieth Century"/>
                <a:cs typeface="Twentieth Century"/>
                <a:sym typeface="Twentieth Century"/>
              </a:defRPr>
            </a:lvl8pPr>
            <a:lvl9pPr indent="0" lvl="8" marL="0" algn="ctr">
              <a:spcBef>
                <a:spcPts val="0"/>
              </a:spcBef>
              <a:buNone/>
              <a:defRPr b="1" sz="18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27" name="Google Shape;27;p3"/>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lvl1pPr indent="-339090" lvl="0" marL="457200" algn="l">
              <a:spcBef>
                <a:spcPts val="700"/>
              </a:spcBef>
              <a:spcAft>
                <a:spcPts val="0"/>
              </a:spcAft>
              <a:buClr>
                <a:srgbClr val="008000"/>
              </a:buClr>
              <a:buSzPts val="1740"/>
              <a:buChar char="◻"/>
              <a:defRPr>
                <a:latin typeface="Calibri"/>
                <a:ea typeface="Calibri"/>
                <a:cs typeface="Calibri"/>
                <a:sym typeface="Calibri"/>
              </a:defRPr>
            </a:lvl1pPr>
            <a:lvl2pPr indent="-344169" lvl="1" marL="914400" algn="l">
              <a:spcBef>
                <a:spcPts val="550"/>
              </a:spcBef>
              <a:spcAft>
                <a:spcPts val="0"/>
              </a:spcAft>
              <a:buSzPts val="1820"/>
              <a:buChar char="🞑"/>
              <a:defRPr>
                <a:latin typeface="Calibri"/>
                <a:ea typeface="Calibri"/>
                <a:cs typeface="Calibri"/>
                <a:sym typeface="Calibri"/>
              </a:defRPr>
            </a:lvl2pPr>
            <a:lvl3pPr indent="-338137" lvl="2" marL="1371600" algn="l">
              <a:spcBef>
                <a:spcPts val="500"/>
              </a:spcBef>
              <a:spcAft>
                <a:spcPts val="0"/>
              </a:spcAft>
              <a:buSzPts val="1725"/>
              <a:buChar char="■"/>
              <a:defRPr>
                <a:latin typeface="Calibri"/>
                <a:ea typeface="Calibri"/>
                <a:cs typeface="Calibri"/>
                <a:sym typeface="Calibri"/>
              </a:defRPr>
            </a:lvl3pPr>
            <a:lvl4pPr indent="-323850" lvl="3" marL="1828800" algn="l">
              <a:spcBef>
                <a:spcPts val="400"/>
              </a:spcBef>
              <a:spcAft>
                <a:spcPts val="0"/>
              </a:spcAft>
              <a:buSzPts val="1500"/>
              <a:buChar char="■"/>
              <a:defRPr>
                <a:latin typeface="Calibri"/>
                <a:ea typeface="Calibri"/>
                <a:cs typeface="Calibri"/>
                <a:sym typeface="Calibri"/>
              </a:defRPr>
            </a:lvl4pPr>
            <a:lvl5pPr indent="-311150" lvl="4" marL="2286000" algn="l">
              <a:spcBef>
                <a:spcPts val="400"/>
              </a:spcBef>
              <a:spcAft>
                <a:spcPts val="0"/>
              </a:spcAft>
              <a:buSzPts val="1300"/>
              <a:buChar char="■"/>
              <a:defRPr>
                <a:latin typeface="Calibri"/>
                <a:ea typeface="Calibri"/>
                <a:cs typeface="Calibri"/>
                <a:sym typeface="Calibri"/>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8" name="Google Shape;28;p3"/>
          <p:cNvSpPr/>
          <p:nvPr/>
        </p:nvSpPr>
        <p:spPr>
          <a:xfrm>
            <a:off x="609600" y="1295400"/>
            <a:ext cx="8534400" cy="228600"/>
          </a:xfrm>
          <a:prstGeom prst="rect">
            <a:avLst/>
          </a:prstGeom>
          <a:solidFill>
            <a:srgbClr val="F86308"/>
          </a:solidFill>
          <a:ln cap="flat" cmpd="sng" w="19050">
            <a:solidFill>
              <a:srgbClr val="F8630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pic>
        <p:nvPicPr>
          <p:cNvPr id="29" name="Google Shape;29;p3"/>
          <p:cNvPicPr preferRelativeResize="0"/>
          <p:nvPr/>
        </p:nvPicPr>
        <p:blipFill rotWithShape="1">
          <a:blip r:embed="rId2">
            <a:alphaModFix/>
          </a:blip>
          <a:srcRect b="0" l="0" r="0" t="0"/>
          <a:stretch/>
        </p:blipFill>
        <p:spPr>
          <a:xfrm>
            <a:off x="8305800" y="457200"/>
            <a:ext cx="742950" cy="70332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100000" ty="0" sy="100000"/>
        </a:blipFill>
      </p:bgPr>
    </p:bg>
    <p:spTree>
      <p:nvGrpSpPr>
        <p:cNvPr id="30" name="Shape 30"/>
        <p:cNvGrpSpPr/>
        <p:nvPr/>
      </p:nvGrpSpPr>
      <p:grpSpPr>
        <a:xfrm>
          <a:off x="0" y="0"/>
          <a:ext cx="0" cy="0"/>
          <a:chOff x="0" y="0"/>
          <a:chExt cx="0" cy="0"/>
        </a:xfrm>
      </p:grpSpPr>
      <p:sp>
        <p:nvSpPr>
          <p:cNvPr id="31" name="Google Shape;31;p4"/>
          <p:cNvSpPr txBox="1"/>
          <p:nvPr>
            <p:ph idx="1" type="body"/>
          </p:nvPr>
        </p:nvSpPr>
        <p:spPr>
          <a:xfrm>
            <a:off x="1752599" y="2743200"/>
            <a:ext cx="6742113" cy="1676400"/>
          </a:xfrm>
          <a:prstGeom prst="rect">
            <a:avLst/>
          </a:prstGeom>
          <a:noFill/>
          <a:ln>
            <a:noFill/>
          </a:ln>
        </p:spPr>
        <p:txBody>
          <a:bodyPr anchorCtr="0" anchor="t" bIns="45700" lIns="91425" spcFirstLastPara="1" rIns="91425" wrap="square" tIns="45700">
            <a:normAutofit/>
          </a:bodyPr>
          <a:lstStyle>
            <a:lvl1pPr indent="-228600" lvl="0" marL="457200" algn="l">
              <a:spcBef>
                <a:spcPts val="700"/>
              </a:spcBef>
              <a:spcAft>
                <a:spcPts val="0"/>
              </a:spcAft>
              <a:buSzPts val="1680"/>
              <a:buNone/>
              <a:defRPr sz="2800">
                <a:solidFill>
                  <a:schemeClr val="dk2"/>
                </a:solidFill>
              </a:defRPr>
            </a:lvl1pPr>
            <a:lvl2pPr indent="-228600" lvl="1" marL="914400" algn="l">
              <a:spcBef>
                <a:spcPts val="550"/>
              </a:spcBef>
              <a:spcAft>
                <a:spcPts val="0"/>
              </a:spcAft>
              <a:buSzPts val="1260"/>
              <a:buNone/>
              <a:defRPr sz="1800">
                <a:solidFill>
                  <a:srgbClr val="888888"/>
                </a:solidFill>
              </a:defRPr>
            </a:lvl2pPr>
            <a:lvl3pPr indent="-228600" lvl="2" marL="1371600" algn="l">
              <a:spcBef>
                <a:spcPts val="500"/>
              </a:spcBef>
              <a:spcAft>
                <a:spcPts val="0"/>
              </a:spcAft>
              <a:buSzPts val="1200"/>
              <a:buNone/>
              <a:defRPr sz="1600">
                <a:solidFill>
                  <a:srgbClr val="888888"/>
                </a:solidFill>
              </a:defRPr>
            </a:lvl3pPr>
            <a:lvl4pPr indent="-228600" lvl="3" marL="1828800" algn="l">
              <a:spcBef>
                <a:spcPts val="400"/>
              </a:spcBef>
              <a:spcAft>
                <a:spcPts val="0"/>
              </a:spcAft>
              <a:buSzPts val="1050"/>
              <a:buNone/>
              <a:defRPr sz="1400">
                <a:solidFill>
                  <a:srgbClr val="888888"/>
                </a:solidFill>
              </a:defRPr>
            </a:lvl4pPr>
            <a:lvl5pPr indent="-228600" lvl="4" marL="2286000" algn="l">
              <a:spcBef>
                <a:spcPts val="400"/>
              </a:spcBef>
              <a:spcAft>
                <a:spcPts val="0"/>
              </a:spcAft>
              <a:buSzPts val="910"/>
              <a:buNone/>
              <a:defRPr sz="1400">
                <a:solidFill>
                  <a:srgbClr val="888888"/>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2" name="Google Shape;32;p4"/>
          <p:cNvSpPr/>
          <p:nvPr/>
        </p:nvSpPr>
        <p:spPr>
          <a:xfrm>
            <a:off x="0" y="1524000"/>
            <a:ext cx="9144000" cy="1143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3" name="Google Shape;33;p4"/>
          <p:cNvSpPr/>
          <p:nvPr/>
        </p:nvSpPr>
        <p:spPr>
          <a:xfrm>
            <a:off x="0" y="1600200"/>
            <a:ext cx="1295400" cy="990600"/>
          </a:xfrm>
          <a:prstGeom prst="rect">
            <a:avLst/>
          </a:prstGeom>
          <a:solidFill>
            <a:srgbClr val="008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4" name="Google Shape;34;p4"/>
          <p:cNvSpPr/>
          <p:nvPr/>
        </p:nvSpPr>
        <p:spPr>
          <a:xfrm>
            <a:off x="1371600" y="1600200"/>
            <a:ext cx="7772400" cy="990600"/>
          </a:xfrm>
          <a:prstGeom prst="rect">
            <a:avLst/>
          </a:prstGeom>
          <a:solidFill>
            <a:srgbClr val="F8630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5" name="Google Shape;35;p4"/>
          <p:cNvSpPr txBox="1"/>
          <p:nvPr>
            <p:ph type="title"/>
          </p:nvPr>
        </p:nvSpPr>
        <p:spPr>
          <a:xfrm>
            <a:off x="1371600" y="1600200"/>
            <a:ext cx="76200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FFFF"/>
              </a:buClr>
              <a:buSzPts val="4400"/>
              <a:buFont typeface="Twentieth Century"/>
              <a:buNone/>
              <a:defRPr b="0" sz="44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
          <p:cNvSpPr txBox="1"/>
          <p:nvPr>
            <p:ph idx="10" type="dt"/>
          </p:nvPr>
        </p:nvSpPr>
        <p:spPr>
          <a:xfrm>
            <a:off x="6096000" y="6248400"/>
            <a:ext cx="2667000" cy="365125"/>
          </a:xfrm>
          <a:prstGeom prst="rect">
            <a:avLst/>
          </a:prstGeom>
          <a:solidFill>
            <a:srgbClr val="008000"/>
          </a:solid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2" type="sldNum"/>
          </p:nvPr>
        </p:nvSpPr>
        <p:spPr>
          <a:xfrm>
            <a:off x="0" y="1752600"/>
            <a:ext cx="1295400" cy="70167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sz="2400">
                <a:solidFill>
                  <a:srgbClr val="FFFFFF"/>
                </a:solidFill>
                <a:latin typeface="Twentieth Century"/>
                <a:ea typeface="Twentieth Century"/>
                <a:cs typeface="Twentieth Century"/>
                <a:sym typeface="Twentieth Century"/>
              </a:defRPr>
            </a:lvl1pPr>
            <a:lvl2pPr indent="0" lvl="1" marL="0" algn="ctr">
              <a:spcBef>
                <a:spcPts val="0"/>
              </a:spcBef>
              <a:buNone/>
              <a:defRPr b="1" sz="2400">
                <a:solidFill>
                  <a:srgbClr val="FFFFFF"/>
                </a:solidFill>
                <a:latin typeface="Twentieth Century"/>
                <a:ea typeface="Twentieth Century"/>
                <a:cs typeface="Twentieth Century"/>
                <a:sym typeface="Twentieth Century"/>
              </a:defRPr>
            </a:lvl2pPr>
            <a:lvl3pPr indent="0" lvl="2" marL="0" algn="ctr">
              <a:spcBef>
                <a:spcPts val="0"/>
              </a:spcBef>
              <a:buNone/>
              <a:defRPr b="1" sz="2400">
                <a:solidFill>
                  <a:srgbClr val="FFFFFF"/>
                </a:solidFill>
                <a:latin typeface="Twentieth Century"/>
                <a:ea typeface="Twentieth Century"/>
                <a:cs typeface="Twentieth Century"/>
                <a:sym typeface="Twentieth Century"/>
              </a:defRPr>
            </a:lvl3pPr>
            <a:lvl4pPr indent="0" lvl="3" marL="0" algn="ctr">
              <a:spcBef>
                <a:spcPts val="0"/>
              </a:spcBef>
              <a:buNone/>
              <a:defRPr b="1" sz="2400">
                <a:solidFill>
                  <a:srgbClr val="FFFFFF"/>
                </a:solidFill>
                <a:latin typeface="Twentieth Century"/>
                <a:ea typeface="Twentieth Century"/>
                <a:cs typeface="Twentieth Century"/>
                <a:sym typeface="Twentieth Century"/>
              </a:defRPr>
            </a:lvl4pPr>
            <a:lvl5pPr indent="0" lvl="4" marL="0" algn="ctr">
              <a:spcBef>
                <a:spcPts val="0"/>
              </a:spcBef>
              <a:buNone/>
              <a:defRPr b="1" sz="2400">
                <a:solidFill>
                  <a:srgbClr val="FFFFFF"/>
                </a:solidFill>
                <a:latin typeface="Twentieth Century"/>
                <a:ea typeface="Twentieth Century"/>
                <a:cs typeface="Twentieth Century"/>
                <a:sym typeface="Twentieth Century"/>
              </a:defRPr>
            </a:lvl5pPr>
            <a:lvl6pPr indent="0" lvl="5" marL="0" algn="ctr">
              <a:spcBef>
                <a:spcPts val="0"/>
              </a:spcBef>
              <a:buNone/>
              <a:defRPr b="1" sz="2400">
                <a:solidFill>
                  <a:srgbClr val="FFFFFF"/>
                </a:solidFill>
                <a:latin typeface="Twentieth Century"/>
                <a:ea typeface="Twentieth Century"/>
                <a:cs typeface="Twentieth Century"/>
                <a:sym typeface="Twentieth Century"/>
              </a:defRPr>
            </a:lvl6pPr>
            <a:lvl7pPr indent="0" lvl="6" marL="0" algn="ctr">
              <a:spcBef>
                <a:spcPts val="0"/>
              </a:spcBef>
              <a:buNone/>
              <a:defRPr b="1" sz="2400">
                <a:solidFill>
                  <a:srgbClr val="FFFFFF"/>
                </a:solidFill>
                <a:latin typeface="Twentieth Century"/>
                <a:ea typeface="Twentieth Century"/>
                <a:cs typeface="Twentieth Century"/>
                <a:sym typeface="Twentieth Century"/>
              </a:defRPr>
            </a:lvl7pPr>
            <a:lvl8pPr indent="0" lvl="7" marL="0" algn="ctr">
              <a:spcBef>
                <a:spcPts val="0"/>
              </a:spcBef>
              <a:buNone/>
              <a:defRPr b="1" sz="2400">
                <a:solidFill>
                  <a:srgbClr val="FFFFFF"/>
                </a:solidFill>
                <a:latin typeface="Twentieth Century"/>
                <a:ea typeface="Twentieth Century"/>
                <a:cs typeface="Twentieth Century"/>
                <a:sym typeface="Twentieth Century"/>
              </a:defRPr>
            </a:lvl8pPr>
            <a:lvl9pPr indent="0" lvl="8" marL="0" algn="ctr">
              <a:spcBef>
                <a:spcPts val="0"/>
              </a:spcBef>
              <a:buNone/>
              <a:defRPr b="1" sz="2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38" name="Google Shape;38;p4"/>
          <p:cNvSpPr txBox="1"/>
          <p:nvPr>
            <p:ph idx="11" type="ftr"/>
          </p:nvPr>
        </p:nvSpPr>
        <p:spPr>
          <a:xfrm>
            <a:off x="609600" y="6248206"/>
            <a:ext cx="5421083" cy="365125"/>
          </a:xfrm>
          <a:prstGeom prst="rect">
            <a:avLst/>
          </a:prstGeom>
          <a:solidFill>
            <a:srgbClr val="F86308"/>
          </a:solid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39" name="Google Shape;39;p4"/>
          <p:cNvPicPr preferRelativeResize="0"/>
          <p:nvPr/>
        </p:nvPicPr>
        <p:blipFill rotWithShape="1">
          <a:blip r:embed="rId3">
            <a:alphaModFix/>
          </a:blip>
          <a:srcRect b="0" l="0" r="0" t="0"/>
          <a:stretch/>
        </p:blipFill>
        <p:spPr>
          <a:xfrm>
            <a:off x="228601" y="3899346"/>
            <a:ext cx="1295400" cy="112985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
          <p:cNvSpPr txBox="1"/>
          <p:nvPr>
            <p:ph idx="1" type="body"/>
          </p:nvPr>
        </p:nvSpPr>
        <p:spPr>
          <a:xfrm>
            <a:off x="609600" y="1589567"/>
            <a:ext cx="3886200" cy="45720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3" name="Google Shape;43;p5"/>
          <p:cNvSpPr txBox="1"/>
          <p:nvPr>
            <p:ph idx="2" type="body"/>
          </p:nvPr>
        </p:nvSpPr>
        <p:spPr>
          <a:xfrm>
            <a:off x="4844901" y="1589567"/>
            <a:ext cx="3886200" cy="45720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4" name="Google Shape;44;p5"/>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5" name="Google Shape;45;p5"/>
          <p:cNvSpPr txBox="1"/>
          <p:nvPr/>
        </p:nvSpPr>
        <p:spPr>
          <a:xfrm>
            <a:off x="609600" y="6400606"/>
            <a:ext cx="5421083" cy="365125"/>
          </a:xfrm>
          <a:prstGeom prst="rect">
            <a:avLst/>
          </a:prstGeom>
          <a:solidFill>
            <a:srgbClr val="F8630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Twentieth Century"/>
                <a:ea typeface="Twentieth Century"/>
                <a:cs typeface="Twentieth Century"/>
                <a:sym typeface="Twentieth Century"/>
              </a:rPr>
              <a:t>Project name here</a:t>
            </a:r>
            <a:endParaRPr sz="1400">
              <a:solidFill>
                <a:schemeClr val="lt1"/>
              </a:solidFill>
              <a:latin typeface="Twentieth Century"/>
              <a:ea typeface="Twentieth Century"/>
              <a:cs typeface="Twentieth Century"/>
              <a:sym typeface="Twentieth Century"/>
            </a:endParaRPr>
          </a:p>
        </p:txBody>
      </p:sp>
      <p:sp>
        <p:nvSpPr>
          <p:cNvPr id="46" name="Google Shape;46;p5"/>
          <p:cNvSpPr txBox="1"/>
          <p:nvPr>
            <p:ph idx="10" type="dt"/>
          </p:nvPr>
        </p:nvSpPr>
        <p:spPr>
          <a:xfrm>
            <a:off x="6096000" y="6416675"/>
            <a:ext cx="2667000" cy="365125"/>
          </a:xfrm>
          <a:prstGeom prst="rect">
            <a:avLst/>
          </a:prstGeom>
          <a:solidFill>
            <a:srgbClr val="008000"/>
          </a:solid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6"/>
          <p:cNvSpPr txBox="1"/>
          <p:nvPr>
            <p:ph type="title"/>
          </p:nvPr>
        </p:nvSpPr>
        <p:spPr>
          <a:xfrm>
            <a:off x="533400" y="273050"/>
            <a:ext cx="8153400" cy="869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4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6"/>
          <p:cNvSpPr txBox="1"/>
          <p:nvPr>
            <p:ph idx="1" type="body"/>
          </p:nvPr>
        </p:nvSpPr>
        <p:spPr>
          <a:xfrm>
            <a:off x="609600" y="2438400"/>
            <a:ext cx="3886200" cy="35814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0" name="Google Shape;50;p6"/>
          <p:cNvSpPr txBox="1"/>
          <p:nvPr>
            <p:ph idx="2" type="body"/>
          </p:nvPr>
        </p:nvSpPr>
        <p:spPr>
          <a:xfrm>
            <a:off x="4800600" y="2438400"/>
            <a:ext cx="3886200" cy="35814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1" name="Google Shape;51;p6"/>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3" name="Google Shape;53;p6"/>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3" type="body"/>
          </p:nvPr>
        </p:nvSpPr>
        <p:spPr>
          <a:xfrm>
            <a:off x="609600" y="1752600"/>
            <a:ext cx="3886200" cy="640080"/>
          </a:xfrm>
          <a:prstGeom prst="rect">
            <a:avLst/>
          </a:prstGeom>
          <a:solidFill>
            <a:schemeClr val="accent2"/>
          </a:solid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5" name="Google Shape;55;p6"/>
          <p:cNvSpPr txBox="1"/>
          <p:nvPr>
            <p:ph idx="4" type="body"/>
          </p:nvPr>
        </p:nvSpPr>
        <p:spPr>
          <a:xfrm>
            <a:off x="4800600" y="1752600"/>
            <a:ext cx="3886200" cy="640080"/>
          </a:xfrm>
          <a:prstGeom prst="rect">
            <a:avLst/>
          </a:prstGeom>
          <a:solidFill>
            <a:schemeClr val="accent4"/>
          </a:solid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7"/>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8"/>
          <p:cNvSpPr txBox="1"/>
          <p:nvPr>
            <p:ph type="title"/>
          </p:nvPr>
        </p:nvSpPr>
        <p:spPr>
          <a:xfrm>
            <a:off x="609600" y="273050"/>
            <a:ext cx="8077200" cy="869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400"/>
              <a:buFont typeface="Twentieth Century"/>
              <a:buNone/>
              <a:defRPr b="0"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8"/>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66" name="Google Shape;66;p8"/>
          <p:cNvSpPr txBox="1"/>
          <p:nvPr>
            <p:ph idx="1" type="body"/>
          </p:nvPr>
        </p:nvSpPr>
        <p:spPr>
          <a:xfrm>
            <a:off x="609600" y="1752600"/>
            <a:ext cx="1600200" cy="4343400"/>
          </a:xfrm>
          <a:prstGeom prst="rect">
            <a:avLst/>
          </a:prstGeom>
          <a:solidFill>
            <a:schemeClr val="accent2"/>
          </a:solidFill>
          <a:ln cap="sq" cmpd="dbl" w="50800">
            <a:solidFill>
              <a:schemeClr val="accent2"/>
            </a:solidFill>
            <a:prstDash val="solid"/>
            <a:miter lim="800000"/>
            <a:headEnd len="sm" w="sm" type="none"/>
            <a:tailEnd len="sm" w="sm" type="none"/>
          </a:ln>
        </p:spPr>
        <p:txBody>
          <a:bodyPr anchorCtr="0" anchor="t" bIns="91425" lIns="137150" spcFirstLastPara="1" rIns="137150" wrap="square" tIns="182875">
            <a:normAutofit/>
          </a:bodyPr>
          <a:lstStyle>
            <a:lvl1pPr indent="-228600" lvl="0" marL="457200" algn="l">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indent="-228600" lvl="1" marL="914400" algn="l">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indent="-228600" lvl="2" marL="1371600" algn="l">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indent="-228600" lvl="3" marL="1828800" algn="l">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indent="-228600" lvl="4" marL="2286000" algn="l">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7" name="Google Shape;67;p8"/>
          <p:cNvSpPr txBox="1"/>
          <p:nvPr>
            <p:ph idx="2" type="body"/>
          </p:nvPr>
        </p:nvSpPr>
        <p:spPr>
          <a:xfrm>
            <a:off x="2362200" y="1752600"/>
            <a:ext cx="6400800" cy="44196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blipFill rotWithShape="1">
          <a:blip r:embed="rId2">
            <a:alphaModFix/>
          </a:blip>
          <a:tile algn="tl" flip="none" tx="0" sx="100000" ty="0" sy="100000"/>
        </a:blipFill>
      </p:bgPr>
    </p:bg>
    <p:spTree>
      <p:nvGrpSpPr>
        <p:cNvPr id="68" name="Shape 68"/>
        <p:cNvGrpSpPr/>
        <p:nvPr/>
      </p:nvGrpSpPr>
      <p:grpSpPr>
        <a:xfrm>
          <a:off x="0" y="0"/>
          <a:ext cx="0" cy="0"/>
          <a:chOff x="0" y="0"/>
          <a:chExt cx="0" cy="0"/>
        </a:xfrm>
      </p:grpSpPr>
      <p:sp>
        <p:nvSpPr>
          <p:cNvPr id="69" name="Google Shape;69;p9"/>
          <p:cNvSpPr txBox="1"/>
          <p:nvPr>
            <p:ph idx="1" type="body"/>
          </p:nvPr>
        </p:nvSpPr>
        <p:spPr>
          <a:xfrm>
            <a:off x="1600200" y="5486400"/>
            <a:ext cx="7315200" cy="685800"/>
          </a:xfrm>
          <a:prstGeom prst="rect">
            <a:avLst/>
          </a:prstGeom>
          <a:noFill/>
          <a:ln>
            <a:noFill/>
          </a:ln>
        </p:spPr>
        <p:txBody>
          <a:bodyPr anchorCtr="0" anchor="t" bIns="45700" lIns="91425" spcFirstLastPara="1" rIns="91425" wrap="square" tIns="45700">
            <a:normAutofit/>
          </a:bodyPr>
          <a:lstStyle>
            <a:lvl1pPr indent="-228600" lvl="0" marL="457200" algn="l">
              <a:spcBef>
                <a:spcPts val="700"/>
              </a:spcBef>
              <a:spcAft>
                <a:spcPts val="0"/>
              </a:spcAft>
              <a:buSzPts val="1020"/>
              <a:buFont typeface="Twentieth Century"/>
              <a:buNone/>
              <a:defRPr sz="1700"/>
            </a:lvl1pPr>
            <a:lvl2pPr indent="-228600" lvl="1" marL="914400" algn="l">
              <a:spcBef>
                <a:spcPts val="550"/>
              </a:spcBef>
              <a:spcAft>
                <a:spcPts val="0"/>
              </a:spcAft>
              <a:buSzPts val="840"/>
              <a:buFont typeface="Twentieth Century"/>
              <a:buNone/>
              <a:defRPr sz="1200"/>
            </a:lvl2pPr>
            <a:lvl3pPr indent="-228600" lvl="2" marL="1371600" algn="l">
              <a:spcBef>
                <a:spcPts val="500"/>
              </a:spcBef>
              <a:spcAft>
                <a:spcPts val="0"/>
              </a:spcAft>
              <a:buSzPts val="750"/>
              <a:buFont typeface="Twentieth Century"/>
              <a:buNone/>
              <a:defRPr sz="1000"/>
            </a:lvl3pPr>
            <a:lvl4pPr indent="-228600" lvl="3" marL="1828800" algn="l">
              <a:spcBef>
                <a:spcPts val="400"/>
              </a:spcBef>
              <a:spcAft>
                <a:spcPts val="0"/>
              </a:spcAft>
              <a:buSzPts val="675"/>
              <a:buFont typeface="Twentieth Century"/>
              <a:buNone/>
              <a:defRPr sz="900"/>
            </a:lvl4pPr>
            <a:lvl5pPr indent="-228600" lvl="4" marL="2286000" algn="l">
              <a:spcBef>
                <a:spcPts val="400"/>
              </a:spcBef>
              <a:spcAft>
                <a:spcPts val="0"/>
              </a:spcAft>
              <a:buSzPts val="585"/>
              <a:buFont typeface="Twentieth Century"/>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0" name="Google Shape;70;p9"/>
          <p:cNvSpPr/>
          <p:nvPr/>
        </p:nvSpPr>
        <p:spPr>
          <a:xfrm>
            <a:off x="-9144" y="4572000"/>
            <a:ext cx="9144000" cy="8869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71" name="Google Shape;71;p9"/>
          <p:cNvSpPr/>
          <p:nvPr/>
        </p:nvSpPr>
        <p:spPr>
          <a:xfrm>
            <a:off x="-9144" y="4663440"/>
            <a:ext cx="1463040" cy="7132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72" name="Google Shape;72;p9"/>
          <p:cNvSpPr/>
          <p:nvPr/>
        </p:nvSpPr>
        <p:spPr>
          <a:xfrm>
            <a:off x="1545336" y="4654296"/>
            <a:ext cx="7598664" cy="7132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73" name="Google Shape;73;p9"/>
          <p:cNvSpPr txBox="1"/>
          <p:nvPr>
            <p:ph type="title"/>
          </p:nvPr>
        </p:nvSpPr>
        <p:spPr>
          <a:xfrm>
            <a:off x="1600200" y="4648200"/>
            <a:ext cx="7315200" cy="685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FFFF"/>
              </a:buClr>
              <a:buSzPts val="2800"/>
              <a:buFont typeface="Twentieth Century"/>
              <a:buNone/>
              <a:defRPr b="0" sz="28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9"/>
          <p:cNvSpPr/>
          <p:nvPr/>
        </p:nvSpPr>
        <p:spPr>
          <a:xfrm>
            <a:off x="1447800" y="0"/>
            <a:ext cx="100584" cy="686714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75" name="Google Shape;75;p9"/>
          <p:cNvSpPr txBox="1"/>
          <p:nvPr>
            <p:ph idx="10" type="dt"/>
          </p:nvPr>
        </p:nvSpPr>
        <p:spPr>
          <a:xfrm>
            <a:off x="62484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0" y="4667249"/>
            <a:ext cx="1447800" cy="663578"/>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2800">
                <a:solidFill>
                  <a:srgbClr val="FFFFFF"/>
                </a:solidFill>
                <a:latin typeface="Twentieth Century"/>
                <a:ea typeface="Twentieth Century"/>
                <a:cs typeface="Twentieth Century"/>
                <a:sym typeface="Twentieth Century"/>
              </a:defRPr>
            </a:lvl1pPr>
            <a:lvl2pPr indent="0" lvl="1" marL="0" algn="ctr">
              <a:spcBef>
                <a:spcPts val="0"/>
              </a:spcBef>
              <a:buNone/>
              <a:defRPr b="1" sz="2800">
                <a:solidFill>
                  <a:srgbClr val="FFFFFF"/>
                </a:solidFill>
                <a:latin typeface="Twentieth Century"/>
                <a:ea typeface="Twentieth Century"/>
                <a:cs typeface="Twentieth Century"/>
                <a:sym typeface="Twentieth Century"/>
              </a:defRPr>
            </a:lvl2pPr>
            <a:lvl3pPr indent="0" lvl="2" marL="0" algn="ctr">
              <a:spcBef>
                <a:spcPts val="0"/>
              </a:spcBef>
              <a:buNone/>
              <a:defRPr b="1" sz="2800">
                <a:solidFill>
                  <a:srgbClr val="FFFFFF"/>
                </a:solidFill>
                <a:latin typeface="Twentieth Century"/>
                <a:ea typeface="Twentieth Century"/>
                <a:cs typeface="Twentieth Century"/>
                <a:sym typeface="Twentieth Century"/>
              </a:defRPr>
            </a:lvl3pPr>
            <a:lvl4pPr indent="0" lvl="3" marL="0" algn="ctr">
              <a:spcBef>
                <a:spcPts val="0"/>
              </a:spcBef>
              <a:buNone/>
              <a:defRPr b="1" sz="2800">
                <a:solidFill>
                  <a:srgbClr val="FFFFFF"/>
                </a:solidFill>
                <a:latin typeface="Twentieth Century"/>
                <a:ea typeface="Twentieth Century"/>
                <a:cs typeface="Twentieth Century"/>
                <a:sym typeface="Twentieth Century"/>
              </a:defRPr>
            </a:lvl4pPr>
            <a:lvl5pPr indent="0" lvl="4" marL="0" algn="ctr">
              <a:spcBef>
                <a:spcPts val="0"/>
              </a:spcBef>
              <a:buNone/>
              <a:defRPr b="1" sz="2800">
                <a:solidFill>
                  <a:srgbClr val="FFFFFF"/>
                </a:solidFill>
                <a:latin typeface="Twentieth Century"/>
                <a:ea typeface="Twentieth Century"/>
                <a:cs typeface="Twentieth Century"/>
                <a:sym typeface="Twentieth Century"/>
              </a:defRPr>
            </a:lvl5pPr>
            <a:lvl6pPr indent="0" lvl="5" marL="0" algn="ctr">
              <a:spcBef>
                <a:spcPts val="0"/>
              </a:spcBef>
              <a:buNone/>
              <a:defRPr b="1" sz="2800">
                <a:solidFill>
                  <a:srgbClr val="FFFFFF"/>
                </a:solidFill>
                <a:latin typeface="Twentieth Century"/>
                <a:ea typeface="Twentieth Century"/>
                <a:cs typeface="Twentieth Century"/>
                <a:sym typeface="Twentieth Century"/>
              </a:defRPr>
            </a:lvl6pPr>
            <a:lvl7pPr indent="0" lvl="6" marL="0" algn="ctr">
              <a:spcBef>
                <a:spcPts val="0"/>
              </a:spcBef>
              <a:buNone/>
              <a:defRPr b="1" sz="2800">
                <a:solidFill>
                  <a:srgbClr val="FFFFFF"/>
                </a:solidFill>
                <a:latin typeface="Twentieth Century"/>
                <a:ea typeface="Twentieth Century"/>
                <a:cs typeface="Twentieth Century"/>
                <a:sym typeface="Twentieth Century"/>
              </a:defRPr>
            </a:lvl7pPr>
            <a:lvl8pPr indent="0" lvl="7" marL="0" algn="ctr">
              <a:spcBef>
                <a:spcPts val="0"/>
              </a:spcBef>
              <a:buNone/>
              <a:defRPr b="1" sz="2800">
                <a:solidFill>
                  <a:srgbClr val="FFFFFF"/>
                </a:solidFill>
                <a:latin typeface="Twentieth Century"/>
                <a:ea typeface="Twentieth Century"/>
                <a:cs typeface="Twentieth Century"/>
                <a:sym typeface="Twentieth Century"/>
              </a:defRPr>
            </a:lvl8pPr>
            <a:lvl9pPr indent="0" lvl="8" marL="0" algn="ctr">
              <a:spcBef>
                <a:spcPts val="0"/>
              </a:spcBef>
              <a:buNone/>
              <a:defRPr b="1" sz="28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77" name="Google Shape;77;p9"/>
          <p:cNvSpPr txBox="1"/>
          <p:nvPr>
            <p:ph idx="11" type="ftr"/>
          </p:nvPr>
        </p:nvSpPr>
        <p:spPr>
          <a:xfrm>
            <a:off x="1600200" y="6248206"/>
            <a:ext cx="4572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p:nvPr>
            <p:ph idx="2" type="pic"/>
          </p:nvPr>
        </p:nvSpPr>
        <p:spPr>
          <a:xfrm>
            <a:off x="1560576" y="0"/>
            <a:ext cx="7583424" cy="4568952"/>
          </a:xfrm>
          <a:prstGeom prst="rect">
            <a:avLst/>
          </a:prstGeom>
          <a:solidFill>
            <a:srgbClr val="DCE5EE"/>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1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0"/>
          <p:cNvSpPr txBox="1"/>
          <p:nvPr>
            <p:ph idx="1" type="body"/>
          </p:nvPr>
        </p:nvSpPr>
        <p:spPr>
          <a:xfrm rot="5400000">
            <a:off x="2426208" y="-213360"/>
            <a:ext cx="4526280" cy="81534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2" name="Google Shape;82;p10"/>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400"/>
              <a:buFont typeface="Twentieth Century"/>
              <a:buNone/>
              <a:defRPr b="0" i="0" sz="4400" u="none" cap="none" strike="noStrike">
                <a:solidFill>
                  <a:schemeClr val="dk2"/>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12648" y="1600200"/>
            <a:ext cx="8153400" cy="4526280"/>
          </a:xfrm>
          <a:prstGeom prst="rect">
            <a:avLst/>
          </a:prstGeom>
          <a:noFill/>
          <a:ln>
            <a:noFill/>
          </a:ln>
        </p:spPr>
        <p:txBody>
          <a:bodyPr anchorCtr="0" anchor="t" bIns="45700" lIns="91425" spcFirstLastPara="1" rIns="91425" wrap="square" tIns="45700">
            <a:norm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12" name="Google Shape;12;p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3" name="Google Shape;13;p1"/>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4" name="Google Shape;14;p1"/>
          <p:cNvSpPr/>
          <p:nvPr/>
        </p:nvSpPr>
        <p:spPr>
          <a:xfrm>
            <a:off x="0" y="1234440"/>
            <a:ext cx="9144000" cy="32004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5" name="Google Shape;15;p1"/>
          <p:cNvSpPr/>
          <p:nvPr/>
        </p:nvSpPr>
        <p:spPr>
          <a:xfrm>
            <a:off x="0" y="1280160"/>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6" name="Google Shape;16;p1"/>
          <p:cNvSpPr/>
          <p:nvPr/>
        </p:nvSpPr>
        <p:spPr>
          <a:xfrm>
            <a:off x="590550" y="1280160"/>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7" name="Google Shape;17;p1"/>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docs.ultralytics.com/tasks/detect/#predict" TargetMode="External"/><Relationship Id="rId4" Type="http://schemas.openxmlformats.org/officeDocument/2006/relationships/image" Target="../media/image7.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2"/>
          <p:cNvSpPr/>
          <p:nvPr/>
        </p:nvSpPr>
        <p:spPr>
          <a:xfrm>
            <a:off x="0" y="0"/>
            <a:ext cx="6248400" cy="1523400"/>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lt1"/>
                </a:solidFill>
                <a:latin typeface="Twentieth Century"/>
                <a:ea typeface="Twentieth Century"/>
                <a:cs typeface="Twentieth Century"/>
                <a:sym typeface="Twentieth Century"/>
              </a:rPr>
              <a:t>Attendance Marking through Face recognition </a:t>
            </a:r>
            <a:endParaRPr b="0" i="0" sz="3600" u="none" cap="none" strike="noStrike">
              <a:solidFill>
                <a:schemeClr val="lt1"/>
              </a:solidFill>
              <a:latin typeface="Twentieth Century"/>
              <a:ea typeface="Twentieth Century"/>
              <a:cs typeface="Twentieth Century"/>
              <a:sym typeface="Twentieth Century"/>
            </a:endParaRPr>
          </a:p>
        </p:txBody>
      </p:sp>
      <p:sp>
        <p:nvSpPr>
          <p:cNvPr id="99" name="Google Shape;99;p12"/>
          <p:cNvSpPr txBox="1"/>
          <p:nvPr/>
        </p:nvSpPr>
        <p:spPr>
          <a:xfrm>
            <a:off x="2286000" y="2743201"/>
            <a:ext cx="5117100" cy="2247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Riza zulfiqar</a:t>
            </a:r>
            <a:endParaRPr/>
          </a:p>
          <a:p>
            <a:pPr indent="0" lvl="0" marL="0" marR="0" rtl="0" algn="ctr">
              <a:spcBef>
                <a:spcPts val="0"/>
              </a:spcBef>
              <a:spcAft>
                <a:spcPts val="0"/>
              </a:spcAft>
              <a:buNone/>
            </a:pPr>
            <a:r>
              <a:rPr lang="en-US" sz="2000">
                <a:solidFill>
                  <a:schemeClr val="dk1"/>
                </a:solidFill>
                <a:latin typeface="Calibri"/>
                <a:ea typeface="Calibri"/>
                <a:cs typeface="Calibri"/>
                <a:sym typeface="Calibri"/>
              </a:rPr>
              <a:t>Aleena ali</a:t>
            </a:r>
            <a:endParaRPr/>
          </a:p>
          <a:p>
            <a:pPr indent="0" lvl="0" marL="0" marR="0" rtl="0" algn="ctr">
              <a:spcBef>
                <a:spcPts val="0"/>
              </a:spcBef>
              <a:spcAft>
                <a:spcPts val="0"/>
              </a:spcAft>
              <a:buNone/>
            </a:pPr>
            <a:r>
              <a:rPr lang="en-US" sz="2000">
                <a:solidFill>
                  <a:schemeClr val="dk1"/>
                </a:solidFill>
                <a:latin typeface="Calibri"/>
                <a:ea typeface="Calibri"/>
                <a:cs typeface="Calibri"/>
                <a:sym typeface="Calibri"/>
              </a:rPr>
              <a:t>Fareesa siddiqui</a:t>
            </a:r>
            <a:endParaRPr b="0" i="0" sz="20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Instructor: name here</a:t>
            </a:r>
            <a:endParaRPr/>
          </a:p>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Industry Partner:   name (if any)  </a:t>
            </a:r>
            <a:endParaRPr b="0" i="0" sz="20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0" i="0" lang="en-US" sz="2000" u="none" cap="none" strike="noStrike">
                <a:solidFill>
                  <a:schemeClr val="dk1"/>
                </a:solidFill>
                <a:latin typeface="Calibri"/>
                <a:ea typeface="Calibri"/>
                <a:cs typeface="Calibri"/>
                <a:sym typeface="Calibri"/>
              </a:rPr>
              <a:t> </a:t>
            </a:r>
            <a:endParaRPr b="0" i="0" sz="2000" u="none" cap="none" strike="noStrike">
              <a:solidFill>
                <a:schemeClr val="dk1"/>
              </a:solidFill>
              <a:latin typeface="Calibri"/>
              <a:ea typeface="Calibri"/>
              <a:cs typeface="Calibri"/>
              <a:sym typeface="Calibri"/>
            </a:endParaRPr>
          </a:p>
        </p:txBody>
      </p:sp>
      <p:sp>
        <p:nvSpPr>
          <p:cNvPr id="100" name="Google Shape;100;p12"/>
          <p:cNvSpPr txBox="1"/>
          <p:nvPr/>
        </p:nvSpPr>
        <p:spPr>
          <a:xfrm>
            <a:off x="6324600" y="-1"/>
            <a:ext cx="2816012" cy="707886"/>
          </a:xfrm>
          <a:prstGeom prst="rect">
            <a:avLst/>
          </a:prstGeom>
          <a:solidFill>
            <a:srgbClr val="F86308"/>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chemeClr val="lt1"/>
                </a:solidFill>
                <a:latin typeface="Calibri"/>
                <a:ea typeface="Calibri"/>
                <a:cs typeface="Calibri"/>
                <a:sym typeface="Calibri"/>
              </a:rPr>
              <a:t>AI-FEST </a:t>
            </a:r>
            <a:endParaRPr/>
          </a:p>
          <a:p>
            <a:pPr indent="0" lvl="0" marL="0" marR="0" rtl="0" algn="ctr">
              <a:spcBef>
                <a:spcPts val="0"/>
              </a:spcBef>
              <a:spcAft>
                <a:spcPts val="0"/>
              </a:spcAft>
              <a:buNone/>
            </a:pPr>
            <a:r>
              <a:rPr b="1" i="0" lang="en-US" sz="2000" u="none" cap="none" strike="noStrike">
                <a:solidFill>
                  <a:schemeClr val="lt1"/>
                </a:solidFill>
                <a:latin typeface="Calibri"/>
                <a:ea typeface="Calibri"/>
                <a:cs typeface="Calibri"/>
                <a:sym typeface="Calibri"/>
              </a:rPr>
              <a:t>Project Evaluation</a:t>
            </a:r>
            <a:endParaRPr b="1" i="0" sz="2000" u="none" cap="none" strike="noStrike">
              <a:solidFill>
                <a:schemeClr val="lt1"/>
              </a:solidFill>
              <a:latin typeface="Calibri"/>
              <a:ea typeface="Calibri"/>
              <a:cs typeface="Calibri"/>
              <a:sym typeface="Calibri"/>
            </a:endParaRPr>
          </a:p>
        </p:txBody>
      </p:sp>
      <p:sp>
        <p:nvSpPr>
          <p:cNvPr id="101" name="Google Shape;101;p12"/>
          <p:cNvSpPr/>
          <p:nvPr/>
        </p:nvSpPr>
        <p:spPr>
          <a:xfrm flipH="1" rot="10800000">
            <a:off x="1981200" y="4419599"/>
            <a:ext cx="838200" cy="838200"/>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02" name="Google Shape;102;p12"/>
          <p:cNvSpPr/>
          <p:nvPr/>
        </p:nvSpPr>
        <p:spPr>
          <a:xfrm>
            <a:off x="0" y="1600200"/>
            <a:ext cx="6227812" cy="114300"/>
          </a:xfrm>
          <a:prstGeom prst="rect">
            <a:avLst/>
          </a:prstGeom>
          <a:solidFill>
            <a:srgbClr val="F8630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03" name="Google Shape;103;p12"/>
          <p:cNvSpPr/>
          <p:nvPr/>
        </p:nvSpPr>
        <p:spPr>
          <a:xfrm>
            <a:off x="2971800" y="5715000"/>
            <a:ext cx="6172200" cy="495298"/>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lt1"/>
                </a:solidFill>
                <a:latin typeface="Twentieth Century"/>
                <a:ea typeface="Twentieth Century"/>
                <a:cs typeface="Twentieth Century"/>
                <a:sym typeface="Twentieth Century"/>
              </a:rPr>
              <a:t>Department of Computer Science </a:t>
            </a:r>
            <a:r>
              <a:rPr b="0" i="0" lang="en-US" sz="2000" u="none" cap="none" strike="noStrike">
                <a:solidFill>
                  <a:schemeClr val="lt1"/>
                </a:solidFill>
                <a:latin typeface="Twentieth Century"/>
                <a:ea typeface="Twentieth Century"/>
                <a:cs typeface="Twentieth Century"/>
                <a:sym typeface="Twentieth Century"/>
              </a:rPr>
              <a:t>- </a:t>
            </a:r>
            <a:r>
              <a:rPr b="1" i="0" lang="en-US" sz="2000" u="none" cap="none" strike="noStrike">
                <a:solidFill>
                  <a:schemeClr val="lt1"/>
                </a:solidFill>
                <a:latin typeface="Twentieth Century"/>
                <a:ea typeface="Twentieth Century"/>
                <a:cs typeface="Twentieth Century"/>
                <a:sym typeface="Twentieth Century"/>
              </a:rPr>
              <a:t>DHA Suffa University</a:t>
            </a:r>
            <a:endParaRPr b="1" sz="2000">
              <a:solidFill>
                <a:schemeClr val="lt1"/>
              </a:solidFill>
              <a:latin typeface="Twentieth Century"/>
              <a:ea typeface="Twentieth Century"/>
              <a:cs typeface="Twentieth Century"/>
              <a:sym typeface="Twentieth Century"/>
            </a:endParaRPr>
          </a:p>
        </p:txBody>
      </p:sp>
      <p:sp>
        <p:nvSpPr>
          <p:cNvPr id="104" name="Google Shape;104;p12"/>
          <p:cNvSpPr/>
          <p:nvPr/>
        </p:nvSpPr>
        <p:spPr>
          <a:xfrm>
            <a:off x="2971800" y="6248400"/>
            <a:ext cx="6168811" cy="152400"/>
          </a:xfrm>
          <a:prstGeom prst="rect">
            <a:avLst/>
          </a:prstGeom>
          <a:solidFill>
            <a:srgbClr val="F8630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pic>
        <p:nvPicPr>
          <p:cNvPr id="105" name="Google Shape;105;p12"/>
          <p:cNvPicPr preferRelativeResize="0"/>
          <p:nvPr/>
        </p:nvPicPr>
        <p:blipFill rotWithShape="1">
          <a:blip r:embed="rId3">
            <a:alphaModFix/>
          </a:blip>
          <a:srcRect b="0" l="0" r="0" t="0"/>
          <a:stretch/>
        </p:blipFill>
        <p:spPr>
          <a:xfrm>
            <a:off x="373598" y="4989970"/>
            <a:ext cx="1637172" cy="1637172"/>
          </a:xfrm>
          <a:prstGeom prst="rect">
            <a:avLst/>
          </a:prstGeom>
          <a:noFill/>
          <a:ln>
            <a:noFill/>
          </a:ln>
        </p:spPr>
      </p:pic>
      <p:pic>
        <p:nvPicPr>
          <p:cNvPr id="106" name="Google Shape;106;p12"/>
          <p:cNvPicPr preferRelativeResize="0"/>
          <p:nvPr/>
        </p:nvPicPr>
        <p:blipFill rotWithShape="1">
          <a:blip r:embed="rId4">
            <a:alphaModFix/>
          </a:blip>
          <a:srcRect b="35900" l="7648" r="6595" t="36588"/>
          <a:stretch/>
        </p:blipFill>
        <p:spPr>
          <a:xfrm>
            <a:off x="6279950" y="769497"/>
            <a:ext cx="2864050" cy="75391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1"/>
          <p:cNvSpPr txBox="1"/>
          <p:nvPr>
            <p:ph type="title"/>
          </p:nvPr>
        </p:nvSpPr>
        <p:spPr>
          <a:xfrm>
            <a:off x="612648" y="228600"/>
            <a:ext cx="7617000" cy="990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t/>
            </a:r>
            <a:endParaRPr sz="3600"/>
          </a:p>
          <a:p>
            <a:pPr indent="0" lvl="0" marL="0" rtl="0" algn="l">
              <a:spcBef>
                <a:spcPts val="0"/>
              </a:spcBef>
              <a:spcAft>
                <a:spcPts val="0"/>
              </a:spcAft>
              <a:buClr>
                <a:schemeClr val="dk2"/>
              </a:buClr>
              <a:buSzPct val="100000"/>
              <a:buFont typeface="Twentieth Century"/>
              <a:buNone/>
            </a:pPr>
            <a:r>
              <a:rPr lang="en-US" sz="3600"/>
              <a:t>ML/DL/NLP Model Details</a:t>
            </a:r>
            <a:endParaRPr sz="3600"/>
          </a:p>
          <a:p>
            <a:pPr indent="0" lvl="0" marL="0" rtl="0" algn="l">
              <a:spcBef>
                <a:spcPts val="0"/>
              </a:spcBef>
              <a:spcAft>
                <a:spcPts val="0"/>
              </a:spcAft>
              <a:buNone/>
            </a:pPr>
            <a:r>
              <a:t/>
            </a:r>
            <a:endParaRPr/>
          </a:p>
        </p:txBody>
      </p:sp>
      <p:sp>
        <p:nvSpPr>
          <p:cNvPr id="205" name="Google Shape;205;p21"/>
          <p:cNvSpPr txBox="1"/>
          <p:nvPr>
            <p:ph idx="12" type="sldNum"/>
          </p:nvPr>
        </p:nvSpPr>
        <p:spPr>
          <a:xfrm>
            <a:off x="0" y="1279524"/>
            <a:ext cx="533400" cy="244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06" name="Google Shape;206;p21"/>
          <p:cNvSpPr txBox="1"/>
          <p:nvPr>
            <p:ph idx="1" type="body"/>
          </p:nvPr>
        </p:nvSpPr>
        <p:spPr>
          <a:xfrm>
            <a:off x="533400" y="1524025"/>
            <a:ext cx="8153400" cy="4825800"/>
          </a:xfrm>
          <a:prstGeom prst="rect">
            <a:avLst/>
          </a:prstGeom>
        </p:spPr>
        <p:txBody>
          <a:bodyPr anchorCtr="0" anchor="t" bIns="45700" lIns="91425" spcFirstLastPara="1" rIns="91425" wrap="square" tIns="45700">
            <a:noAutofit/>
          </a:bodyPr>
          <a:lstStyle/>
          <a:p>
            <a:pPr indent="0" lvl="0" marL="0" rtl="0" algn="l">
              <a:spcBef>
                <a:spcPts val="700"/>
              </a:spcBef>
              <a:spcAft>
                <a:spcPts val="0"/>
              </a:spcAft>
              <a:buClr>
                <a:schemeClr val="dk1"/>
              </a:buClr>
              <a:buSzPts val="1100"/>
              <a:buFont typeface="Arial"/>
              <a:buNone/>
            </a:pPr>
            <a:r>
              <a:rPr b="1" lang="en-US" sz="1400">
                <a:latin typeface="Arial"/>
                <a:ea typeface="Arial"/>
                <a:cs typeface="Arial"/>
                <a:sym typeface="Arial"/>
              </a:rPr>
              <a:t>Input Layer</a:t>
            </a:r>
            <a:r>
              <a:rPr lang="en-US" sz="1400">
                <a:latin typeface="Arial"/>
                <a:ea typeface="Arial"/>
                <a:cs typeface="Arial"/>
                <a:sym typeface="Arial"/>
              </a:rPr>
              <a:t>:</a:t>
            </a:r>
            <a:endParaRPr sz="1400">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b="1" lang="en-US" sz="1400">
                <a:latin typeface="Arial"/>
                <a:ea typeface="Arial"/>
                <a:cs typeface="Arial"/>
                <a:sym typeface="Arial"/>
              </a:rPr>
              <a:t>Image Input</a:t>
            </a:r>
            <a:r>
              <a:rPr lang="en-US" sz="1400">
                <a:latin typeface="Arial"/>
                <a:ea typeface="Arial"/>
                <a:cs typeface="Arial"/>
                <a:sym typeface="Arial"/>
              </a:rPr>
              <a:t>: YOLOv8n takes an image as input. The size of the input image can vary, but it is typically resized to a standard size like 640x640 pixels for consistent processing.</a:t>
            </a:r>
            <a:endParaRPr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400">
                <a:latin typeface="Arial"/>
                <a:ea typeface="Arial"/>
                <a:cs typeface="Arial"/>
                <a:sym typeface="Arial"/>
              </a:rPr>
              <a:t>Backbone</a:t>
            </a:r>
            <a:r>
              <a:rPr lang="en-US" sz="1400">
                <a:latin typeface="Arial"/>
                <a:ea typeface="Arial"/>
                <a:cs typeface="Arial"/>
                <a:sym typeface="Arial"/>
              </a:rPr>
              <a:t>:</a:t>
            </a:r>
            <a:endParaRPr sz="1400">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b="1" lang="en-US" sz="1400">
                <a:latin typeface="Arial"/>
                <a:ea typeface="Arial"/>
                <a:cs typeface="Arial"/>
                <a:sym typeface="Arial"/>
              </a:rPr>
              <a:t>Feature Extraction</a:t>
            </a:r>
            <a:r>
              <a:rPr lang="en-US" sz="1400">
                <a:latin typeface="Arial"/>
                <a:ea typeface="Arial"/>
                <a:cs typeface="Arial"/>
                <a:sym typeface="Arial"/>
              </a:rPr>
              <a:t>: The backbone is a Convolutional Neural Network (CNN) that extracts features from the input image. Common backbones include models like CSPDarknet or MobileNet, which are designed to capture important features at various levels of abstraction.</a:t>
            </a:r>
            <a:endParaRPr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400">
                <a:latin typeface="Arial"/>
                <a:ea typeface="Arial"/>
                <a:cs typeface="Arial"/>
                <a:sym typeface="Arial"/>
              </a:rPr>
              <a:t>Neck</a:t>
            </a:r>
            <a:r>
              <a:rPr lang="en-US" sz="1400">
                <a:latin typeface="Arial"/>
                <a:ea typeface="Arial"/>
                <a:cs typeface="Arial"/>
                <a:sym typeface="Arial"/>
              </a:rPr>
              <a:t>:</a:t>
            </a:r>
            <a:endParaRPr sz="1400">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b="1" lang="en-US" sz="1400">
                <a:latin typeface="Arial"/>
                <a:ea typeface="Arial"/>
                <a:cs typeface="Arial"/>
                <a:sym typeface="Arial"/>
              </a:rPr>
              <a:t>Feature Pyramid Network (FPN)</a:t>
            </a:r>
            <a:r>
              <a:rPr lang="en-US" sz="1400">
                <a:latin typeface="Arial"/>
                <a:ea typeface="Arial"/>
                <a:cs typeface="Arial"/>
                <a:sym typeface="Arial"/>
              </a:rPr>
              <a:t>: The neck is responsible for aggregating features from different layers of the backbone. This allows the model to make predictions at multiple scales, which is crucial for detecting objects of varying sizes.</a:t>
            </a:r>
            <a:endParaRPr sz="1400">
              <a:latin typeface="Arial"/>
              <a:ea typeface="Arial"/>
              <a:cs typeface="Arial"/>
              <a:sym typeface="Arial"/>
            </a:endParaRPr>
          </a:p>
          <a:p>
            <a:pPr indent="0" lvl="0" marL="0" rtl="0" algn="l">
              <a:spcBef>
                <a:spcPts val="1200"/>
              </a:spcBef>
              <a:spcAft>
                <a:spcPts val="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2"/>
          <p:cNvSpPr txBox="1"/>
          <p:nvPr>
            <p:ph type="title"/>
          </p:nvPr>
        </p:nvSpPr>
        <p:spPr>
          <a:xfrm>
            <a:off x="612648" y="228600"/>
            <a:ext cx="7617000" cy="990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US" sz="3600"/>
              <a:t>ML/DL/NLP Model Details</a:t>
            </a:r>
            <a:endParaRPr sz="3600"/>
          </a:p>
          <a:p>
            <a:pPr indent="0" lvl="0" marL="0" rtl="0" algn="l">
              <a:spcBef>
                <a:spcPts val="0"/>
              </a:spcBef>
              <a:spcAft>
                <a:spcPts val="0"/>
              </a:spcAft>
              <a:buNone/>
            </a:pPr>
            <a:r>
              <a:t/>
            </a:r>
            <a:endParaRPr/>
          </a:p>
        </p:txBody>
      </p:sp>
      <p:sp>
        <p:nvSpPr>
          <p:cNvPr id="213" name="Google Shape;213;p22"/>
          <p:cNvSpPr txBox="1"/>
          <p:nvPr>
            <p:ph idx="12" type="sldNum"/>
          </p:nvPr>
        </p:nvSpPr>
        <p:spPr>
          <a:xfrm>
            <a:off x="0" y="1279524"/>
            <a:ext cx="533400" cy="244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14" name="Google Shape;214;p22"/>
          <p:cNvSpPr txBox="1"/>
          <p:nvPr>
            <p:ph idx="1" type="body"/>
          </p:nvPr>
        </p:nvSpPr>
        <p:spPr>
          <a:xfrm>
            <a:off x="612648" y="1600200"/>
            <a:ext cx="8153400" cy="44958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US" sz="1400">
                <a:latin typeface="Arial"/>
                <a:ea typeface="Arial"/>
                <a:cs typeface="Arial"/>
                <a:sym typeface="Arial"/>
              </a:rPr>
              <a:t>Output</a:t>
            </a:r>
            <a:r>
              <a:rPr lang="en-US" sz="1400">
                <a:latin typeface="Arial"/>
                <a:ea typeface="Arial"/>
                <a:cs typeface="Arial"/>
                <a:sym typeface="Arial"/>
              </a:rPr>
              <a:t>:</a:t>
            </a:r>
            <a:endParaRPr sz="1400">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b="1" lang="en-US" sz="1400">
                <a:latin typeface="Arial"/>
                <a:ea typeface="Arial"/>
                <a:cs typeface="Arial"/>
                <a:sym typeface="Arial"/>
              </a:rPr>
              <a:t>Bounding Boxes, Class Scores, and Confidence Scores</a:t>
            </a:r>
            <a:r>
              <a:rPr lang="en-US" sz="1400">
                <a:latin typeface="Arial"/>
                <a:ea typeface="Arial"/>
                <a:cs typeface="Arial"/>
                <a:sym typeface="Arial"/>
              </a:rPr>
              <a:t>: The final output consists of bounding boxes that indicate the location of detected objects, class scores that indicate what type of object has been detected, and confidence scores that measure the certainty of each detection.</a:t>
            </a:r>
            <a:endParaRPr sz="1400">
              <a:latin typeface="Arial"/>
              <a:ea typeface="Arial"/>
              <a:cs typeface="Arial"/>
              <a:sym typeface="Arial"/>
            </a:endParaRPr>
          </a:p>
          <a:p>
            <a:pPr indent="0" lvl="0" marL="0" rtl="0" algn="l">
              <a:lnSpc>
                <a:spcPct val="115000"/>
              </a:lnSpc>
              <a:spcBef>
                <a:spcPts val="1200"/>
              </a:spcBef>
              <a:spcAft>
                <a:spcPts val="0"/>
              </a:spcAft>
              <a:buNone/>
            </a:pPr>
            <a:r>
              <a:rPr b="1" lang="en-US" sz="1400">
                <a:latin typeface="Arial"/>
                <a:ea typeface="Arial"/>
                <a:cs typeface="Arial"/>
                <a:sym typeface="Arial"/>
              </a:rPr>
              <a:t>Head</a:t>
            </a:r>
            <a:r>
              <a:rPr lang="en-US" sz="1400">
                <a:latin typeface="Arial"/>
                <a:ea typeface="Arial"/>
                <a:cs typeface="Arial"/>
                <a:sym typeface="Arial"/>
              </a:rPr>
              <a:t>:</a:t>
            </a:r>
            <a:endParaRPr sz="1400">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b="1" lang="en-US" sz="1400">
                <a:latin typeface="Arial"/>
                <a:ea typeface="Arial"/>
                <a:cs typeface="Arial"/>
                <a:sym typeface="Arial"/>
              </a:rPr>
              <a:t>Detection Layers</a:t>
            </a:r>
            <a:r>
              <a:rPr lang="en-US" sz="1400">
                <a:latin typeface="Arial"/>
                <a:ea typeface="Arial"/>
                <a:cs typeface="Arial"/>
                <a:sym typeface="Arial"/>
              </a:rPr>
              <a:t>: The head of the model generates the final output predictions. It consists of several convolutional layers that predict the bounding boxes, object classes, and confidence scores. YOLOv8n typically has three detection layers, each responsible for detecting objects at a different scale.</a:t>
            </a:r>
            <a:endParaRPr sz="1400">
              <a:latin typeface="Arial"/>
              <a:ea typeface="Arial"/>
              <a:cs typeface="Arial"/>
              <a:sym typeface="Arial"/>
            </a:endParaRPr>
          </a:p>
          <a:p>
            <a:pPr indent="0" lvl="0" marL="457200" rtl="0" algn="l">
              <a:lnSpc>
                <a:spcPct val="115000"/>
              </a:lnSpc>
              <a:spcBef>
                <a:spcPts val="1200"/>
              </a:spcBef>
              <a:spcAft>
                <a:spcPts val="0"/>
              </a:spcAft>
              <a:buNone/>
            </a:pPr>
            <a:r>
              <a:t/>
            </a:r>
            <a:endParaRPr sz="14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3"/>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Results and Discussions</a:t>
            </a:r>
            <a:endParaRPr/>
          </a:p>
        </p:txBody>
      </p:sp>
      <p:sp>
        <p:nvSpPr>
          <p:cNvPr id="221" name="Google Shape;221;p23"/>
          <p:cNvSpPr txBox="1"/>
          <p:nvPr>
            <p:ph idx="1" type="body"/>
          </p:nvPr>
        </p:nvSpPr>
        <p:spPr>
          <a:xfrm>
            <a:off x="449550" y="1562100"/>
            <a:ext cx="5570100" cy="4495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400"/>
              <a:t>F</a:t>
            </a:r>
            <a:r>
              <a:rPr lang="en-US" sz="1400"/>
              <a:t>rom the graph, it appears that:</a:t>
            </a:r>
            <a:endParaRPr sz="1400"/>
          </a:p>
          <a:p>
            <a:pPr indent="-317500" lvl="0" marL="457200" rtl="0" algn="l">
              <a:lnSpc>
                <a:spcPct val="115000"/>
              </a:lnSpc>
              <a:spcBef>
                <a:spcPts val="1200"/>
              </a:spcBef>
              <a:spcAft>
                <a:spcPts val="0"/>
              </a:spcAft>
              <a:buClr>
                <a:schemeClr val="dk1"/>
              </a:buClr>
              <a:buSzPts val="1400"/>
              <a:buFont typeface="Arial"/>
              <a:buChar char="●"/>
            </a:pPr>
            <a:r>
              <a:rPr lang="en-US" sz="1400"/>
              <a:t>The F1 Score is consistently plotted at around 1.00 over the frames, indicating high consistency in this metric.</a:t>
            </a:r>
            <a:endParaRPr sz="1400"/>
          </a:p>
          <a:p>
            <a:pPr indent="-317500" lvl="0" marL="457200" rtl="0" algn="l">
              <a:lnSpc>
                <a:spcPct val="115000"/>
              </a:lnSpc>
              <a:spcBef>
                <a:spcPts val="0"/>
              </a:spcBef>
              <a:spcAft>
                <a:spcPts val="0"/>
              </a:spcAft>
              <a:buClr>
                <a:schemeClr val="dk1"/>
              </a:buClr>
              <a:buSzPts val="1400"/>
              <a:buFont typeface="Arial"/>
              <a:buChar char="●"/>
            </a:pPr>
            <a:r>
              <a:rPr lang="en-US" sz="1400"/>
              <a:t>Other metrics (Accuracy, Precision, Recall) are not visible in the graph, suggesting that their values might not have changed or they might be constant, similar to the F1 Score.</a:t>
            </a:r>
            <a:endParaRPr sz="1400"/>
          </a:p>
          <a:p>
            <a:pPr indent="0" lvl="0" marL="0" rtl="0" algn="l">
              <a:lnSpc>
                <a:spcPct val="115000"/>
              </a:lnSpc>
              <a:spcBef>
                <a:spcPts val="1200"/>
              </a:spcBef>
              <a:spcAft>
                <a:spcPts val="0"/>
              </a:spcAft>
              <a:buClr>
                <a:schemeClr val="dk1"/>
              </a:buClr>
              <a:buSzPts val="1100"/>
              <a:buFont typeface="Arial"/>
              <a:buNone/>
            </a:pPr>
            <a:r>
              <a:rPr lang="en-US" sz="1400"/>
              <a:t>The console logs above the graph provide additional context about the face detection process, showing the time taken for preprocessing, inference, and postprocessing per image. The output suggests that:</a:t>
            </a:r>
            <a:endParaRPr sz="1400"/>
          </a:p>
          <a:p>
            <a:pPr indent="-317500" lvl="0" marL="457200" rtl="0" algn="l">
              <a:lnSpc>
                <a:spcPct val="115000"/>
              </a:lnSpc>
              <a:spcBef>
                <a:spcPts val="1200"/>
              </a:spcBef>
              <a:spcAft>
                <a:spcPts val="0"/>
              </a:spcAft>
              <a:buClr>
                <a:schemeClr val="dk1"/>
              </a:buClr>
              <a:buSzPts val="1400"/>
              <a:buFont typeface="Arial"/>
              <a:buChar char="●"/>
            </a:pPr>
            <a:r>
              <a:rPr lang="en-US" sz="1400"/>
              <a:t>The detection process identifies faces and processes images in various resolutions (e.g., 480x640).</a:t>
            </a:r>
            <a:endParaRPr sz="1400"/>
          </a:p>
          <a:p>
            <a:pPr indent="-317500" lvl="0" marL="457200" rtl="0" algn="l">
              <a:lnSpc>
                <a:spcPct val="115000"/>
              </a:lnSpc>
              <a:spcBef>
                <a:spcPts val="0"/>
              </a:spcBef>
              <a:spcAft>
                <a:spcPts val="0"/>
              </a:spcAft>
              <a:buClr>
                <a:schemeClr val="dk1"/>
              </a:buClr>
              <a:buSzPts val="1400"/>
              <a:buFont typeface="Arial"/>
              <a:buChar char="●"/>
            </a:pPr>
            <a:r>
              <a:rPr lang="en-US" sz="1400"/>
              <a:t>The inference times are also provided, indicating how long the model takes to make predictions.</a:t>
            </a:r>
            <a:endParaRPr sz="1400"/>
          </a:p>
          <a:p>
            <a:pPr indent="0" lvl="0" marL="0" rtl="0" algn="l">
              <a:lnSpc>
                <a:spcPct val="115000"/>
              </a:lnSpc>
              <a:spcBef>
                <a:spcPts val="1200"/>
              </a:spcBef>
              <a:spcAft>
                <a:spcPts val="0"/>
              </a:spcAft>
              <a:buClr>
                <a:schemeClr val="dk1"/>
              </a:buClr>
              <a:buSzPts val="1100"/>
              <a:buFont typeface="Arial"/>
              <a:buNone/>
            </a:pPr>
            <a:r>
              <a:rPr lang="en-US" sz="1400"/>
              <a:t>In summary, the graph demonstrates the stability of the F1 Score metric over time during face recognition, with no significant fluctuations observed.</a:t>
            </a:r>
            <a:endParaRPr sz="1400"/>
          </a:p>
          <a:p>
            <a:pPr indent="-209550" lvl="0" marL="320040" rtl="0" algn="l">
              <a:spcBef>
                <a:spcPts val="1200"/>
              </a:spcBef>
              <a:spcAft>
                <a:spcPts val="0"/>
              </a:spcAft>
              <a:buClr>
                <a:srgbClr val="008000"/>
              </a:buClr>
              <a:buSzPts val="1740"/>
              <a:buNone/>
            </a:pPr>
            <a:r>
              <a:t/>
            </a:r>
            <a:endParaRPr sz="1800"/>
          </a:p>
        </p:txBody>
      </p:sp>
      <p:sp>
        <p:nvSpPr>
          <p:cNvPr id="222" name="Google Shape;222;p23"/>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23"/>
          <p:cNvSpPr txBox="1"/>
          <p:nvPr>
            <p:ph idx="10" type="dt"/>
          </p:nvPr>
        </p:nvSpPr>
        <p:spPr>
          <a:xfrm>
            <a:off x="6248400" y="6400800"/>
            <a:ext cx="2514600" cy="304800"/>
          </a:xfrm>
          <a:prstGeom prst="rect">
            <a:avLst/>
          </a:prstGeom>
          <a:solidFill>
            <a:srgbClr val="990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CS-AI-FEST DHA Suffa University </a:t>
            </a:r>
            <a:endParaRPr/>
          </a:p>
        </p:txBody>
      </p:sp>
      <p:sp>
        <p:nvSpPr>
          <p:cNvPr id="224" name="Google Shape;224;p23"/>
          <p:cNvSpPr txBox="1"/>
          <p:nvPr>
            <p:ph idx="12" type="sldNum"/>
          </p:nvPr>
        </p:nvSpPr>
        <p:spPr>
          <a:xfrm>
            <a:off x="0" y="1279524"/>
            <a:ext cx="533400" cy="244476"/>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25" name="Google Shape;225;p23"/>
          <p:cNvPicPr preferRelativeResize="0"/>
          <p:nvPr/>
        </p:nvPicPr>
        <p:blipFill rotWithShape="1">
          <a:blip r:embed="rId3">
            <a:alphaModFix/>
          </a:blip>
          <a:srcRect b="0" l="0" r="0" t="0"/>
          <a:stretch/>
        </p:blipFill>
        <p:spPr>
          <a:xfrm>
            <a:off x="8289309" y="440140"/>
            <a:ext cx="779060" cy="779060"/>
          </a:xfrm>
          <a:prstGeom prst="rect">
            <a:avLst/>
          </a:prstGeom>
          <a:noFill/>
          <a:ln>
            <a:noFill/>
          </a:ln>
        </p:spPr>
      </p:pic>
      <p:pic>
        <p:nvPicPr>
          <p:cNvPr id="226" name="Google Shape;226;p23"/>
          <p:cNvPicPr preferRelativeResize="0"/>
          <p:nvPr/>
        </p:nvPicPr>
        <p:blipFill rotWithShape="1">
          <a:blip r:embed="rId3">
            <a:alphaModFix/>
          </a:blip>
          <a:srcRect b="0" l="0" r="0" t="0"/>
          <a:stretch/>
        </p:blipFill>
        <p:spPr>
          <a:xfrm>
            <a:off x="8229600" y="310533"/>
            <a:ext cx="968991" cy="968991"/>
          </a:xfrm>
          <a:prstGeom prst="rect">
            <a:avLst/>
          </a:prstGeom>
          <a:noFill/>
          <a:ln>
            <a:noFill/>
          </a:ln>
        </p:spPr>
      </p:pic>
      <p:pic>
        <p:nvPicPr>
          <p:cNvPr id="227" name="Google Shape;227;p23"/>
          <p:cNvPicPr preferRelativeResize="0"/>
          <p:nvPr/>
        </p:nvPicPr>
        <p:blipFill rotWithShape="1">
          <a:blip r:embed="rId4">
            <a:alphaModFix/>
          </a:blip>
          <a:srcRect b="35900" l="7648" r="6595" t="36588"/>
          <a:stretch/>
        </p:blipFill>
        <p:spPr>
          <a:xfrm>
            <a:off x="6035575" y="391323"/>
            <a:ext cx="2194025" cy="888201"/>
          </a:xfrm>
          <a:prstGeom prst="rect">
            <a:avLst/>
          </a:prstGeom>
          <a:noFill/>
          <a:ln>
            <a:noFill/>
          </a:ln>
        </p:spPr>
      </p:pic>
      <p:pic>
        <p:nvPicPr>
          <p:cNvPr id="228" name="Google Shape;228;p23"/>
          <p:cNvPicPr preferRelativeResize="0"/>
          <p:nvPr/>
        </p:nvPicPr>
        <p:blipFill>
          <a:blip r:embed="rId5">
            <a:alphaModFix/>
          </a:blip>
          <a:stretch>
            <a:fillRect/>
          </a:stretch>
        </p:blipFill>
        <p:spPr>
          <a:xfrm>
            <a:off x="5837888" y="2256440"/>
            <a:ext cx="3335620" cy="234511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4"/>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Project Demo</a:t>
            </a:r>
            <a:endParaRPr/>
          </a:p>
        </p:txBody>
      </p:sp>
      <p:sp>
        <p:nvSpPr>
          <p:cNvPr id="235" name="Google Shape;235;p24"/>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209550" lvl="0" marL="320040" rtl="0" algn="l">
              <a:spcBef>
                <a:spcPts val="0"/>
              </a:spcBef>
              <a:spcAft>
                <a:spcPts val="0"/>
              </a:spcAft>
              <a:buClr>
                <a:srgbClr val="008000"/>
              </a:buClr>
              <a:buSzPts val="1740"/>
              <a:buNone/>
            </a:pPr>
            <a:r>
              <a:rPr lang="en-US" sz="1800">
                <a:latin typeface="Arial"/>
                <a:ea typeface="Arial"/>
                <a:cs typeface="Arial"/>
                <a:sym typeface="Arial"/>
              </a:rPr>
              <a:t>The system firstly takes the roll no of person </a:t>
            </a:r>
            <a:r>
              <a:rPr lang="en-US" sz="1800">
                <a:latin typeface="Arial"/>
                <a:ea typeface="Arial"/>
                <a:cs typeface="Arial"/>
                <a:sym typeface="Arial"/>
              </a:rPr>
              <a:t>entered</a:t>
            </a:r>
            <a:r>
              <a:rPr lang="en-US" sz="1800">
                <a:latin typeface="Arial"/>
                <a:ea typeface="Arial"/>
                <a:cs typeface="Arial"/>
                <a:sym typeface="Arial"/>
              </a:rPr>
              <a:t> in the system and opens </a:t>
            </a:r>
            <a:r>
              <a:rPr lang="en-US" sz="1800">
                <a:latin typeface="Arial"/>
                <a:ea typeface="Arial"/>
                <a:cs typeface="Arial"/>
                <a:sym typeface="Arial"/>
              </a:rPr>
              <a:t>webcam</a:t>
            </a:r>
            <a:r>
              <a:rPr lang="en-US" sz="1800">
                <a:latin typeface="Arial"/>
                <a:ea typeface="Arial"/>
                <a:cs typeface="Arial"/>
                <a:sym typeface="Arial"/>
              </a:rPr>
              <a:t> of the laptop.When the camera is opened the system recognize person </a:t>
            </a:r>
            <a:r>
              <a:rPr lang="en-US" sz="1800">
                <a:latin typeface="Arial"/>
                <a:ea typeface="Arial"/>
                <a:cs typeface="Arial"/>
                <a:sym typeface="Arial"/>
              </a:rPr>
              <a:t>unknown</a:t>
            </a:r>
            <a:r>
              <a:rPr lang="en-US" sz="1800">
                <a:latin typeface="Arial"/>
                <a:ea typeface="Arial"/>
                <a:cs typeface="Arial"/>
                <a:sym typeface="Arial"/>
              </a:rPr>
              <a:t> if the person is new to the system and shows roll no of the person for known persons.These labels are shown at the top of the frame.After which the  attendance is marked if the person is known to the system.To detect new persons, 20 pictures will be taken and stored in the directory of known persons.Each person will have their own directory in known_faces directory with their respective roll no.The system mark attendance of the person in a csv file with time date and their roll no.</a:t>
            </a:r>
            <a:endParaRPr sz="1800">
              <a:latin typeface="Arial"/>
              <a:ea typeface="Arial"/>
              <a:cs typeface="Arial"/>
              <a:sym typeface="Arial"/>
            </a:endParaRPr>
          </a:p>
        </p:txBody>
      </p:sp>
      <p:sp>
        <p:nvSpPr>
          <p:cNvPr id="236" name="Google Shape;236;p24"/>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4"/>
          <p:cNvSpPr txBox="1"/>
          <p:nvPr>
            <p:ph idx="10" type="dt"/>
          </p:nvPr>
        </p:nvSpPr>
        <p:spPr>
          <a:xfrm>
            <a:off x="6248400" y="6400800"/>
            <a:ext cx="2514600" cy="304800"/>
          </a:xfrm>
          <a:prstGeom prst="rect">
            <a:avLst/>
          </a:prstGeom>
          <a:solidFill>
            <a:srgbClr val="990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CS-AI-FEST DHA Suffa University </a:t>
            </a:r>
            <a:endParaRPr/>
          </a:p>
        </p:txBody>
      </p:sp>
      <p:sp>
        <p:nvSpPr>
          <p:cNvPr id="238" name="Google Shape;238;p24"/>
          <p:cNvSpPr txBox="1"/>
          <p:nvPr>
            <p:ph idx="12" type="sldNum"/>
          </p:nvPr>
        </p:nvSpPr>
        <p:spPr>
          <a:xfrm>
            <a:off x="0" y="1279524"/>
            <a:ext cx="533400" cy="244476"/>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39" name="Google Shape;239;p24"/>
          <p:cNvPicPr preferRelativeResize="0"/>
          <p:nvPr/>
        </p:nvPicPr>
        <p:blipFill rotWithShape="1">
          <a:blip r:embed="rId3">
            <a:alphaModFix/>
          </a:blip>
          <a:srcRect b="0" l="0" r="0" t="0"/>
          <a:stretch/>
        </p:blipFill>
        <p:spPr>
          <a:xfrm>
            <a:off x="8289309" y="440140"/>
            <a:ext cx="779060" cy="779060"/>
          </a:xfrm>
          <a:prstGeom prst="rect">
            <a:avLst/>
          </a:prstGeom>
          <a:noFill/>
          <a:ln>
            <a:noFill/>
          </a:ln>
        </p:spPr>
      </p:pic>
      <p:pic>
        <p:nvPicPr>
          <p:cNvPr id="240" name="Google Shape;240;p24"/>
          <p:cNvPicPr preferRelativeResize="0"/>
          <p:nvPr/>
        </p:nvPicPr>
        <p:blipFill rotWithShape="1">
          <a:blip r:embed="rId3">
            <a:alphaModFix/>
          </a:blip>
          <a:srcRect b="0" l="0" r="0" t="0"/>
          <a:stretch/>
        </p:blipFill>
        <p:spPr>
          <a:xfrm>
            <a:off x="8229600" y="310533"/>
            <a:ext cx="968991" cy="968991"/>
          </a:xfrm>
          <a:prstGeom prst="rect">
            <a:avLst/>
          </a:prstGeom>
          <a:noFill/>
          <a:ln>
            <a:noFill/>
          </a:ln>
        </p:spPr>
      </p:pic>
      <p:pic>
        <p:nvPicPr>
          <p:cNvPr id="241" name="Google Shape;241;p24"/>
          <p:cNvPicPr preferRelativeResize="0"/>
          <p:nvPr/>
        </p:nvPicPr>
        <p:blipFill rotWithShape="1">
          <a:blip r:embed="rId4">
            <a:alphaModFix/>
          </a:blip>
          <a:srcRect b="35900" l="7648" r="6595" t="36588"/>
          <a:stretch/>
        </p:blipFill>
        <p:spPr>
          <a:xfrm>
            <a:off x="6035575" y="391323"/>
            <a:ext cx="2194025" cy="8882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5"/>
          <p:cNvSpPr txBox="1"/>
          <p:nvPr>
            <p:ph type="title"/>
          </p:nvPr>
        </p:nvSpPr>
        <p:spPr>
          <a:xfrm>
            <a:off x="3" y="228600"/>
            <a:ext cx="64836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200"/>
              <a:buFont typeface="Twentieth Century"/>
              <a:buNone/>
            </a:pPr>
            <a:r>
              <a:rPr lang="en-US" sz="3200"/>
              <a:t>Tools and Technologies Learnt During the Project Implementation</a:t>
            </a:r>
            <a:endParaRPr sz="3200"/>
          </a:p>
        </p:txBody>
      </p:sp>
      <p:sp>
        <p:nvSpPr>
          <p:cNvPr id="248" name="Google Shape;248;p25"/>
          <p:cNvSpPr txBox="1"/>
          <p:nvPr>
            <p:ph idx="1" type="body"/>
          </p:nvPr>
        </p:nvSpPr>
        <p:spPr>
          <a:xfrm>
            <a:off x="612650" y="1600200"/>
            <a:ext cx="8380500" cy="4495800"/>
          </a:xfrm>
          <a:prstGeom prst="rect">
            <a:avLst/>
          </a:prstGeom>
          <a:noFill/>
          <a:ln>
            <a:noFill/>
          </a:ln>
        </p:spPr>
        <p:txBody>
          <a:bodyPr anchorCtr="0" anchor="t" bIns="45700" lIns="91425" spcFirstLastPara="1" rIns="91425" wrap="square" tIns="45700">
            <a:normAutofit fontScale="47500"/>
          </a:bodyPr>
          <a:lstStyle/>
          <a:p>
            <a:pPr indent="-209550" lvl="0" marL="320040" rtl="0" algn="l">
              <a:spcBef>
                <a:spcPts val="0"/>
              </a:spcBef>
              <a:spcAft>
                <a:spcPts val="0"/>
              </a:spcAft>
              <a:buClr>
                <a:schemeClr val="dk1"/>
              </a:buClr>
              <a:buSzPct val="36666"/>
              <a:buNone/>
            </a:pPr>
            <a:r>
              <a:rPr b="1" lang="en-US" sz="3000">
                <a:latin typeface="Arial"/>
                <a:ea typeface="Arial"/>
                <a:cs typeface="Arial"/>
                <a:sym typeface="Arial"/>
              </a:rPr>
              <a:t>Jupyter Notebook</a:t>
            </a:r>
            <a:r>
              <a:rPr lang="en-US" sz="3000">
                <a:latin typeface="Arial"/>
                <a:ea typeface="Arial"/>
                <a:cs typeface="Arial"/>
                <a:sym typeface="Arial"/>
              </a:rPr>
              <a:t>:Jupyter Notebook is an interactive development environment used for data analysis, visualization, and collaboration.</a:t>
            </a:r>
            <a:endParaRPr sz="3000">
              <a:latin typeface="Arial"/>
              <a:ea typeface="Arial"/>
              <a:cs typeface="Arial"/>
              <a:sym typeface="Arial"/>
            </a:endParaRPr>
          </a:p>
          <a:p>
            <a:pPr indent="-209550" lvl="0" marL="320040" rtl="0" algn="l">
              <a:spcBef>
                <a:spcPts val="0"/>
              </a:spcBef>
              <a:spcAft>
                <a:spcPts val="0"/>
              </a:spcAft>
              <a:buClr>
                <a:schemeClr val="dk1"/>
              </a:buClr>
              <a:buSzPct val="36666"/>
              <a:buNone/>
            </a:pPr>
            <a:r>
              <a:rPr b="1" lang="en-US" sz="3000">
                <a:latin typeface="Arial"/>
                <a:ea typeface="Arial"/>
                <a:cs typeface="Arial"/>
                <a:sym typeface="Arial"/>
              </a:rPr>
              <a:t>GitHub</a:t>
            </a:r>
            <a:r>
              <a:rPr lang="en-US" sz="3000">
                <a:latin typeface="Arial"/>
                <a:ea typeface="Arial"/>
                <a:cs typeface="Arial"/>
                <a:sym typeface="Arial"/>
              </a:rPr>
              <a:t>: </a:t>
            </a:r>
            <a:r>
              <a:rPr lang="en-US" sz="3000">
                <a:latin typeface="Arial"/>
                <a:ea typeface="Arial"/>
                <a:cs typeface="Arial"/>
                <a:sym typeface="Arial"/>
              </a:rPr>
              <a:t>GitHub was used to host the project repository.</a:t>
            </a:r>
            <a:endParaRPr sz="3000">
              <a:latin typeface="Arial"/>
              <a:ea typeface="Arial"/>
              <a:cs typeface="Arial"/>
              <a:sym typeface="Arial"/>
            </a:endParaRPr>
          </a:p>
          <a:p>
            <a:pPr indent="0" lvl="0" marL="0" rtl="0" algn="l">
              <a:lnSpc>
                <a:spcPct val="115000"/>
              </a:lnSpc>
              <a:spcBef>
                <a:spcPts val="0"/>
              </a:spcBef>
              <a:spcAft>
                <a:spcPts val="0"/>
              </a:spcAft>
              <a:buClr>
                <a:schemeClr val="dk1"/>
              </a:buClr>
              <a:buSzPct val="36666"/>
              <a:buNone/>
            </a:pPr>
            <a:r>
              <a:rPr b="1" lang="en-US" sz="3000">
                <a:latin typeface="Arial"/>
                <a:ea typeface="Arial"/>
                <a:cs typeface="Arial"/>
                <a:sym typeface="Arial"/>
              </a:rPr>
              <a:t>VSCode (Visual Studio Code)</a:t>
            </a:r>
            <a:r>
              <a:rPr lang="en-US" sz="3000">
                <a:latin typeface="Arial"/>
                <a:ea typeface="Arial"/>
                <a:cs typeface="Arial"/>
                <a:sym typeface="Arial"/>
              </a:rPr>
              <a:t>:It was used for writing, debugging, and organizing code in Python.</a:t>
            </a:r>
            <a:endParaRPr sz="3000">
              <a:latin typeface="Arial"/>
              <a:ea typeface="Arial"/>
              <a:cs typeface="Arial"/>
              <a:sym typeface="Arial"/>
            </a:endParaRPr>
          </a:p>
          <a:p>
            <a:pPr indent="0" lvl="0" marL="0" rtl="0" algn="l">
              <a:lnSpc>
                <a:spcPct val="115000"/>
              </a:lnSpc>
              <a:spcBef>
                <a:spcPts val="0"/>
              </a:spcBef>
              <a:spcAft>
                <a:spcPts val="0"/>
              </a:spcAft>
              <a:buClr>
                <a:schemeClr val="dk1"/>
              </a:buClr>
              <a:buSzPct val="36666"/>
              <a:buNone/>
            </a:pPr>
            <a:r>
              <a:rPr b="1" lang="en-US" sz="3000">
                <a:latin typeface="Arial"/>
                <a:ea typeface="Arial"/>
                <a:cs typeface="Arial"/>
                <a:sym typeface="Arial"/>
              </a:rPr>
              <a:t>Anaconda</a:t>
            </a:r>
            <a:r>
              <a:rPr lang="en-US" sz="3000">
                <a:latin typeface="Arial"/>
                <a:ea typeface="Arial"/>
                <a:cs typeface="Arial"/>
                <a:sym typeface="Arial"/>
              </a:rPr>
              <a:t>: It simplified package management and environment setup, making it easier to work with libraries like OpenCV, NumPy, and pandas.</a:t>
            </a:r>
            <a:endParaRPr sz="3000">
              <a:latin typeface="Arial"/>
              <a:ea typeface="Arial"/>
              <a:cs typeface="Arial"/>
              <a:sym typeface="Arial"/>
            </a:endParaRPr>
          </a:p>
          <a:p>
            <a:pPr indent="0" lvl="0" marL="0" rtl="0" algn="l">
              <a:lnSpc>
                <a:spcPct val="115000"/>
              </a:lnSpc>
              <a:spcBef>
                <a:spcPts val="0"/>
              </a:spcBef>
              <a:spcAft>
                <a:spcPts val="0"/>
              </a:spcAft>
              <a:buClr>
                <a:schemeClr val="dk1"/>
              </a:buClr>
              <a:buSzPct val="36666"/>
              <a:buNone/>
            </a:pPr>
            <a:r>
              <a:rPr b="1" lang="en-US" sz="3000">
                <a:latin typeface="Arial"/>
                <a:ea typeface="Arial"/>
                <a:cs typeface="Arial"/>
                <a:sym typeface="Arial"/>
              </a:rPr>
              <a:t>OpenCV (Open Source Computer Vision Library)</a:t>
            </a:r>
            <a:r>
              <a:rPr lang="en-US" sz="3000">
                <a:latin typeface="Arial"/>
                <a:ea typeface="Arial"/>
                <a:cs typeface="Arial"/>
                <a:sym typeface="Arial"/>
              </a:rPr>
              <a:t>: OpenCV is a library of programming functions mainly aimed at real-time computer vision. In a face recognition system, OpenCV provides tools and algorithms for tasks such as face detection, face tracking, image processing, and video analysis.</a:t>
            </a:r>
            <a:endParaRPr sz="3000">
              <a:latin typeface="Arial"/>
              <a:ea typeface="Arial"/>
              <a:cs typeface="Arial"/>
              <a:sym typeface="Arial"/>
            </a:endParaRPr>
          </a:p>
          <a:p>
            <a:pPr indent="0" lvl="0" marL="0" rtl="0" algn="l">
              <a:lnSpc>
                <a:spcPct val="115000"/>
              </a:lnSpc>
              <a:spcBef>
                <a:spcPts val="0"/>
              </a:spcBef>
              <a:spcAft>
                <a:spcPts val="0"/>
              </a:spcAft>
              <a:buClr>
                <a:schemeClr val="dk1"/>
              </a:buClr>
              <a:buSzPct val="36666"/>
              <a:buNone/>
            </a:pPr>
            <a:r>
              <a:rPr b="1" lang="en-US" sz="3000">
                <a:latin typeface="Arial"/>
                <a:ea typeface="Arial"/>
                <a:cs typeface="Arial"/>
                <a:sym typeface="Arial"/>
              </a:rPr>
              <a:t>yolov8n-face.pt (YOLOv8n face detection model)</a:t>
            </a:r>
            <a:r>
              <a:rPr lang="en-US" sz="3000">
                <a:latin typeface="Arial"/>
                <a:ea typeface="Arial"/>
                <a:cs typeface="Arial"/>
                <a:sym typeface="Arial"/>
              </a:rPr>
              <a:t>:YOLO (You Only Look Once) is a family of real-time object detection models, and YOLOv8n refers to a specific version optimized for face detection. The </a:t>
            </a:r>
            <a:r>
              <a:rPr lang="en-US" sz="3000">
                <a:solidFill>
                  <a:srgbClr val="188038"/>
                </a:solidFill>
                <a:latin typeface="Roboto Mono"/>
                <a:ea typeface="Roboto Mono"/>
                <a:cs typeface="Roboto Mono"/>
                <a:sym typeface="Roboto Mono"/>
              </a:rPr>
              <a:t>.pt</a:t>
            </a:r>
            <a:r>
              <a:rPr lang="en-US" sz="3000">
                <a:latin typeface="Arial"/>
                <a:ea typeface="Arial"/>
                <a:cs typeface="Arial"/>
                <a:sym typeface="Arial"/>
              </a:rPr>
              <a:t> file likely contains the pre-trained weights of the YOLOv8n model, which can be used to detect faces in images or video streams.</a:t>
            </a:r>
            <a:endParaRPr sz="3000">
              <a:latin typeface="Arial"/>
              <a:ea typeface="Arial"/>
              <a:cs typeface="Arial"/>
              <a:sym typeface="Arial"/>
            </a:endParaRPr>
          </a:p>
          <a:p>
            <a:pPr indent="0" lvl="0" marL="0" rtl="0" algn="l">
              <a:lnSpc>
                <a:spcPct val="115000"/>
              </a:lnSpc>
              <a:spcBef>
                <a:spcPts val="0"/>
              </a:spcBef>
              <a:spcAft>
                <a:spcPts val="0"/>
              </a:spcAft>
              <a:buClr>
                <a:schemeClr val="dk1"/>
              </a:buClr>
              <a:buSzPct val="36666"/>
              <a:buNone/>
            </a:pPr>
            <a:r>
              <a:rPr b="1" lang="en-US" sz="3000">
                <a:latin typeface="Arial"/>
                <a:ea typeface="Arial"/>
                <a:cs typeface="Arial"/>
                <a:sym typeface="Arial"/>
              </a:rPr>
              <a:t>NumPy</a:t>
            </a:r>
            <a:r>
              <a:rPr lang="en-US" sz="3000">
                <a:latin typeface="Arial"/>
                <a:ea typeface="Arial"/>
                <a:cs typeface="Arial"/>
                <a:sym typeface="Arial"/>
              </a:rPr>
              <a:t>. NumPy is essential for efficient data manipulation and processing in face recognition systems.</a:t>
            </a:r>
            <a:endParaRPr sz="3000">
              <a:latin typeface="Arial"/>
              <a:ea typeface="Arial"/>
              <a:cs typeface="Arial"/>
              <a:sym typeface="Arial"/>
            </a:endParaRPr>
          </a:p>
          <a:p>
            <a:pPr indent="0" lvl="0" marL="0" rtl="0" algn="l">
              <a:lnSpc>
                <a:spcPct val="115000"/>
              </a:lnSpc>
              <a:spcBef>
                <a:spcPts val="0"/>
              </a:spcBef>
              <a:spcAft>
                <a:spcPts val="0"/>
              </a:spcAft>
              <a:buClr>
                <a:schemeClr val="dk1"/>
              </a:buClr>
              <a:buSzPct val="36666"/>
              <a:buNone/>
            </a:pPr>
            <a:r>
              <a:rPr b="1" lang="en-US" sz="3000">
                <a:latin typeface="Arial"/>
                <a:ea typeface="Arial"/>
                <a:cs typeface="Arial"/>
                <a:sym typeface="Arial"/>
              </a:rPr>
              <a:t>pandas</a:t>
            </a:r>
            <a:r>
              <a:rPr lang="en-US" sz="3000">
                <a:latin typeface="Arial"/>
                <a:ea typeface="Arial"/>
                <a:cs typeface="Arial"/>
                <a:sym typeface="Arial"/>
              </a:rPr>
              <a:t>:It offers data structures like DataFrames that are particularly useful for handling structured data (like datasets of face images or information about detected faces).</a:t>
            </a:r>
            <a:endParaRPr sz="3000">
              <a:latin typeface="Arial"/>
              <a:ea typeface="Arial"/>
              <a:cs typeface="Arial"/>
              <a:sym typeface="Arial"/>
            </a:endParaRPr>
          </a:p>
          <a:p>
            <a:pPr indent="0" lvl="0" marL="0" rtl="0" algn="l">
              <a:lnSpc>
                <a:spcPct val="115000"/>
              </a:lnSpc>
              <a:spcBef>
                <a:spcPts val="0"/>
              </a:spcBef>
              <a:spcAft>
                <a:spcPts val="0"/>
              </a:spcAft>
              <a:buClr>
                <a:schemeClr val="dk1"/>
              </a:buClr>
              <a:buSzPct val="36666"/>
              <a:buNone/>
            </a:pPr>
            <a:r>
              <a:rPr b="1" lang="en-US" sz="3000">
                <a:latin typeface="Arial"/>
                <a:ea typeface="Arial"/>
                <a:cs typeface="Arial"/>
                <a:sym typeface="Arial"/>
              </a:rPr>
              <a:t>pyttsx3</a:t>
            </a:r>
            <a:r>
              <a:rPr lang="en-US" sz="3000">
                <a:latin typeface="Arial"/>
                <a:ea typeface="Arial"/>
                <a:cs typeface="Arial"/>
                <a:sym typeface="Arial"/>
              </a:rPr>
              <a:t>:pyttsx3 is a text-to-speech conversion library in Python. </a:t>
            </a:r>
            <a:endParaRPr sz="1800"/>
          </a:p>
        </p:txBody>
      </p:sp>
      <p:sp>
        <p:nvSpPr>
          <p:cNvPr id="249" name="Google Shape;249;p25"/>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5"/>
          <p:cNvSpPr txBox="1"/>
          <p:nvPr>
            <p:ph idx="10" type="dt"/>
          </p:nvPr>
        </p:nvSpPr>
        <p:spPr>
          <a:xfrm>
            <a:off x="6248400" y="6400800"/>
            <a:ext cx="2514600" cy="304800"/>
          </a:xfrm>
          <a:prstGeom prst="rect">
            <a:avLst/>
          </a:prstGeom>
          <a:solidFill>
            <a:srgbClr val="990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CS-AI-FEST DHA Suffa University </a:t>
            </a:r>
            <a:endParaRPr/>
          </a:p>
        </p:txBody>
      </p:sp>
      <p:sp>
        <p:nvSpPr>
          <p:cNvPr id="251" name="Google Shape;251;p25"/>
          <p:cNvSpPr txBox="1"/>
          <p:nvPr>
            <p:ph idx="12" type="sldNum"/>
          </p:nvPr>
        </p:nvSpPr>
        <p:spPr>
          <a:xfrm>
            <a:off x="0" y="1279524"/>
            <a:ext cx="533400" cy="244476"/>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52" name="Google Shape;252;p25"/>
          <p:cNvPicPr preferRelativeResize="0"/>
          <p:nvPr/>
        </p:nvPicPr>
        <p:blipFill rotWithShape="1">
          <a:blip r:embed="rId3">
            <a:alphaModFix/>
          </a:blip>
          <a:srcRect b="0" l="0" r="0" t="0"/>
          <a:stretch/>
        </p:blipFill>
        <p:spPr>
          <a:xfrm>
            <a:off x="8289309" y="440140"/>
            <a:ext cx="779060" cy="779060"/>
          </a:xfrm>
          <a:prstGeom prst="rect">
            <a:avLst/>
          </a:prstGeom>
          <a:noFill/>
          <a:ln>
            <a:noFill/>
          </a:ln>
        </p:spPr>
      </p:pic>
      <p:pic>
        <p:nvPicPr>
          <p:cNvPr id="253" name="Google Shape;253;p25"/>
          <p:cNvPicPr preferRelativeResize="0"/>
          <p:nvPr/>
        </p:nvPicPr>
        <p:blipFill rotWithShape="1">
          <a:blip r:embed="rId3">
            <a:alphaModFix/>
          </a:blip>
          <a:srcRect b="0" l="0" r="0" t="0"/>
          <a:stretch/>
        </p:blipFill>
        <p:spPr>
          <a:xfrm>
            <a:off x="8229600" y="310533"/>
            <a:ext cx="968991" cy="968991"/>
          </a:xfrm>
          <a:prstGeom prst="rect">
            <a:avLst/>
          </a:prstGeom>
          <a:noFill/>
          <a:ln>
            <a:noFill/>
          </a:ln>
        </p:spPr>
      </p:pic>
      <p:pic>
        <p:nvPicPr>
          <p:cNvPr id="254" name="Google Shape;254;p25"/>
          <p:cNvPicPr preferRelativeResize="0"/>
          <p:nvPr/>
        </p:nvPicPr>
        <p:blipFill rotWithShape="1">
          <a:blip r:embed="rId4">
            <a:alphaModFix/>
          </a:blip>
          <a:srcRect b="35900" l="7648" r="6595" t="36588"/>
          <a:stretch/>
        </p:blipFill>
        <p:spPr>
          <a:xfrm>
            <a:off x="6035575" y="391323"/>
            <a:ext cx="2194025" cy="8882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6"/>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8- Reference </a:t>
            </a:r>
            <a:endParaRPr/>
          </a:p>
        </p:txBody>
      </p:sp>
      <p:sp>
        <p:nvSpPr>
          <p:cNvPr id="260" name="Google Shape;260;p26"/>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740"/>
              <a:buNone/>
            </a:pPr>
            <a:r>
              <a:t/>
            </a:r>
            <a:endParaRPr/>
          </a:p>
          <a:p>
            <a:pPr indent="0" lvl="0" marL="0" rtl="0" algn="l">
              <a:spcBef>
                <a:spcPts val="700"/>
              </a:spcBef>
              <a:spcAft>
                <a:spcPts val="0"/>
              </a:spcAft>
              <a:buSzPts val="1680"/>
              <a:buNone/>
            </a:pPr>
            <a:r>
              <a:rPr b="1" lang="en-US" sz="2800">
                <a:solidFill>
                  <a:srgbClr val="0070C0"/>
                </a:solidFill>
              </a:rPr>
              <a:t>Examples</a:t>
            </a:r>
            <a:endParaRPr/>
          </a:p>
          <a:p>
            <a:pPr indent="0" lvl="0" marL="320040" rtl="0" algn="l">
              <a:spcBef>
                <a:spcPts val="700"/>
              </a:spcBef>
              <a:spcAft>
                <a:spcPts val="0"/>
              </a:spcAft>
              <a:buNone/>
            </a:pPr>
            <a:r>
              <a:rPr lang="en-US"/>
              <a:t>Website reference</a:t>
            </a:r>
            <a:endParaRPr sz="1700"/>
          </a:p>
          <a:p>
            <a:pPr indent="-312394" lvl="1" marL="640080" rtl="0" algn="l">
              <a:spcBef>
                <a:spcPts val="550"/>
              </a:spcBef>
              <a:spcAft>
                <a:spcPts val="0"/>
              </a:spcAft>
              <a:buSzPts val="1700"/>
              <a:buChar char="🞑"/>
            </a:pPr>
            <a:r>
              <a:rPr lang="en-US" sz="1700" u="sng">
                <a:solidFill>
                  <a:schemeClr val="hlink"/>
                </a:solidFill>
                <a:hlinkClick r:id="rId3"/>
              </a:rPr>
              <a:t>https://docs.ultralytics.com/tasks/detect/#predict</a:t>
            </a:r>
            <a:endParaRPr sz="1700"/>
          </a:p>
          <a:p>
            <a:pPr indent="-312394" lvl="1" marL="640080" rtl="0" algn="l">
              <a:spcBef>
                <a:spcPts val="550"/>
              </a:spcBef>
              <a:spcAft>
                <a:spcPts val="0"/>
              </a:spcAft>
              <a:buSzPts val="1700"/>
              <a:buChar char="🞑"/>
            </a:pPr>
            <a:r>
              <a:rPr lang="en-US" sz="1700"/>
              <a:t>https://encord.com/blog/yolo-object-detection-guide/</a:t>
            </a:r>
            <a:endParaRPr sz="1700"/>
          </a:p>
          <a:p>
            <a:pPr indent="0" lvl="0" marL="640080" rtl="0" algn="l">
              <a:spcBef>
                <a:spcPts val="550"/>
              </a:spcBef>
              <a:spcAft>
                <a:spcPts val="0"/>
              </a:spcAft>
              <a:buNone/>
            </a:pPr>
            <a:r>
              <a:t/>
            </a:r>
            <a:endParaRPr/>
          </a:p>
        </p:txBody>
      </p:sp>
      <p:sp>
        <p:nvSpPr>
          <p:cNvPr id="261" name="Google Shape;261;p26"/>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6"/>
          <p:cNvSpPr txBox="1"/>
          <p:nvPr>
            <p:ph idx="10" type="dt"/>
          </p:nvPr>
        </p:nvSpPr>
        <p:spPr>
          <a:xfrm>
            <a:off x="6248400" y="6400800"/>
            <a:ext cx="2514600" cy="304800"/>
          </a:xfrm>
          <a:prstGeom prst="rect">
            <a:avLst/>
          </a:prstGeom>
          <a:solidFill>
            <a:srgbClr val="990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CS-AI-FEST DHA Suffa University </a:t>
            </a:r>
            <a:endParaRPr/>
          </a:p>
        </p:txBody>
      </p:sp>
      <p:sp>
        <p:nvSpPr>
          <p:cNvPr id="263" name="Google Shape;263;p26"/>
          <p:cNvSpPr txBox="1"/>
          <p:nvPr>
            <p:ph idx="12" type="sldNum"/>
          </p:nvPr>
        </p:nvSpPr>
        <p:spPr>
          <a:xfrm>
            <a:off x="0" y="1279524"/>
            <a:ext cx="533400" cy="244476"/>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64" name="Google Shape;264;p26"/>
          <p:cNvPicPr preferRelativeResize="0"/>
          <p:nvPr/>
        </p:nvPicPr>
        <p:blipFill rotWithShape="1">
          <a:blip r:embed="rId4">
            <a:alphaModFix/>
          </a:blip>
          <a:srcRect b="0" l="0" r="0" t="0"/>
          <a:stretch/>
        </p:blipFill>
        <p:spPr>
          <a:xfrm>
            <a:off x="8289309" y="440140"/>
            <a:ext cx="779060" cy="779060"/>
          </a:xfrm>
          <a:prstGeom prst="rect">
            <a:avLst/>
          </a:prstGeom>
          <a:noFill/>
          <a:ln>
            <a:noFill/>
          </a:ln>
        </p:spPr>
      </p:pic>
      <p:pic>
        <p:nvPicPr>
          <p:cNvPr id="265" name="Google Shape;265;p26"/>
          <p:cNvPicPr preferRelativeResize="0"/>
          <p:nvPr/>
        </p:nvPicPr>
        <p:blipFill rotWithShape="1">
          <a:blip r:embed="rId4">
            <a:alphaModFix/>
          </a:blip>
          <a:srcRect b="0" l="0" r="0" t="0"/>
          <a:stretch/>
        </p:blipFill>
        <p:spPr>
          <a:xfrm>
            <a:off x="8229600" y="310533"/>
            <a:ext cx="968991" cy="968991"/>
          </a:xfrm>
          <a:prstGeom prst="rect">
            <a:avLst/>
          </a:prstGeom>
          <a:noFill/>
          <a:ln>
            <a:noFill/>
          </a:ln>
        </p:spPr>
      </p:pic>
      <p:pic>
        <p:nvPicPr>
          <p:cNvPr id="266" name="Google Shape;266;p26"/>
          <p:cNvPicPr preferRelativeResize="0"/>
          <p:nvPr/>
        </p:nvPicPr>
        <p:blipFill rotWithShape="1">
          <a:blip r:embed="rId5">
            <a:alphaModFix/>
          </a:blip>
          <a:srcRect b="35900" l="7648" r="6595" t="36588"/>
          <a:stretch/>
        </p:blipFill>
        <p:spPr>
          <a:xfrm>
            <a:off x="6035575" y="391323"/>
            <a:ext cx="2194025" cy="8882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3"/>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Summary </a:t>
            </a:r>
            <a:endParaRPr/>
          </a:p>
        </p:txBody>
      </p:sp>
      <p:sp>
        <p:nvSpPr>
          <p:cNvPr id="112" name="Google Shape;112;p13"/>
          <p:cNvSpPr txBox="1"/>
          <p:nvPr>
            <p:ph idx="1" type="body"/>
          </p:nvPr>
        </p:nvSpPr>
        <p:spPr>
          <a:xfrm>
            <a:off x="1066800" y="1905000"/>
            <a:ext cx="5410200" cy="4267200"/>
          </a:xfrm>
          <a:prstGeom prst="rect">
            <a:avLst/>
          </a:prstGeom>
          <a:noFill/>
          <a:ln>
            <a:noFill/>
          </a:ln>
        </p:spPr>
        <p:txBody>
          <a:bodyPr anchorCtr="0" anchor="t" bIns="45700" lIns="91425" spcFirstLastPara="1" rIns="91425" wrap="square" tIns="45700">
            <a:normAutofit fontScale="85000" lnSpcReduction="20000"/>
          </a:bodyPr>
          <a:lstStyle/>
          <a:p>
            <a:pPr indent="-320040" lvl="0" marL="320040" rtl="0" algn="l">
              <a:spcBef>
                <a:spcPts val="0"/>
              </a:spcBef>
              <a:spcAft>
                <a:spcPts val="0"/>
              </a:spcAft>
              <a:buClr>
                <a:srgbClr val="008000"/>
              </a:buClr>
              <a:buSzPct val="59999"/>
              <a:buChar char="◻"/>
            </a:pPr>
            <a:r>
              <a:rPr lang="en-US"/>
              <a:t>Project Brief Introduction</a:t>
            </a:r>
            <a:endParaRPr/>
          </a:p>
          <a:p>
            <a:pPr indent="-320040" lvl="0" marL="320040" rtl="0" algn="l">
              <a:spcBef>
                <a:spcPts val="700"/>
              </a:spcBef>
              <a:spcAft>
                <a:spcPts val="0"/>
              </a:spcAft>
              <a:buClr>
                <a:srgbClr val="008000"/>
              </a:buClr>
              <a:buSzPct val="59999"/>
              <a:buChar char="◻"/>
            </a:pPr>
            <a:r>
              <a:rPr lang="en-US"/>
              <a:t>Problem Statement</a:t>
            </a:r>
            <a:endParaRPr/>
          </a:p>
          <a:p>
            <a:pPr indent="-320040" lvl="0" marL="320040" rtl="0" algn="l">
              <a:spcBef>
                <a:spcPts val="700"/>
              </a:spcBef>
              <a:spcAft>
                <a:spcPts val="0"/>
              </a:spcAft>
              <a:buClr>
                <a:srgbClr val="008000"/>
              </a:buClr>
              <a:buSzPct val="59999"/>
              <a:buChar char="◻"/>
            </a:pPr>
            <a:r>
              <a:rPr lang="en-US"/>
              <a:t>Dataset Description</a:t>
            </a:r>
            <a:endParaRPr/>
          </a:p>
          <a:p>
            <a:pPr indent="-320040" lvl="0" marL="320040" rtl="0" algn="l">
              <a:spcBef>
                <a:spcPts val="700"/>
              </a:spcBef>
              <a:spcAft>
                <a:spcPts val="0"/>
              </a:spcAft>
              <a:buClr>
                <a:srgbClr val="008000"/>
              </a:buClr>
              <a:buSzPct val="59999"/>
              <a:buChar char="◻"/>
            </a:pPr>
            <a:r>
              <a:rPr lang="en-US"/>
              <a:t>Project Scope</a:t>
            </a:r>
            <a:endParaRPr/>
          </a:p>
          <a:p>
            <a:pPr indent="-320040" lvl="0" marL="320040" rtl="0" algn="l">
              <a:spcBef>
                <a:spcPts val="700"/>
              </a:spcBef>
              <a:spcAft>
                <a:spcPts val="0"/>
              </a:spcAft>
              <a:buClr>
                <a:srgbClr val="008000"/>
              </a:buClr>
              <a:buSzPct val="59999"/>
              <a:buChar char="◻"/>
            </a:pPr>
            <a:r>
              <a:rPr lang="en-US"/>
              <a:t>ML/DL/NLP Model Details</a:t>
            </a:r>
            <a:endParaRPr/>
          </a:p>
          <a:p>
            <a:pPr indent="-320040" lvl="0" marL="320040" rtl="0" algn="l">
              <a:spcBef>
                <a:spcPts val="700"/>
              </a:spcBef>
              <a:spcAft>
                <a:spcPts val="0"/>
              </a:spcAft>
              <a:buClr>
                <a:srgbClr val="008000"/>
              </a:buClr>
              <a:buSzPct val="59999"/>
              <a:buChar char="◻"/>
            </a:pPr>
            <a:r>
              <a:rPr lang="en-US"/>
              <a:t>Results and Discussions</a:t>
            </a:r>
            <a:endParaRPr/>
          </a:p>
          <a:p>
            <a:pPr indent="-320040" lvl="0" marL="320040" rtl="0" algn="l">
              <a:spcBef>
                <a:spcPts val="700"/>
              </a:spcBef>
              <a:spcAft>
                <a:spcPts val="0"/>
              </a:spcAft>
              <a:buClr>
                <a:srgbClr val="008000"/>
              </a:buClr>
              <a:buSzPct val="59999"/>
              <a:buChar char="◻"/>
            </a:pPr>
            <a:r>
              <a:rPr lang="en-US"/>
              <a:t>Tools and Technologies Learnt During the Project Implementation (Individual Skills Set)</a:t>
            </a:r>
            <a:endParaRPr/>
          </a:p>
          <a:p>
            <a:pPr indent="-320040" lvl="0" marL="320040" rtl="0" algn="l">
              <a:spcBef>
                <a:spcPts val="700"/>
              </a:spcBef>
              <a:spcAft>
                <a:spcPts val="0"/>
              </a:spcAft>
              <a:buClr>
                <a:srgbClr val="008000"/>
              </a:buClr>
              <a:buSzPct val="59999"/>
              <a:buChar char="◻"/>
            </a:pPr>
            <a:r>
              <a:rPr lang="en-US"/>
              <a:t>Project Demo</a:t>
            </a:r>
            <a:endParaRPr/>
          </a:p>
          <a:p>
            <a:pPr indent="-320040" lvl="0" marL="320040" rtl="0" algn="l">
              <a:spcBef>
                <a:spcPts val="700"/>
              </a:spcBef>
              <a:spcAft>
                <a:spcPts val="0"/>
              </a:spcAft>
              <a:buClr>
                <a:srgbClr val="008000"/>
              </a:buClr>
              <a:buSzPct val="59999"/>
              <a:buChar char="◻"/>
            </a:pPr>
            <a:r>
              <a:rPr lang="en-US"/>
              <a:t>References  (last accessed)</a:t>
            </a:r>
            <a:endParaRPr/>
          </a:p>
        </p:txBody>
      </p:sp>
      <p:sp>
        <p:nvSpPr>
          <p:cNvPr id="113" name="Google Shape;113;p13"/>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13"/>
          <p:cNvSpPr txBox="1"/>
          <p:nvPr>
            <p:ph idx="10" type="dt"/>
          </p:nvPr>
        </p:nvSpPr>
        <p:spPr>
          <a:xfrm>
            <a:off x="6248400" y="6400800"/>
            <a:ext cx="2514600" cy="304800"/>
          </a:xfrm>
          <a:prstGeom prst="rect">
            <a:avLst/>
          </a:prstGeom>
          <a:solidFill>
            <a:srgbClr val="990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CS-AI-FEST DHA Suffa University </a:t>
            </a:r>
            <a:endParaRPr/>
          </a:p>
        </p:txBody>
      </p:sp>
      <p:sp>
        <p:nvSpPr>
          <p:cNvPr id="115" name="Google Shape;115;p13"/>
          <p:cNvSpPr txBox="1"/>
          <p:nvPr>
            <p:ph idx="12" type="sldNum"/>
          </p:nvPr>
        </p:nvSpPr>
        <p:spPr>
          <a:xfrm>
            <a:off x="0" y="1279524"/>
            <a:ext cx="533400" cy="244476"/>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16" name="Google Shape;116;p13"/>
          <p:cNvPicPr preferRelativeResize="0"/>
          <p:nvPr/>
        </p:nvPicPr>
        <p:blipFill rotWithShape="1">
          <a:blip r:embed="rId3">
            <a:alphaModFix/>
          </a:blip>
          <a:srcRect b="0" l="0" r="0" t="0"/>
          <a:stretch/>
        </p:blipFill>
        <p:spPr>
          <a:xfrm>
            <a:off x="8229600" y="310533"/>
            <a:ext cx="968991" cy="968991"/>
          </a:xfrm>
          <a:prstGeom prst="rect">
            <a:avLst/>
          </a:prstGeom>
          <a:noFill/>
          <a:ln>
            <a:noFill/>
          </a:ln>
        </p:spPr>
      </p:pic>
      <p:pic>
        <p:nvPicPr>
          <p:cNvPr id="117" name="Google Shape;117;p13"/>
          <p:cNvPicPr preferRelativeResize="0"/>
          <p:nvPr/>
        </p:nvPicPr>
        <p:blipFill rotWithShape="1">
          <a:blip r:embed="rId4">
            <a:alphaModFix/>
          </a:blip>
          <a:srcRect b="35900" l="7648" r="6595" t="36588"/>
          <a:stretch/>
        </p:blipFill>
        <p:spPr>
          <a:xfrm>
            <a:off x="6035575" y="391323"/>
            <a:ext cx="2194025" cy="8882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4"/>
          <p:cNvSpPr txBox="1"/>
          <p:nvPr>
            <p:ph type="title"/>
          </p:nvPr>
        </p:nvSpPr>
        <p:spPr>
          <a:xfrm>
            <a:off x="262773" y="228600"/>
            <a:ext cx="76170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Project Brief Introduction</a:t>
            </a:r>
            <a:endParaRPr/>
          </a:p>
        </p:txBody>
      </p:sp>
      <p:sp>
        <p:nvSpPr>
          <p:cNvPr id="124" name="Google Shape;124;p14"/>
          <p:cNvSpPr txBox="1"/>
          <p:nvPr>
            <p:ph idx="1" type="body"/>
          </p:nvPr>
        </p:nvSpPr>
        <p:spPr>
          <a:xfrm>
            <a:off x="495298" y="1562100"/>
            <a:ext cx="8153400" cy="4495800"/>
          </a:xfrm>
          <a:prstGeom prst="rect">
            <a:avLst/>
          </a:prstGeom>
          <a:noFill/>
          <a:ln>
            <a:noFill/>
          </a:ln>
        </p:spPr>
        <p:txBody>
          <a:bodyPr anchorCtr="0" anchor="t" bIns="45700" lIns="91425" spcFirstLastPara="1" rIns="91425" wrap="square" tIns="45700">
            <a:normAutofit/>
          </a:bodyPr>
          <a:lstStyle/>
          <a:p>
            <a:pPr indent="-209550" lvl="0" marL="320040" rtl="0" algn="l">
              <a:spcBef>
                <a:spcPts val="0"/>
              </a:spcBef>
              <a:spcAft>
                <a:spcPts val="0"/>
              </a:spcAft>
              <a:buClr>
                <a:srgbClr val="008000"/>
              </a:buClr>
              <a:buSzPts val="1740"/>
              <a:buNone/>
            </a:pPr>
            <a:r>
              <a:t/>
            </a:r>
            <a:endParaRPr sz="1800"/>
          </a:p>
          <a:p>
            <a:pPr indent="-209550" lvl="0" marL="320040" rtl="0" algn="l">
              <a:spcBef>
                <a:spcPts val="0"/>
              </a:spcBef>
              <a:spcAft>
                <a:spcPts val="0"/>
              </a:spcAft>
              <a:buClr>
                <a:srgbClr val="008000"/>
              </a:buClr>
              <a:buSzPts val="1740"/>
              <a:buNone/>
            </a:pPr>
            <a:r>
              <a:t/>
            </a:r>
            <a:endParaRPr sz="1800"/>
          </a:p>
          <a:p>
            <a:pPr indent="-209550" lvl="0" marL="320040" rtl="0" algn="l">
              <a:spcBef>
                <a:spcPts val="0"/>
              </a:spcBef>
              <a:spcAft>
                <a:spcPts val="0"/>
              </a:spcAft>
              <a:buClr>
                <a:srgbClr val="008000"/>
              </a:buClr>
              <a:buSzPts val="1740"/>
              <a:buNone/>
            </a:pPr>
            <a:r>
              <a:rPr lang="en-US" sz="1800"/>
              <a:t>The system takes 20 photos of a person's face via a camera and saves them in this directory. In the recognition section, new libraries for facial recognition and text-to-speech are imported, and global variables are set. Functions are supplied for loading known face encodings and names from saved photos, recording attendance by appending details to a CSV file, loading the YOLO model, and recognizing faces in a video frame, drawing bounding boxes and marking attendance for identified faces.The main function prompts the user to enter their ID and starts the face recognition process by capturing video from the webcam and processing it in real-time. This setup facilitates capturing images for new faces, storing them, and recognizing faces from a live video feed to mark attendance. </a:t>
            </a:r>
            <a:endParaRPr sz="1800"/>
          </a:p>
        </p:txBody>
      </p:sp>
      <p:sp>
        <p:nvSpPr>
          <p:cNvPr id="125" name="Google Shape;125;p14"/>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14"/>
          <p:cNvSpPr txBox="1"/>
          <p:nvPr>
            <p:ph idx="10" type="dt"/>
          </p:nvPr>
        </p:nvSpPr>
        <p:spPr>
          <a:xfrm>
            <a:off x="6248400" y="6400800"/>
            <a:ext cx="2514600" cy="304800"/>
          </a:xfrm>
          <a:prstGeom prst="rect">
            <a:avLst/>
          </a:prstGeom>
          <a:solidFill>
            <a:srgbClr val="990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CS-AI-FEST DHA Suffa University </a:t>
            </a:r>
            <a:endParaRPr/>
          </a:p>
        </p:txBody>
      </p:sp>
      <p:sp>
        <p:nvSpPr>
          <p:cNvPr id="127" name="Google Shape;127;p14"/>
          <p:cNvSpPr txBox="1"/>
          <p:nvPr>
            <p:ph idx="12" type="sldNum"/>
          </p:nvPr>
        </p:nvSpPr>
        <p:spPr>
          <a:xfrm>
            <a:off x="0" y="1279524"/>
            <a:ext cx="533400" cy="244476"/>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28" name="Google Shape;128;p14"/>
          <p:cNvPicPr preferRelativeResize="0"/>
          <p:nvPr/>
        </p:nvPicPr>
        <p:blipFill rotWithShape="1">
          <a:blip r:embed="rId3">
            <a:alphaModFix/>
          </a:blip>
          <a:srcRect b="0" l="0" r="0" t="0"/>
          <a:stretch/>
        </p:blipFill>
        <p:spPr>
          <a:xfrm>
            <a:off x="8289309" y="440140"/>
            <a:ext cx="779060" cy="779060"/>
          </a:xfrm>
          <a:prstGeom prst="rect">
            <a:avLst/>
          </a:prstGeom>
          <a:noFill/>
          <a:ln>
            <a:noFill/>
          </a:ln>
        </p:spPr>
      </p:pic>
      <p:pic>
        <p:nvPicPr>
          <p:cNvPr id="129" name="Google Shape;129;p14"/>
          <p:cNvPicPr preferRelativeResize="0"/>
          <p:nvPr/>
        </p:nvPicPr>
        <p:blipFill rotWithShape="1">
          <a:blip r:embed="rId3">
            <a:alphaModFix/>
          </a:blip>
          <a:srcRect b="0" l="0" r="0" t="0"/>
          <a:stretch/>
        </p:blipFill>
        <p:spPr>
          <a:xfrm>
            <a:off x="8229600" y="310533"/>
            <a:ext cx="968991" cy="968991"/>
          </a:xfrm>
          <a:prstGeom prst="rect">
            <a:avLst/>
          </a:prstGeom>
          <a:noFill/>
          <a:ln>
            <a:noFill/>
          </a:ln>
        </p:spPr>
      </p:pic>
      <p:pic>
        <p:nvPicPr>
          <p:cNvPr id="130" name="Google Shape;130;p14"/>
          <p:cNvPicPr preferRelativeResize="0"/>
          <p:nvPr/>
        </p:nvPicPr>
        <p:blipFill rotWithShape="1">
          <a:blip r:embed="rId4">
            <a:alphaModFix/>
          </a:blip>
          <a:srcRect b="35900" l="7648" r="6595" t="36588"/>
          <a:stretch/>
        </p:blipFill>
        <p:spPr>
          <a:xfrm>
            <a:off x="6035575" y="391323"/>
            <a:ext cx="2194025" cy="8882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5"/>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Problem Statement</a:t>
            </a:r>
            <a:endParaRPr/>
          </a:p>
        </p:txBody>
      </p:sp>
      <p:sp>
        <p:nvSpPr>
          <p:cNvPr id="137" name="Google Shape;137;p15"/>
          <p:cNvSpPr txBox="1"/>
          <p:nvPr>
            <p:ph idx="1" type="body"/>
          </p:nvPr>
        </p:nvSpPr>
        <p:spPr>
          <a:xfrm>
            <a:off x="495298" y="1592263"/>
            <a:ext cx="8153400" cy="4495800"/>
          </a:xfrm>
          <a:prstGeom prst="rect">
            <a:avLst/>
          </a:prstGeom>
          <a:noFill/>
          <a:ln>
            <a:noFill/>
          </a:ln>
        </p:spPr>
        <p:txBody>
          <a:bodyPr anchorCtr="0" anchor="t" bIns="45700" lIns="91425" spcFirstLastPara="1" rIns="91425" wrap="square" tIns="45700">
            <a:noAutofit/>
          </a:bodyPr>
          <a:lstStyle/>
          <a:p>
            <a:pPr indent="-209550" lvl="0" marL="320040" rtl="0" algn="l">
              <a:spcBef>
                <a:spcPts val="0"/>
              </a:spcBef>
              <a:spcAft>
                <a:spcPts val="0"/>
              </a:spcAft>
              <a:buClr>
                <a:srgbClr val="008000"/>
              </a:buClr>
              <a:buSzPts val="1740"/>
              <a:buNone/>
            </a:pPr>
            <a:r>
              <a:rPr lang="en-US" sz="1800">
                <a:highlight>
                  <a:srgbClr val="EDFAFF"/>
                </a:highlight>
                <a:latin typeface="Arial"/>
                <a:ea typeface="Arial"/>
                <a:cs typeface="Arial"/>
                <a:sym typeface="Arial"/>
              </a:rPr>
              <a:t>Taking and recording attendance is a necessary but frequently tedious task in many schools, colleges, organizations, and businesses.</a:t>
            </a:r>
            <a:r>
              <a:rPr lang="en-US" sz="1800">
                <a:highlight>
                  <a:srgbClr val="FFFFFF"/>
                </a:highlight>
                <a:latin typeface="Arial"/>
                <a:ea typeface="Arial"/>
                <a:cs typeface="Arial"/>
                <a:sym typeface="Arial"/>
              </a:rPr>
              <a:t> There are various drawbacks to using traditional techniques like fingerprint scanners, RFID cards, and manual roll calls.</a:t>
            </a:r>
            <a:endParaRPr sz="1800">
              <a:highlight>
                <a:srgbClr val="FFFFFF"/>
              </a:highlight>
              <a:latin typeface="Arial"/>
              <a:ea typeface="Arial"/>
              <a:cs typeface="Arial"/>
              <a:sym typeface="Arial"/>
            </a:endParaRPr>
          </a:p>
          <a:p>
            <a:pPr indent="-209550" lvl="0" marL="320040" rtl="0" algn="l">
              <a:spcBef>
                <a:spcPts val="0"/>
              </a:spcBef>
              <a:spcAft>
                <a:spcPts val="0"/>
              </a:spcAft>
              <a:buClr>
                <a:srgbClr val="008000"/>
              </a:buClr>
              <a:buSzPts val="1740"/>
              <a:buNone/>
            </a:pPr>
            <a:r>
              <a:t/>
            </a:r>
            <a:endParaRPr sz="1800">
              <a:highlight>
                <a:srgbClr val="FFFFFF"/>
              </a:highlight>
              <a:latin typeface="Arial"/>
              <a:ea typeface="Arial"/>
              <a:cs typeface="Arial"/>
              <a:sym typeface="Arial"/>
            </a:endParaRPr>
          </a:p>
          <a:p>
            <a:pPr indent="-342900" lvl="0" marL="457200" rtl="0" algn="l">
              <a:spcBef>
                <a:spcPts val="0"/>
              </a:spcBef>
              <a:spcAft>
                <a:spcPts val="0"/>
              </a:spcAft>
              <a:buSzPts val="1800"/>
              <a:buFont typeface="Arial"/>
              <a:buAutoNum type="arabicPeriod"/>
            </a:pPr>
            <a:r>
              <a:rPr lang="en-US" sz="1800">
                <a:highlight>
                  <a:srgbClr val="FFFFFF"/>
                </a:highlight>
                <a:latin typeface="Arial"/>
                <a:ea typeface="Arial"/>
                <a:cs typeface="Arial"/>
                <a:sym typeface="Arial"/>
              </a:rPr>
              <a:t>Time-Dependent Procedures: It takes time to manually call roll or scan each ID, which cuts into the amount of time allotted for meetings or instruction.</a:t>
            </a:r>
            <a:endParaRPr sz="1800">
              <a:highlight>
                <a:srgbClr val="FFFFFF"/>
              </a:highlight>
              <a:latin typeface="Arial"/>
              <a:ea typeface="Arial"/>
              <a:cs typeface="Arial"/>
              <a:sym typeface="Arial"/>
            </a:endParaRPr>
          </a:p>
          <a:p>
            <a:pPr indent="0" lvl="0" marL="457200" rtl="0" algn="l">
              <a:spcBef>
                <a:spcPts val="0"/>
              </a:spcBef>
              <a:spcAft>
                <a:spcPts val="0"/>
              </a:spcAft>
              <a:buNone/>
            </a:pPr>
            <a:r>
              <a:t/>
            </a:r>
            <a:endParaRPr sz="1800">
              <a:highlight>
                <a:srgbClr val="FFFFFF"/>
              </a:highlight>
              <a:latin typeface="Arial"/>
              <a:ea typeface="Arial"/>
              <a:cs typeface="Arial"/>
              <a:sym typeface="Arial"/>
            </a:endParaRPr>
          </a:p>
          <a:p>
            <a:pPr indent="-342900" lvl="0" marL="457200" rtl="0" algn="l">
              <a:spcBef>
                <a:spcPts val="0"/>
              </a:spcBef>
              <a:spcAft>
                <a:spcPts val="0"/>
              </a:spcAft>
              <a:buSzPts val="1800"/>
              <a:buFont typeface="Arial"/>
              <a:buAutoNum type="arabicPeriod"/>
            </a:pPr>
            <a:r>
              <a:rPr lang="en-US" sz="1800">
                <a:highlight>
                  <a:srgbClr val="FFFFFF"/>
                </a:highlight>
                <a:latin typeface="Arial"/>
                <a:ea typeface="Arial"/>
                <a:cs typeface="Arial"/>
                <a:sym typeface="Arial"/>
              </a:rPr>
              <a:t>Human error: Inaccurate or missing attendance records can result from manually maintaining attendance registers.</a:t>
            </a:r>
            <a:endParaRPr sz="1800">
              <a:highlight>
                <a:srgbClr val="FFFFFF"/>
              </a:highlight>
              <a:latin typeface="Arial"/>
              <a:ea typeface="Arial"/>
              <a:cs typeface="Arial"/>
              <a:sym typeface="Arial"/>
            </a:endParaRPr>
          </a:p>
          <a:p>
            <a:pPr indent="0" lvl="0" marL="457200" rtl="0" algn="l">
              <a:spcBef>
                <a:spcPts val="0"/>
              </a:spcBef>
              <a:spcAft>
                <a:spcPts val="0"/>
              </a:spcAft>
              <a:buNone/>
            </a:pPr>
            <a:r>
              <a:t/>
            </a:r>
            <a:endParaRPr sz="1800">
              <a:highlight>
                <a:srgbClr val="FFFFFF"/>
              </a:highlight>
              <a:latin typeface="Arial"/>
              <a:ea typeface="Arial"/>
              <a:cs typeface="Arial"/>
              <a:sym typeface="Arial"/>
            </a:endParaRPr>
          </a:p>
          <a:p>
            <a:pPr indent="-342900" lvl="0" marL="457200" rtl="0" algn="l">
              <a:spcBef>
                <a:spcPts val="0"/>
              </a:spcBef>
              <a:spcAft>
                <a:spcPts val="0"/>
              </a:spcAft>
              <a:buSzPts val="1800"/>
              <a:buFont typeface="Arial"/>
              <a:buAutoNum type="arabicPeriod"/>
            </a:pPr>
            <a:r>
              <a:rPr lang="en-US" sz="1800">
                <a:highlight>
                  <a:srgbClr val="FFFFFF"/>
                </a:highlight>
                <a:latin typeface="Arial"/>
                <a:ea typeface="Arial"/>
                <a:cs typeface="Arial"/>
                <a:sym typeface="Arial"/>
              </a:rPr>
              <a:t>Fraudulent Practices: These conventional techniques are vulnerable to proxy attendance, in which one person logs in as someone else.</a:t>
            </a:r>
            <a:endParaRPr sz="1800">
              <a:highlight>
                <a:srgbClr val="FFFFFF"/>
              </a:highlight>
              <a:latin typeface="Arial"/>
              <a:ea typeface="Arial"/>
              <a:cs typeface="Arial"/>
              <a:sym typeface="Arial"/>
            </a:endParaRPr>
          </a:p>
          <a:p>
            <a:pPr indent="0" lvl="0" marL="457200" rtl="0" algn="l">
              <a:spcBef>
                <a:spcPts val="0"/>
              </a:spcBef>
              <a:spcAft>
                <a:spcPts val="0"/>
              </a:spcAft>
              <a:buNone/>
            </a:pPr>
            <a:r>
              <a:t/>
            </a:r>
            <a:endParaRPr sz="1800">
              <a:highlight>
                <a:srgbClr val="FFFFFF"/>
              </a:highlight>
              <a:latin typeface="Arial"/>
              <a:ea typeface="Arial"/>
              <a:cs typeface="Arial"/>
              <a:sym typeface="Arial"/>
            </a:endParaRPr>
          </a:p>
          <a:p>
            <a:pPr indent="-209550" lvl="0" marL="320040" rtl="0" algn="l">
              <a:spcBef>
                <a:spcPts val="0"/>
              </a:spcBef>
              <a:spcAft>
                <a:spcPts val="0"/>
              </a:spcAft>
              <a:buClr>
                <a:srgbClr val="008000"/>
              </a:buClr>
              <a:buSzPts val="1740"/>
              <a:buNone/>
            </a:pPr>
            <a:r>
              <a:t/>
            </a:r>
            <a:endParaRPr sz="1800"/>
          </a:p>
        </p:txBody>
      </p:sp>
      <p:sp>
        <p:nvSpPr>
          <p:cNvPr id="138" name="Google Shape;138;p15"/>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5"/>
          <p:cNvSpPr txBox="1"/>
          <p:nvPr>
            <p:ph idx="10" type="dt"/>
          </p:nvPr>
        </p:nvSpPr>
        <p:spPr>
          <a:xfrm>
            <a:off x="6248400" y="6400800"/>
            <a:ext cx="2514600" cy="304800"/>
          </a:xfrm>
          <a:prstGeom prst="rect">
            <a:avLst/>
          </a:prstGeom>
          <a:solidFill>
            <a:srgbClr val="990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CS-AI-FEST DHA Suffa University </a:t>
            </a:r>
            <a:endParaRPr/>
          </a:p>
        </p:txBody>
      </p:sp>
      <p:sp>
        <p:nvSpPr>
          <p:cNvPr id="140" name="Google Shape;140;p15"/>
          <p:cNvSpPr txBox="1"/>
          <p:nvPr>
            <p:ph idx="12" type="sldNum"/>
          </p:nvPr>
        </p:nvSpPr>
        <p:spPr>
          <a:xfrm>
            <a:off x="0" y="1279524"/>
            <a:ext cx="533400" cy="244476"/>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41" name="Google Shape;141;p15"/>
          <p:cNvPicPr preferRelativeResize="0"/>
          <p:nvPr/>
        </p:nvPicPr>
        <p:blipFill rotWithShape="1">
          <a:blip r:embed="rId3">
            <a:alphaModFix/>
          </a:blip>
          <a:srcRect b="0" l="0" r="0" t="0"/>
          <a:stretch/>
        </p:blipFill>
        <p:spPr>
          <a:xfrm>
            <a:off x="8289309" y="440140"/>
            <a:ext cx="779060" cy="779060"/>
          </a:xfrm>
          <a:prstGeom prst="rect">
            <a:avLst/>
          </a:prstGeom>
          <a:noFill/>
          <a:ln>
            <a:noFill/>
          </a:ln>
        </p:spPr>
      </p:pic>
      <p:pic>
        <p:nvPicPr>
          <p:cNvPr id="142" name="Google Shape;142;p15"/>
          <p:cNvPicPr preferRelativeResize="0"/>
          <p:nvPr/>
        </p:nvPicPr>
        <p:blipFill rotWithShape="1">
          <a:blip r:embed="rId3">
            <a:alphaModFix/>
          </a:blip>
          <a:srcRect b="0" l="0" r="0" t="0"/>
          <a:stretch/>
        </p:blipFill>
        <p:spPr>
          <a:xfrm>
            <a:off x="8229600" y="310533"/>
            <a:ext cx="968991" cy="968991"/>
          </a:xfrm>
          <a:prstGeom prst="rect">
            <a:avLst/>
          </a:prstGeom>
          <a:noFill/>
          <a:ln>
            <a:noFill/>
          </a:ln>
        </p:spPr>
      </p:pic>
      <p:pic>
        <p:nvPicPr>
          <p:cNvPr id="143" name="Google Shape;143;p15"/>
          <p:cNvPicPr preferRelativeResize="0"/>
          <p:nvPr/>
        </p:nvPicPr>
        <p:blipFill rotWithShape="1">
          <a:blip r:embed="rId4">
            <a:alphaModFix/>
          </a:blip>
          <a:srcRect b="35900" l="7648" r="6595" t="36588"/>
          <a:stretch/>
        </p:blipFill>
        <p:spPr>
          <a:xfrm>
            <a:off x="6035575" y="391323"/>
            <a:ext cx="2194025" cy="8882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612648" y="228600"/>
            <a:ext cx="7617000" cy="99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Problem Statement</a:t>
            </a:r>
            <a:endParaRPr/>
          </a:p>
        </p:txBody>
      </p:sp>
      <p:sp>
        <p:nvSpPr>
          <p:cNvPr id="150" name="Google Shape;150;p16"/>
          <p:cNvSpPr txBox="1"/>
          <p:nvPr>
            <p:ph idx="12" type="sldNum"/>
          </p:nvPr>
        </p:nvSpPr>
        <p:spPr>
          <a:xfrm>
            <a:off x="0" y="1279524"/>
            <a:ext cx="533400" cy="244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51" name="Google Shape;151;p16"/>
          <p:cNvSpPr txBox="1"/>
          <p:nvPr>
            <p:ph idx="1" type="body"/>
          </p:nvPr>
        </p:nvSpPr>
        <p:spPr>
          <a:xfrm>
            <a:off x="612648" y="1600200"/>
            <a:ext cx="8153400" cy="4495800"/>
          </a:xfrm>
          <a:prstGeom prst="rect">
            <a:avLst/>
          </a:prstGeom>
        </p:spPr>
        <p:txBody>
          <a:bodyPr anchorCtr="0" anchor="t" bIns="45700" lIns="91425" spcFirstLastPara="1" rIns="91425" wrap="square" tIns="45700">
            <a:normAutofit fontScale="77500" lnSpcReduction="20000"/>
          </a:bodyPr>
          <a:lstStyle/>
          <a:p>
            <a:pPr indent="0" lvl="0" marL="0" rtl="0" algn="l">
              <a:spcBef>
                <a:spcPts val="0"/>
              </a:spcBef>
              <a:spcAft>
                <a:spcPts val="0"/>
              </a:spcAft>
              <a:buClr>
                <a:schemeClr val="dk1"/>
              </a:buClr>
              <a:buSzPct val="61111"/>
              <a:buFont typeface="Arial"/>
              <a:buNone/>
            </a:pPr>
            <a:r>
              <a:rPr lang="en-US" sz="1800">
                <a:highlight>
                  <a:schemeClr val="lt1"/>
                </a:highlight>
                <a:latin typeface="Arial"/>
                <a:ea typeface="Arial"/>
                <a:cs typeface="Arial"/>
                <a:sym typeface="Arial"/>
              </a:rPr>
              <a:t>A face recognition system, on the other hand, has the following benefits:</a:t>
            </a:r>
            <a:endParaRPr sz="1800">
              <a:highlight>
                <a:schemeClr val="lt1"/>
              </a:highlight>
              <a:latin typeface="Arial"/>
              <a:ea typeface="Arial"/>
              <a:cs typeface="Arial"/>
              <a:sym typeface="Arial"/>
            </a:endParaRPr>
          </a:p>
          <a:p>
            <a:pPr indent="0" lvl="0" marL="0" rtl="0" algn="l">
              <a:spcBef>
                <a:spcPts val="0"/>
              </a:spcBef>
              <a:spcAft>
                <a:spcPts val="0"/>
              </a:spcAft>
              <a:buClr>
                <a:schemeClr val="dk1"/>
              </a:buClr>
              <a:buSzPct val="61111"/>
              <a:buFont typeface="Arial"/>
              <a:buNone/>
            </a:pPr>
            <a:r>
              <a:t/>
            </a:r>
            <a:endParaRPr sz="1800">
              <a:highlight>
                <a:schemeClr val="lt1"/>
              </a:highlight>
              <a:latin typeface="Arial"/>
              <a:ea typeface="Arial"/>
              <a:cs typeface="Arial"/>
              <a:sym typeface="Arial"/>
            </a:endParaRPr>
          </a:p>
          <a:p>
            <a:pPr indent="-317182" lvl="0" marL="457200" rtl="0" algn="l">
              <a:spcBef>
                <a:spcPts val="0"/>
              </a:spcBef>
              <a:spcAft>
                <a:spcPts val="0"/>
              </a:spcAft>
              <a:buSzPct val="100000"/>
              <a:buFont typeface="Arial"/>
              <a:buChar char="❖"/>
            </a:pPr>
            <a:r>
              <a:rPr lang="en-US" sz="1800">
                <a:highlight>
                  <a:schemeClr val="lt1"/>
                </a:highlight>
                <a:latin typeface="Arial"/>
                <a:ea typeface="Arial"/>
                <a:cs typeface="Arial"/>
                <a:sym typeface="Arial"/>
              </a:rPr>
              <a:t>Efficiency: Automated face recognition systems save a great deal of time and allow employees to concentrate more on productive tasks by efficiently and accurately recording attendance.</a:t>
            </a:r>
            <a:endParaRPr sz="1800">
              <a:highlight>
                <a:schemeClr val="lt1"/>
              </a:highlight>
              <a:latin typeface="Arial"/>
              <a:ea typeface="Arial"/>
              <a:cs typeface="Arial"/>
              <a:sym typeface="Arial"/>
            </a:endParaRPr>
          </a:p>
          <a:p>
            <a:pPr indent="0" lvl="0" marL="457200" rtl="0" algn="l">
              <a:spcBef>
                <a:spcPts val="0"/>
              </a:spcBef>
              <a:spcAft>
                <a:spcPts val="0"/>
              </a:spcAft>
              <a:buClr>
                <a:schemeClr val="dk1"/>
              </a:buClr>
              <a:buSzPct val="61111"/>
              <a:buFont typeface="Arial"/>
              <a:buNone/>
            </a:pPr>
            <a:r>
              <a:t/>
            </a:r>
            <a:endParaRPr sz="1800">
              <a:highlight>
                <a:schemeClr val="lt1"/>
              </a:highlight>
              <a:latin typeface="Arial"/>
              <a:ea typeface="Arial"/>
              <a:cs typeface="Arial"/>
              <a:sym typeface="Arial"/>
            </a:endParaRPr>
          </a:p>
          <a:p>
            <a:pPr indent="-317182" lvl="0" marL="457200" rtl="0" algn="l">
              <a:spcBef>
                <a:spcPts val="0"/>
              </a:spcBef>
              <a:spcAft>
                <a:spcPts val="0"/>
              </a:spcAft>
              <a:buSzPct val="100000"/>
              <a:buFont typeface="Arial"/>
              <a:buChar char="❖"/>
            </a:pPr>
            <a:r>
              <a:rPr lang="en-US" sz="1800">
                <a:highlight>
                  <a:srgbClr val="EDFAFF"/>
                </a:highlight>
                <a:latin typeface="Arial"/>
                <a:ea typeface="Arial"/>
                <a:cs typeface="Arial"/>
                <a:sym typeface="Arial"/>
              </a:rPr>
              <a:t>Accuracy: Face recognition systems reduce the possibility of human error by utilizing sophisticated algorithms, guaranteeing accurate and dependable attendance records</a:t>
            </a:r>
            <a:endParaRPr sz="1800">
              <a:highlight>
                <a:srgbClr val="EDFAFF"/>
              </a:highlight>
              <a:latin typeface="Arial"/>
              <a:ea typeface="Arial"/>
              <a:cs typeface="Arial"/>
              <a:sym typeface="Arial"/>
            </a:endParaRPr>
          </a:p>
          <a:p>
            <a:pPr indent="0" lvl="0" marL="457200" rtl="0" algn="l">
              <a:spcBef>
                <a:spcPts val="0"/>
              </a:spcBef>
              <a:spcAft>
                <a:spcPts val="0"/>
              </a:spcAft>
              <a:buClr>
                <a:schemeClr val="dk1"/>
              </a:buClr>
              <a:buSzPct val="61111"/>
              <a:buFont typeface="Arial"/>
              <a:buNone/>
            </a:pPr>
            <a:r>
              <a:t/>
            </a:r>
            <a:endParaRPr sz="1800">
              <a:highlight>
                <a:srgbClr val="EDFAFF"/>
              </a:highlight>
              <a:latin typeface="Arial"/>
              <a:ea typeface="Arial"/>
              <a:cs typeface="Arial"/>
              <a:sym typeface="Arial"/>
            </a:endParaRPr>
          </a:p>
          <a:p>
            <a:pPr indent="-317182" lvl="0" marL="457200" rtl="0" algn="l">
              <a:spcBef>
                <a:spcPts val="0"/>
              </a:spcBef>
              <a:spcAft>
                <a:spcPts val="0"/>
              </a:spcAft>
              <a:buSzPct val="100000"/>
              <a:buFont typeface="Arial"/>
              <a:buChar char="❖"/>
            </a:pPr>
            <a:r>
              <a:rPr lang="en-US" sz="1800">
                <a:highlight>
                  <a:schemeClr val="lt1"/>
                </a:highlight>
                <a:latin typeface="Arial"/>
                <a:ea typeface="Arial"/>
                <a:cs typeface="Arial"/>
                <a:sym typeface="Arial"/>
              </a:rPr>
              <a:t>Security: Since face recognition is hard to spoof or get around, it offers a high level of security. By ensuring that only authorized individuals are listed as present, this lowers the possibility of dishonest behaviors like proxy attendance.</a:t>
            </a:r>
            <a:endParaRPr sz="1800">
              <a:highlight>
                <a:schemeClr val="lt1"/>
              </a:highlight>
              <a:latin typeface="Arial"/>
              <a:ea typeface="Arial"/>
              <a:cs typeface="Arial"/>
              <a:sym typeface="Arial"/>
            </a:endParaRPr>
          </a:p>
          <a:p>
            <a:pPr indent="0" lvl="0" marL="457200" rtl="0" algn="l">
              <a:spcBef>
                <a:spcPts val="0"/>
              </a:spcBef>
              <a:spcAft>
                <a:spcPts val="0"/>
              </a:spcAft>
              <a:buClr>
                <a:schemeClr val="dk1"/>
              </a:buClr>
              <a:buSzPct val="61111"/>
              <a:buFont typeface="Arial"/>
              <a:buNone/>
            </a:pPr>
            <a:r>
              <a:t/>
            </a:r>
            <a:endParaRPr sz="1800">
              <a:highlight>
                <a:schemeClr val="lt1"/>
              </a:highlight>
              <a:latin typeface="Arial"/>
              <a:ea typeface="Arial"/>
              <a:cs typeface="Arial"/>
              <a:sym typeface="Arial"/>
            </a:endParaRPr>
          </a:p>
          <a:p>
            <a:pPr indent="-317182" lvl="0" marL="457200" rtl="0" algn="l">
              <a:spcBef>
                <a:spcPts val="0"/>
              </a:spcBef>
              <a:spcAft>
                <a:spcPts val="0"/>
              </a:spcAft>
              <a:buSzPct val="100000"/>
              <a:buFont typeface="Arial"/>
              <a:buChar char="❖"/>
            </a:pPr>
            <a:r>
              <a:rPr lang="en-US" sz="1800">
                <a:highlight>
                  <a:schemeClr val="lt1"/>
                </a:highlight>
                <a:latin typeface="Arial"/>
                <a:ea typeface="Arial"/>
                <a:cs typeface="Arial"/>
                <a:sym typeface="Arial"/>
              </a:rPr>
              <a:t>Convenience: Face recognition technology, non-intrusive design makes it easy to incorporate into daily activities without requiring face-to-face interaction or the use of extra equipment like cards or scanners.</a:t>
            </a:r>
            <a:endParaRPr sz="1800">
              <a:highlight>
                <a:schemeClr val="lt1"/>
              </a:highlight>
              <a:latin typeface="Arial"/>
              <a:ea typeface="Arial"/>
              <a:cs typeface="Arial"/>
              <a:sym typeface="Arial"/>
            </a:endParaRPr>
          </a:p>
          <a:p>
            <a:pPr indent="0" lvl="0" marL="457200" rtl="0" algn="l">
              <a:spcBef>
                <a:spcPts val="0"/>
              </a:spcBef>
              <a:spcAft>
                <a:spcPts val="0"/>
              </a:spcAft>
              <a:buClr>
                <a:schemeClr val="dk1"/>
              </a:buClr>
              <a:buSzPct val="61111"/>
              <a:buFont typeface="Arial"/>
              <a:buNone/>
            </a:pPr>
            <a:r>
              <a:t/>
            </a:r>
            <a:endParaRPr sz="1800">
              <a:highlight>
                <a:schemeClr val="lt1"/>
              </a:highlight>
              <a:latin typeface="Arial"/>
              <a:ea typeface="Arial"/>
              <a:cs typeface="Arial"/>
              <a:sym typeface="Arial"/>
            </a:endParaRPr>
          </a:p>
          <a:p>
            <a:pPr indent="-317182" lvl="0" marL="457200" rtl="0" algn="l">
              <a:spcBef>
                <a:spcPts val="0"/>
              </a:spcBef>
              <a:spcAft>
                <a:spcPts val="0"/>
              </a:spcAft>
              <a:buSzPct val="100000"/>
              <a:buFont typeface="Arial"/>
              <a:buChar char="❖"/>
            </a:pPr>
            <a:r>
              <a:rPr lang="en-US" sz="1800">
                <a:highlight>
                  <a:schemeClr val="lt1"/>
                </a:highlight>
                <a:latin typeface="Arial"/>
                <a:ea typeface="Arial"/>
                <a:cs typeface="Arial"/>
                <a:sym typeface="Arial"/>
              </a:rPr>
              <a:t>Scalability: Face recognition systems are perfect for any size institution or organization because they can readily grow to accommodate large numbers of people.</a:t>
            </a:r>
            <a:endParaRPr sz="1800">
              <a:highlight>
                <a:schemeClr val="lt1"/>
              </a:highlight>
              <a:latin typeface="Arial"/>
              <a:ea typeface="Arial"/>
              <a:cs typeface="Arial"/>
              <a:sym typeface="Arial"/>
            </a:endParaRPr>
          </a:p>
          <a:p>
            <a:pPr indent="0" lvl="0" marL="457200" rtl="0" algn="l">
              <a:spcBef>
                <a:spcPts val="0"/>
              </a:spcBef>
              <a:spcAft>
                <a:spcPts val="0"/>
              </a:spcAft>
              <a:buClr>
                <a:schemeClr val="dk1"/>
              </a:buClr>
              <a:buSzPct val="61111"/>
              <a:buFont typeface="Arial"/>
              <a:buNone/>
            </a:pPr>
            <a:r>
              <a:t/>
            </a:r>
            <a:endParaRPr sz="1800">
              <a:highlight>
                <a:schemeClr val="lt1"/>
              </a:highlight>
              <a:latin typeface="Arial"/>
              <a:ea typeface="Arial"/>
              <a:cs typeface="Arial"/>
              <a:sym typeface="Arial"/>
            </a:endParaRPr>
          </a:p>
          <a:p>
            <a:pPr indent="-317182" lvl="0" marL="457200" rtl="0" algn="l">
              <a:spcBef>
                <a:spcPts val="0"/>
              </a:spcBef>
              <a:spcAft>
                <a:spcPts val="0"/>
              </a:spcAft>
              <a:buSzPct val="100000"/>
              <a:buFont typeface="Arial"/>
              <a:buChar char="❖"/>
            </a:pPr>
            <a:r>
              <a:rPr lang="en-US" sz="1800">
                <a:highlight>
                  <a:srgbClr val="EDFAFF"/>
                </a:highlight>
                <a:latin typeface="Arial"/>
                <a:ea typeface="Arial"/>
                <a:cs typeface="Arial"/>
                <a:sym typeface="Arial"/>
              </a:rPr>
              <a:t>Data analytics: These systems can offer insightful data, including attendance patterns and trends, which can aid in decision-making and boost productivity all around.</a:t>
            </a:r>
            <a:endParaRPr sz="1800">
              <a:highlight>
                <a:schemeClr val="lt1"/>
              </a:highlight>
              <a:latin typeface="Arial"/>
              <a:ea typeface="Arial"/>
              <a:cs typeface="Arial"/>
              <a:sym typeface="Arial"/>
            </a:endParaRPr>
          </a:p>
          <a:p>
            <a:pPr indent="0" lvl="0" marL="0" rtl="0" algn="l">
              <a:spcBef>
                <a:spcPts val="7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558048" y="228600"/>
            <a:ext cx="76170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Dataset Description</a:t>
            </a:r>
            <a:endParaRPr/>
          </a:p>
        </p:txBody>
      </p:sp>
      <p:sp>
        <p:nvSpPr>
          <p:cNvPr id="158" name="Google Shape;158;p17"/>
          <p:cNvSpPr txBox="1"/>
          <p:nvPr>
            <p:ph idx="11" type="ftr"/>
          </p:nvPr>
        </p:nvSpPr>
        <p:spPr>
          <a:xfrm>
            <a:off x="274051" y="6408750"/>
            <a:ext cx="5410200" cy="288900"/>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7"/>
          <p:cNvSpPr txBox="1"/>
          <p:nvPr>
            <p:ph idx="10" type="dt"/>
          </p:nvPr>
        </p:nvSpPr>
        <p:spPr>
          <a:xfrm>
            <a:off x="6193800" y="6400800"/>
            <a:ext cx="2514600" cy="304800"/>
          </a:xfrm>
          <a:prstGeom prst="rect">
            <a:avLst/>
          </a:prstGeom>
          <a:solidFill>
            <a:srgbClr val="990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CS-AI-FEST DHA Suffa University </a:t>
            </a:r>
            <a:endParaRPr/>
          </a:p>
        </p:txBody>
      </p:sp>
      <p:sp>
        <p:nvSpPr>
          <p:cNvPr id="160" name="Google Shape;160;p17"/>
          <p:cNvSpPr txBox="1"/>
          <p:nvPr>
            <p:ph idx="12" type="sldNum"/>
          </p:nvPr>
        </p:nvSpPr>
        <p:spPr>
          <a:xfrm>
            <a:off x="-54600" y="1279524"/>
            <a:ext cx="533400" cy="244500"/>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61" name="Google Shape;161;p17"/>
          <p:cNvPicPr preferRelativeResize="0"/>
          <p:nvPr/>
        </p:nvPicPr>
        <p:blipFill rotWithShape="1">
          <a:blip r:embed="rId3">
            <a:alphaModFix/>
          </a:blip>
          <a:srcRect b="0" l="0" r="0" t="0"/>
          <a:stretch/>
        </p:blipFill>
        <p:spPr>
          <a:xfrm>
            <a:off x="8234709" y="440140"/>
            <a:ext cx="779060" cy="779060"/>
          </a:xfrm>
          <a:prstGeom prst="rect">
            <a:avLst/>
          </a:prstGeom>
          <a:noFill/>
          <a:ln>
            <a:noFill/>
          </a:ln>
        </p:spPr>
      </p:pic>
      <p:pic>
        <p:nvPicPr>
          <p:cNvPr id="162" name="Google Shape;162;p17"/>
          <p:cNvPicPr preferRelativeResize="0"/>
          <p:nvPr/>
        </p:nvPicPr>
        <p:blipFill rotWithShape="1">
          <a:blip r:embed="rId3">
            <a:alphaModFix/>
          </a:blip>
          <a:srcRect b="0" l="0" r="0" t="0"/>
          <a:stretch/>
        </p:blipFill>
        <p:spPr>
          <a:xfrm>
            <a:off x="8175000" y="310533"/>
            <a:ext cx="968991" cy="968991"/>
          </a:xfrm>
          <a:prstGeom prst="rect">
            <a:avLst/>
          </a:prstGeom>
          <a:noFill/>
          <a:ln>
            <a:noFill/>
          </a:ln>
        </p:spPr>
      </p:pic>
      <p:pic>
        <p:nvPicPr>
          <p:cNvPr id="163" name="Google Shape;163;p17"/>
          <p:cNvPicPr preferRelativeResize="0"/>
          <p:nvPr/>
        </p:nvPicPr>
        <p:blipFill rotWithShape="1">
          <a:blip r:embed="rId4">
            <a:alphaModFix/>
          </a:blip>
          <a:srcRect b="35900" l="7648" r="6595" t="36588"/>
          <a:stretch/>
        </p:blipFill>
        <p:spPr>
          <a:xfrm>
            <a:off x="5980975" y="391323"/>
            <a:ext cx="2194025" cy="888202"/>
          </a:xfrm>
          <a:prstGeom prst="rect">
            <a:avLst/>
          </a:prstGeom>
          <a:noFill/>
          <a:ln>
            <a:noFill/>
          </a:ln>
        </p:spPr>
      </p:pic>
      <p:sp>
        <p:nvSpPr>
          <p:cNvPr id="164" name="Google Shape;164;p17"/>
          <p:cNvSpPr txBox="1"/>
          <p:nvPr/>
        </p:nvSpPr>
        <p:spPr>
          <a:xfrm>
            <a:off x="53650" y="1524025"/>
            <a:ext cx="7969200" cy="474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YOLOv8-n model is typically trained on the COCO (Common Objects in Context) dataset. Here's a detailed breakdown of the COCO dataset from basics to advanced aspects: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US"/>
              <a:t>COCO: The Common Objects in Context (COCO) dataset is a large-scale object detection, segmentation, and captioning dataset designed to advance the state of the art in computer vision tasks.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sz="2400"/>
              <a:t>Dataset Size:</a:t>
            </a:r>
            <a:endParaRPr b="1" sz="2400"/>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US"/>
              <a:t>Images: Contains over 200,000 labeled images.</a:t>
            </a:r>
            <a:endParaRPr/>
          </a:p>
          <a:p>
            <a:pPr indent="-317500" lvl="0" marL="457200" rtl="0" algn="l">
              <a:spcBef>
                <a:spcPts val="0"/>
              </a:spcBef>
              <a:spcAft>
                <a:spcPts val="0"/>
              </a:spcAft>
              <a:buSzPts val="1400"/>
              <a:buChar char="❖"/>
            </a:pPr>
            <a:r>
              <a:rPr lang="en-US"/>
              <a:t>Annotations: Provides over 1.5 million object instances annotated.</a:t>
            </a:r>
            <a:endParaRPr/>
          </a:p>
          <a:p>
            <a:pPr indent="0" lvl="0" marL="0" rtl="0" algn="l">
              <a:spcBef>
                <a:spcPts val="0"/>
              </a:spcBef>
              <a:spcAft>
                <a:spcPts val="0"/>
              </a:spcAft>
              <a:buNone/>
            </a:pPr>
            <a:r>
              <a:t/>
            </a:r>
            <a:endParaRPr sz="2400"/>
          </a:p>
          <a:p>
            <a:pPr indent="0" lvl="0" marL="0" rtl="0" algn="l">
              <a:spcBef>
                <a:spcPts val="0"/>
              </a:spcBef>
              <a:spcAft>
                <a:spcPts val="0"/>
              </a:spcAft>
              <a:buNone/>
            </a:pPr>
            <a:r>
              <a:rPr b="1" lang="en-US" sz="2400"/>
              <a:t>Categories</a:t>
            </a:r>
            <a:r>
              <a:rPr lang="en-US" sz="2400"/>
              <a:t>:</a:t>
            </a:r>
            <a:endParaRPr sz="2400"/>
          </a:p>
          <a:p>
            <a:pPr indent="0" lvl="0" marL="0" rtl="0" algn="l">
              <a:spcBef>
                <a:spcPts val="0"/>
              </a:spcBef>
              <a:spcAft>
                <a:spcPts val="0"/>
              </a:spcAft>
              <a:buNone/>
            </a:pPr>
            <a:r>
              <a:t/>
            </a:r>
            <a:endParaRPr/>
          </a:p>
          <a:p>
            <a:pPr indent="0" lvl="0" marL="0" rtl="0" algn="l">
              <a:spcBef>
                <a:spcPts val="0"/>
              </a:spcBef>
              <a:spcAft>
                <a:spcPts val="0"/>
              </a:spcAft>
              <a:buNone/>
            </a:pPr>
            <a:r>
              <a:rPr lang="en-US"/>
              <a:t>Number of Categories: Includes 80 object categories.</a:t>
            </a:r>
            <a:endParaRPr/>
          </a:p>
          <a:p>
            <a:pPr indent="0" lvl="0" marL="0" rtl="0" algn="l">
              <a:spcBef>
                <a:spcPts val="0"/>
              </a:spcBef>
              <a:spcAft>
                <a:spcPts val="0"/>
              </a:spcAft>
              <a:buNone/>
            </a:pPr>
            <a:r>
              <a:rPr lang="en-US"/>
              <a:t>Examples: People, animals (dog, cat, bird), vehicles (car, bus, bike), household objects (bottle, chair, sofa), and more.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612648" y="533425"/>
            <a:ext cx="7617000" cy="9906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Twentieth Century"/>
              <a:buNone/>
            </a:pPr>
            <a:r>
              <a:rPr lang="en-US"/>
              <a:t>Dataset Description</a:t>
            </a:r>
            <a:endParaRPr/>
          </a:p>
          <a:p>
            <a:pPr indent="0" lvl="0" marL="0" rtl="0" algn="l">
              <a:spcBef>
                <a:spcPts val="0"/>
              </a:spcBef>
              <a:spcAft>
                <a:spcPts val="0"/>
              </a:spcAft>
              <a:buNone/>
            </a:pPr>
            <a:r>
              <a:t/>
            </a:r>
            <a:endParaRPr/>
          </a:p>
        </p:txBody>
      </p:sp>
      <p:sp>
        <p:nvSpPr>
          <p:cNvPr id="171" name="Google Shape;171;p18"/>
          <p:cNvSpPr txBox="1"/>
          <p:nvPr>
            <p:ph idx="12" type="sldNum"/>
          </p:nvPr>
        </p:nvSpPr>
        <p:spPr>
          <a:xfrm>
            <a:off x="0" y="1279524"/>
            <a:ext cx="533400" cy="244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72" name="Google Shape;172;p18"/>
          <p:cNvSpPr txBox="1"/>
          <p:nvPr>
            <p:ph idx="1" type="body"/>
          </p:nvPr>
        </p:nvSpPr>
        <p:spPr>
          <a:xfrm>
            <a:off x="612648" y="1600200"/>
            <a:ext cx="8153400" cy="4495800"/>
          </a:xfrm>
          <a:prstGeom prst="rect">
            <a:avLst/>
          </a:prstGeom>
        </p:spPr>
        <p:txBody>
          <a:bodyPr anchorCtr="0" anchor="t" bIns="45700" lIns="91425" spcFirstLastPara="1" rIns="91425" wrap="square" tIns="45700">
            <a:normAutofit/>
          </a:bodyPr>
          <a:lstStyle/>
          <a:p>
            <a:pPr indent="-342900" lvl="0" marL="457200" rtl="0" algn="l">
              <a:spcBef>
                <a:spcPts val="700"/>
              </a:spcBef>
              <a:spcAft>
                <a:spcPts val="0"/>
              </a:spcAft>
              <a:buSzPts val="1800"/>
              <a:buChar char="❖"/>
            </a:pPr>
            <a:r>
              <a:rPr lang="en-US" sz="1800"/>
              <a:t>The dataset includes a collection of images where faces are prominently visible. These images  come from web camera.Images are stored in JPEG format.</a:t>
            </a:r>
            <a:endParaRPr sz="1800"/>
          </a:p>
          <a:p>
            <a:pPr indent="-342900" lvl="0" marL="457200" rtl="0" algn="l">
              <a:spcBef>
                <a:spcPts val="0"/>
              </a:spcBef>
              <a:spcAft>
                <a:spcPts val="0"/>
              </a:spcAft>
              <a:buSzPts val="1800"/>
              <a:buChar char="❖"/>
            </a:pPr>
            <a:r>
              <a:rPr lang="en-US" sz="1800"/>
              <a:t>Labels: Each bounding box is associated with a label that identifies the person in the bounding box. This label is used for the face recognition task.</a:t>
            </a:r>
            <a:endParaRPr sz="1800"/>
          </a:p>
          <a:p>
            <a:pPr indent="-342900" lvl="0" marL="457200" rtl="0" algn="l">
              <a:spcBef>
                <a:spcPts val="0"/>
              </a:spcBef>
              <a:spcAft>
                <a:spcPts val="0"/>
              </a:spcAft>
              <a:buSzPts val="1800"/>
              <a:buChar char="❖"/>
            </a:pPr>
            <a:r>
              <a:rPr lang="en-US" sz="1800"/>
              <a:t>File Structure:The dataset is organized into directories, each directory corresponds to a different person.</a:t>
            </a:r>
            <a:endParaRPr sz="1800"/>
          </a:p>
          <a:p>
            <a:pPr indent="0" lvl="0" marL="0" rtl="0" algn="l">
              <a:spcBef>
                <a:spcPts val="700"/>
              </a:spcBef>
              <a:spcAft>
                <a:spcPts val="0"/>
              </a:spcAft>
              <a:buNone/>
            </a:pPr>
            <a:r>
              <a:t/>
            </a:r>
            <a:endParaRPr/>
          </a:p>
          <a:p>
            <a:pPr indent="0" lvl="0" marL="0" rtl="0" algn="l">
              <a:spcBef>
                <a:spcPts val="7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Project Scope</a:t>
            </a:r>
            <a:endParaRPr/>
          </a:p>
        </p:txBody>
      </p:sp>
      <p:sp>
        <p:nvSpPr>
          <p:cNvPr id="179" name="Google Shape;179;p19"/>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209550" lvl="0" marL="320040" rtl="0" algn="l">
              <a:spcBef>
                <a:spcPts val="0"/>
              </a:spcBef>
              <a:spcAft>
                <a:spcPts val="0"/>
              </a:spcAft>
              <a:buClr>
                <a:srgbClr val="008000"/>
              </a:buClr>
              <a:buSzPts val="1740"/>
              <a:buNone/>
            </a:pPr>
            <a:r>
              <a:rPr b="1" lang="en-US" sz="1400">
                <a:latin typeface="Arial"/>
                <a:ea typeface="Arial"/>
                <a:cs typeface="Arial"/>
                <a:sym typeface="Arial"/>
              </a:rPr>
              <a:t>Project Objectives</a:t>
            </a:r>
            <a:r>
              <a:rPr lang="en-US" sz="1400">
                <a:latin typeface="Arial"/>
                <a:ea typeface="Arial"/>
                <a:cs typeface="Arial"/>
                <a:sym typeface="Arial"/>
              </a:rPr>
              <a:t>:</a:t>
            </a:r>
            <a:endParaRPr sz="1400">
              <a:latin typeface="Arial"/>
              <a:ea typeface="Arial"/>
              <a:cs typeface="Arial"/>
              <a:sym typeface="Arial"/>
            </a:endParaRPr>
          </a:p>
          <a:p>
            <a:pPr indent="-209550" lvl="0" marL="320040" rtl="0" algn="l">
              <a:spcBef>
                <a:spcPts val="0"/>
              </a:spcBef>
              <a:spcAft>
                <a:spcPts val="0"/>
              </a:spcAft>
              <a:buClr>
                <a:srgbClr val="008000"/>
              </a:buClr>
              <a:buSzPts val="1740"/>
              <a:buNone/>
            </a:pPr>
            <a:r>
              <a:rPr lang="en-US" sz="1400">
                <a:latin typeface="Arial"/>
                <a:ea typeface="Arial"/>
                <a:cs typeface="Arial"/>
                <a:sym typeface="Arial"/>
              </a:rPr>
              <a:t>The main purpose of the project is to recognize person through faces and mark their attendance in a csv file.The system compares the features of persons to recognize the person and show their roll no as label at the top of the frame in a web cam.</a:t>
            </a:r>
            <a:endParaRPr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400">
                <a:latin typeface="Arial"/>
                <a:ea typeface="Arial"/>
                <a:cs typeface="Arial"/>
                <a:sym typeface="Arial"/>
              </a:rPr>
              <a:t>In-Scope Items</a:t>
            </a:r>
            <a:r>
              <a:rPr lang="en-US" sz="1400">
                <a:latin typeface="Arial"/>
                <a:ea typeface="Arial"/>
                <a:cs typeface="Arial"/>
                <a:sym typeface="Arial"/>
              </a:rPr>
              <a:t>:</a:t>
            </a:r>
            <a:endParaRPr sz="1400">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lang="en-US" sz="1400">
                <a:latin typeface="Arial"/>
                <a:ea typeface="Arial"/>
                <a:cs typeface="Arial"/>
                <a:sym typeface="Arial"/>
              </a:rPr>
              <a:t>Specify the features and functionalities that will be included in the project. For instance:</a:t>
            </a:r>
            <a:endParaRPr sz="1400">
              <a:latin typeface="Arial"/>
              <a:ea typeface="Arial"/>
              <a:cs typeface="Arial"/>
              <a:sym typeface="Arial"/>
            </a:endParaRPr>
          </a:p>
          <a:p>
            <a:pPr indent="-317500" lvl="1" marL="914400" rtl="0" algn="l">
              <a:lnSpc>
                <a:spcPct val="115000"/>
              </a:lnSpc>
              <a:spcBef>
                <a:spcPts val="0"/>
              </a:spcBef>
              <a:spcAft>
                <a:spcPts val="0"/>
              </a:spcAft>
              <a:buClr>
                <a:schemeClr val="dk1"/>
              </a:buClr>
              <a:buSzPts val="1400"/>
              <a:buFont typeface="Arial"/>
              <a:buChar char="○"/>
            </a:pPr>
            <a:r>
              <a:rPr lang="en-US" sz="1400">
                <a:latin typeface="Arial"/>
                <a:ea typeface="Arial"/>
                <a:cs typeface="Arial"/>
                <a:sym typeface="Arial"/>
              </a:rPr>
              <a:t>Face detection using the YOLO model.</a:t>
            </a:r>
            <a:endParaRPr sz="1400">
              <a:latin typeface="Arial"/>
              <a:ea typeface="Arial"/>
              <a:cs typeface="Arial"/>
              <a:sym typeface="Arial"/>
            </a:endParaRPr>
          </a:p>
          <a:p>
            <a:pPr indent="-317500" lvl="1" marL="914400" rtl="0" algn="l">
              <a:lnSpc>
                <a:spcPct val="115000"/>
              </a:lnSpc>
              <a:spcBef>
                <a:spcPts val="0"/>
              </a:spcBef>
              <a:spcAft>
                <a:spcPts val="0"/>
              </a:spcAft>
              <a:buClr>
                <a:schemeClr val="dk1"/>
              </a:buClr>
              <a:buSzPts val="1400"/>
              <a:buFont typeface="Arial"/>
              <a:buChar char="○"/>
            </a:pPr>
            <a:r>
              <a:rPr lang="en-US" sz="1400">
                <a:latin typeface="Arial"/>
                <a:ea typeface="Arial"/>
                <a:cs typeface="Arial"/>
                <a:sym typeface="Arial"/>
              </a:rPr>
              <a:t>Face recognition using the face_recognition library.</a:t>
            </a:r>
            <a:endParaRPr sz="1400">
              <a:latin typeface="Arial"/>
              <a:ea typeface="Arial"/>
              <a:cs typeface="Arial"/>
              <a:sym typeface="Arial"/>
            </a:endParaRPr>
          </a:p>
          <a:p>
            <a:pPr indent="-317500" lvl="1" marL="914400" rtl="0" algn="l">
              <a:lnSpc>
                <a:spcPct val="115000"/>
              </a:lnSpc>
              <a:spcBef>
                <a:spcPts val="0"/>
              </a:spcBef>
              <a:spcAft>
                <a:spcPts val="0"/>
              </a:spcAft>
              <a:buClr>
                <a:schemeClr val="dk1"/>
              </a:buClr>
              <a:buSzPts val="1400"/>
              <a:buFont typeface="Arial"/>
              <a:buChar char="○"/>
            </a:pPr>
            <a:r>
              <a:rPr lang="en-US" sz="1400">
                <a:latin typeface="Arial"/>
                <a:ea typeface="Arial"/>
                <a:cs typeface="Arial"/>
                <a:sym typeface="Arial"/>
              </a:rPr>
              <a:t>Attendance marking and logging.</a:t>
            </a:r>
            <a:endParaRPr sz="1400">
              <a:latin typeface="Arial"/>
              <a:ea typeface="Arial"/>
              <a:cs typeface="Arial"/>
              <a:sym typeface="Arial"/>
            </a:endParaRPr>
          </a:p>
          <a:p>
            <a:pPr indent="-317500" lvl="1" marL="914400" rtl="0" algn="l">
              <a:lnSpc>
                <a:spcPct val="115000"/>
              </a:lnSpc>
              <a:spcBef>
                <a:spcPts val="0"/>
              </a:spcBef>
              <a:spcAft>
                <a:spcPts val="0"/>
              </a:spcAft>
              <a:buClr>
                <a:schemeClr val="dk1"/>
              </a:buClr>
              <a:buSzPts val="1400"/>
              <a:buFont typeface="Arial"/>
              <a:buChar char="○"/>
            </a:pPr>
            <a:r>
              <a:rPr lang="en-US" sz="1400">
                <a:latin typeface="Arial"/>
                <a:ea typeface="Arial"/>
                <a:cs typeface="Arial"/>
                <a:sym typeface="Arial"/>
              </a:rPr>
              <a:t>Text-to-speech notifications.</a:t>
            </a:r>
            <a:endParaRPr sz="1400">
              <a:latin typeface="Arial"/>
              <a:ea typeface="Arial"/>
              <a:cs typeface="Arial"/>
              <a:sym typeface="Arial"/>
            </a:endParaRPr>
          </a:p>
          <a:p>
            <a:pPr indent="-317500" lvl="1" marL="914400" rtl="0" algn="l">
              <a:lnSpc>
                <a:spcPct val="115000"/>
              </a:lnSpc>
              <a:spcBef>
                <a:spcPts val="0"/>
              </a:spcBef>
              <a:spcAft>
                <a:spcPts val="0"/>
              </a:spcAft>
              <a:buClr>
                <a:schemeClr val="dk1"/>
              </a:buClr>
              <a:buSzPts val="1400"/>
              <a:buFont typeface="Arial"/>
              <a:buChar char="○"/>
            </a:pPr>
            <a:r>
              <a:rPr lang="en-US" sz="1400">
                <a:latin typeface="Arial"/>
                <a:ea typeface="Arial"/>
                <a:cs typeface="Arial"/>
                <a:sym typeface="Arial"/>
              </a:rPr>
              <a:t>User interface for capturing and recognizing faces.</a:t>
            </a:r>
            <a:endParaRPr sz="1400">
              <a:latin typeface="Arial"/>
              <a:ea typeface="Arial"/>
              <a:cs typeface="Arial"/>
              <a:sym typeface="Arial"/>
            </a:endParaRPr>
          </a:p>
          <a:p>
            <a:pPr indent="-209550" lvl="0" marL="320040" rtl="0" algn="l">
              <a:spcBef>
                <a:spcPts val="1200"/>
              </a:spcBef>
              <a:spcAft>
                <a:spcPts val="0"/>
              </a:spcAft>
              <a:buClr>
                <a:srgbClr val="008000"/>
              </a:buClr>
              <a:buSzPts val="1740"/>
              <a:buNone/>
            </a:pPr>
            <a:r>
              <a:t/>
            </a:r>
            <a:endParaRPr/>
          </a:p>
        </p:txBody>
      </p:sp>
      <p:sp>
        <p:nvSpPr>
          <p:cNvPr id="180" name="Google Shape;180;p19"/>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9"/>
          <p:cNvSpPr txBox="1"/>
          <p:nvPr>
            <p:ph idx="10" type="dt"/>
          </p:nvPr>
        </p:nvSpPr>
        <p:spPr>
          <a:xfrm>
            <a:off x="6248400" y="6400800"/>
            <a:ext cx="2514600" cy="304800"/>
          </a:xfrm>
          <a:prstGeom prst="rect">
            <a:avLst/>
          </a:prstGeom>
          <a:solidFill>
            <a:srgbClr val="990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CS-AI-FEST DHA Suffa University </a:t>
            </a:r>
            <a:endParaRPr/>
          </a:p>
        </p:txBody>
      </p:sp>
      <p:sp>
        <p:nvSpPr>
          <p:cNvPr id="182" name="Google Shape;182;p19"/>
          <p:cNvSpPr txBox="1"/>
          <p:nvPr>
            <p:ph idx="12" type="sldNum"/>
          </p:nvPr>
        </p:nvSpPr>
        <p:spPr>
          <a:xfrm>
            <a:off x="0" y="1279524"/>
            <a:ext cx="533400" cy="244476"/>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83" name="Google Shape;183;p19"/>
          <p:cNvPicPr preferRelativeResize="0"/>
          <p:nvPr/>
        </p:nvPicPr>
        <p:blipFill rotWithShape="1">
          <a:blip r:embed="rId3">
            <a:alphaModFix/>
          </a:blip>
          <a:srcRect b="0" l="0" r="0" t="0"/>
          <a:stretch/>
        </p:blipFill>
        <p:spPr>
          <a:xfrm>
            <a:off x="8289309" y="440140"/>
            <a:ext cx="779060" cy="779060"/>
          </a:xfrm>
          <a:prstGeom prst="rect">
            <a:avLst/>
          </a:prstGeom>
          <a:noFill/>
          <a:ln>
            <a:noFill/>
          </a:ln>
        </p:spPr>
      </p:pic>
      <p:pic>
        <p:nvPicPr>
          <p:cNvPr id="184" name="Google Shape;184;p19"/>
          <p:cNvPicPr preferRelativeResize="0"/>
          <p:nvPr/>
        </p:nvPicPr>
        <p:blipFill rotWithShape="1">
          <a:blip r:embed="rId3">
            <a:alphaModFix/>
          </a:blip>
          <a:srcRect b="0" l="0" r="0" t="0"/>
          <a:stretch/>
        </p:blipFill>
        <p:spPr>
          <a:xfrm>
            <a:off x="8229600" y="310533"/>
            <a:ext cx="968991" cy="968991"/>
          </a:xfrm>
          <a:prstGeom prst="rect">
            <a:avLst/>
          </a:prstGeom>
          <a:noFill/>
          <a:ln>
            <a:noFill/>
          </a:ln>
        </p:spPr>
      </p:pic>
      <p:pic>
        <p:nvPicPr>
          <p:cNvPr id="185" name="Google Shape;185;p19"/>
          <p:cNvPicPr preferRelativeResize="0"/>
          <p:nvPr/>
        </p:nvPicPr>
        <p:blipFill rotWithShape="1">
          <a:blip r:embed="rId4">
            <a:alphaModFix/>
          </a:blip>
          <a:srcRect b="35900" l="7648" r="6595" t="36588"/>
          <a:stretch/>
        </p:blipFill>
        <p:spPr>
          <a:xfrm>
            <a:off x="6035575" y="391323"/>
            <a:ext cx="2194025" cy="8882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0"/>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600"/>
              <a:buFont typeface="Twentieth Century"/>
              <a:buNone/>
            </a:pPr>
            <a:r>
              <a:rPr lang="en-US" sz="3600"/>
              <a:t>ML/DL/NLP Model Details</a:t>
            </a:r>
            <a:endParaRPr sz="3600"/>
          </a:p>
        </p:txBody>
      </p:sp>
      <p:sp>
        <p:nvSpPr>
          <p:cNvPr id="192" name="Google Shape;192;p20"/>
          <p:cNvSpPr txBox="1"/>
          <p:nvPr>
            <p:ph idx="1" type="body"/>
          </p:nvPr>
        </p:nvSpPr>
        <p:spPr>
          <a:xfrm>
            <a:off x="296450" y="1524025"/>
            <a:ext cx="8466600" cy="5437200"/>
          </a:xfrm>
          <a:prstGeom prst="rect">
            <a:avLst/>
          </a:prstGeom>
          <a:noFill/>
          <a:ln>
            <a:noFill/>
          </a:ln>
        </p:spPr>
        <p:txBody>
          <a:bodyPr anchorCtr="0" anchor="t" bIns="45700" lIns="91425" spcFirstLastPara="1" rIns="91425" wrap="square" tIns="45700">
            <a:normAutofit fontScale="25000" lnSpcReduction="20000"/>
          </a:bodyPr>
          <a:lstStyle/>
          <a:p>
            <a:pPr indent="-209550" lvl="0" marL="320040" rtl="0" algn="l">
              <a:spcBef>
                <a:spcPts val="0"/>
              </a:spcBef>
              <a:spcAft>
                <a:spcPts val="0"/>
              </a:spcAft>
              <a:buClr>
                <a:srgbClr val="008000"/>
              </a:buClr>
              <a:buSzPct val="59999"/>
              <a:buNone/>
            </a:pPr>
            <a:r>
              <a:t/>
            </a:r>
            <a:endParaRPr/>
          </a:p>
          <a:p>
            <a:pPr indent="-209550" lvl="0" marL="320040" rtl="0" algn="l">
              <a:spcBef>
                <a:spcPts val="0"/>
              </a:spcBef>
              <a:spcAft>
                <a:spcPts val="0"/>
              </a:spcAft>
              <a:buClr>
                <a:srgbClr val="008000"/>
              </a:buClr>
              <a:buSzPct val="31071"/>
              <a:buNone/>
            </a:pPr>
            <a:r>
              <a:rPr lang="en-US" sz="5600"/>
              <a:t>YOLO Family: YOLO models are designed for real-time object detection. They divide the image into a grid and predict bounding boxes and class probabilities for each grid cell.</a:t>
            </a:r>
            <a:endParaRPr sz="5600"/>
          </a:p>
          <a:p>
            <a:pPr indent="-209550" lvl="0" marL="320040" rtl="0" algn="l">
              <a:spcBef>
                <a:spcPts val="0"/>
              </a:spcBef>
              <a:spcAft>
                <a:spcPts val="0"/>
              </a:spcAft>
              <a:buClr>
                <a:srgbClr val="008000"/>
              </a:buClr>
              <a:buSzPct val="31071"/>
              <a:buNone/>
            </a:pPr>
            <a:r>
              <a:t/>
            </a:r>
            <a:endParaRPr sz="5600"/>
          </a:p>
          <a:p>
            <a:pPr indent="-209550" lvl="0" marL="320040" rtl="0" algn="l">
              <a:spcBef>
                <a:spcPts val="0"/>
              </a:spcBef>
              <a:spcAft>
                <a:spcPts val="0"/>
              </a:spcAft>
              <a:buClr>
                <a:srgbClr val="008000"/>
              </a:buClr>
              <a:buSzPct val="31071"/>
              <a:buNone/>
            </a:pPr>
            <a:r>
              <a:rPr lang="en-US" sz="5600"/>
              <a:t>YOLOv8: The eighth iteration of the YOLO series, it builds upon the advancements of its predecessors, improving both speed and accuracy.</a:t>
            </a:r>
            <a:endParaRPr sz="5600"/>
          </a:p>
          <a:p>
            <a:pPr indent="-209550" lvl="0" marL="320040" rtl="0" algn="l">
              <a:spcBef>
                <a:spcPts val="0"/>
              </a:spcBef>
              <a:spcAft>
                <a:spcPts val="0"/>
              </a:spcAft>
              <a:buClr>
                <a:srgbClr val="008000"/>
              </a:buClr>
              <a:buSzPct val="31071"/>
              <a:buNone/>
            </a:pPr>
            <a:r>
              <a:t/>
            </a:r>
            <a:endParaRPr sz="5600"/>
          </a:p>
          <a:p>
            <a:pPr indent="-209550" lvl="0" marL="320040" rtl="0" algn="l">
              <a:spcBef>
                <a:spcPts val="0"/>
              </a:spcBef>
              <a:spcAft>
                <a:spcPts val="0"/>
              </a:spcAft>
              <a:buClr>
                <a:srgbClr val="008000"/>
              </a:buClr>
              <a:buSzPts val="435"/>
              <a:buNone/>
            </a:pPr>
            <a:r>
              <a:rPr lang="en-US" sz="9600"/>
              <a:t>YOLOv8-n Characteristics:</a:t>
            </a:r>
            <a:endParaRPr sz="9600"/>
          </a:p>
          <a:p>
            <a:pPr indent="-209550" lvl="0" marL="320040" rtl="0" algn="l">
              <a:spcBef>
                <a:spcPts val="0"/>
              </a:spcBef>
              <a:spcAft>
                <a:spcPts val="0"/>
              </a:spcAft>
              <a:buClr>
                <a:srgbClr val="008000"/>
              </a:buClr>
              <a:buSzPct val="31636"/>
              <a:buNone/>
            </a:pPr>
            <a:r>
              <a:t/>
            </a:r>
            <a:endParaRPr sz="5500"/>
          </a:p>
          <a:p>
            <a:pPr indent="-342900" lvl="0" marL="457200" rtl="0" algn="l">
              <a:spcBef>
                <a:spcPts val="0"/>
              </a:spcBef>
              <a:spcAft>
                <a:spcPts val="0"/>
              </a:spcAft>
              <a:buSzPct val="100000"/>
              <a:buChar char="➔"/>
            </a:pPr>
            <a:r>
              <a:rPr lang="en-US" sz="7200"/>
              <a:t>Lightweight: YOLOv8-n is optimized for speed and efficiency, making it suitable for edge devices and real-time applications.</a:t>
            </a:r>
            <a:endParaRPr sz="7200"/>
          </a:p>
          <a:p>
            <a:pPr indent="0" lvl="0" marL="457200" rtl="0" algn="l">
              <a:spcBef>
                <a:spcPts val="0"/>
              </a:spcBef>
              <a:spcAft>
                <a:spcPts val="0"/>
              </a:spcAft>
              <a:buNone/>
            </a:pPr>
            <a:r>
              <a:t/>
            </a:r>
            <a:endParaRPr sz="7200"/>
          </a:p>
          <a:p>
            <a:pPr indent="-342900" lvl="0" marL="457200" rtl="0" algn="l">
              <a:spcBef>
                <a:spcPts val="0"/>
              </a:spcBef>
              <a:spcAft>
                <a:spcPts val="0"/>
              </a:spcAft>
              <a:buSzPct val="100000"/>
              <a:buChar char="➔"/>
            </a:pPr>
            <a:r>
              <a:rPr lang="en-US" sz="7200"/>
              <a:t>Architecture: It has a smaller architecture compared to larger YOLOv8 variants, reducing computational requirements.</a:t>
            </a:r>
            <a:endParaRPr sz="7200"/>
          </a:p>
          <a:p>
            <a:pPr indent="0" lvl="0" marL="457200" rtl="0" algn="l">
              <a:spcBef>
                <a:spcPts val="0"/>
              </a:spcBef>
              <a:spcAft>
                <a:spcPts val="0"/>
              </a:spcAft>
              <a:buNone/>
            </a:pPr>
            <a:r>
              <a:t/>
            </a:r>
            <a:endParaRPr sz="7200"/>
          </a:p>
          <a:p>
            <a:pPr indent="-342900" lvl="0" marL="457200" rtl="0" algn="l">
              <a:spcBef>
                <a:spcPts val="0"/>
              </a:spcBef>
              <a:spcAft>
                <a:spcPts val="0"/>
              </a:spcAft>
              <a:buSzPct val="100000"/>
              <a:buChar char="➔"/>
            </a:pPr>
            <a:r>
              <a:rPr lang="en-US" sz="7200"/>
              <a:t>F</a:t>
            </a:r>
            <a:r>
              <a:rPr lang="en-US" sz="7200"/>
              <a:t>eature Extraction: The backbone is responsible for extracting features from the input image. YOLOv8-n uses a lightweight convolutional neural network (CNN) architecture for this purpose.</a:t>
            </a:r>
            <a:endParaRPr sz="7200"/>
          </a:p>
          <a:p>
            <a:pPr indent="0" lvl="0" marL="457200" rtl="0" algn="l">
              <a:spcBef>
                <a:spcPts val="0"/>
              </a:spcBef>
              <a:spcAft>
                <a:spcPts val="0"/>
              </a:spcAft>
              <a:buNone/>
            </a:pPr>
            <a:r>
              <a:t/>
            </a:r>
            <a:endParaRPr sz="7200"/>
          </a:p>
          <a:p>
            <a:pPr indent="-342900" lvl="0" marL="457200" rtl="0" algn="l">
              <a:spcBef>
                <a:spcPts val="0"/>
              </a:spcBef>
              <a:spcAft>
                <a:spcPts val="0"/>
              </a:spcAft>
              <a:buSzPct val="100000"/>
              <a:buChar char="➔"/>
            </a:pPr>
            <a:r>
              <a:rPr lang="en-US" sz="7200"/>
              <a:t>Efficiency: It may use techniques like </a:t>
            </a:r>
            <a:r>
              <a:rPr lang="en-US" sz="7200"/>
              <a:t>depth wise</a:t>
            </a:r>
            <a:r>
              <a:rPr lang="en-US" sz="7200"/>
              <a:t> separable convolutions to reduce the number of parameters and computational load.</a:t>
            </a:r>
            <a:endParaRPr sz="7200"/>
          </a:p>
          <a:p>
            <a:pPr indent="0" lvl="0" marL="457200" rtl="0" algn="l">
              <a:lnSpc>
                <a:spcPct val="115000"/>
              </a:lnSpc>
              <a:spcBef>
                <a:spcPts val="1200"/>
              </a:spcBef>
              <a:spcAft>
                <a:spcPts val="0"/>
              </a:spcAft>
              <a:buNone/>
            </a:pPr>
            <a:r>
              <a:t/>
            </a:r>
            <a:endParaRPr sz="5500"/>
          </a:p>
          <a:p>
            <a:pPr indent="-209550" lvl="0" marL="320040" rtl="0" algn="l">
              <a:spcBef>
                <a:spcPts val="1200"/>
              </a:spcBef>
              <a:spcAft>
                <a:spcPts val="0"/>
              </a:spcAft>
              <a:buClr>
                <a:srgbClr val="008000"/>
              </a:buClr>
              <a:buSzPts val="435"/>
              <a:buNone/>
            </a:pPr>
            <a:r>
              <a:t/>
            </a:r>
            <a:endParaRPr sz="7200"/>
          </a:p>
          <a:p>
            <a:pPr indent="-209550" lvl="0" marL="320040" rtl="0" algn="l">
              <a:spcBef>
                <a:spcPts val="0"/>
              </a:spcBef>
              <a:spcAft>
                <a:spcPts val="0"/>
              </a:spcAft>
              <a:buClr>
                <a:srgbClr val="008000"/>
              </a:buClr>
              <a:buSzPts val="435"/>
              <a:buNone/>
            </a:pPr>
            <a:r>
              <a:t/>
            </a:r>
            <a:endParaRPr sz="7200"/>
          </a:p>
          <a:p>
            <a:pPr indent="-209550" lvl="0" marL="320040" rtl="0" algn="l">
              <a:spcBef>
                <a:spcPts val="0"/>
              </a:spcBef>
              <a:spcAft>
                <a:spcPts val="0"/>
              </a:spcAft>
              <a:buClr>
                <a:srgbClr val="008000"/>
              </a:buClr>
              <a:buSzPct val="59999"/>
              <a:buNone/>
            </a:pPr>
            <a:r>
              <a:t/>
            </a:r>
            <a:endParaRPr/>
          </a:p>
        </p:txBody>
      </p:sp>
      <p:sp>
        <p:nvSpPr>
          <p:cNvPr id="193" name="Google Shape;193;p20"/>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20"/>
          <p:cNvSpPr txBox="1"/>
          <p:nvPr>
            <p:ph idx="10" type="dt"/>
          </p:nvPr>
        </p:nvSpPr>
        <p:spPr>
          <a:xfrm>
            <a:off x="6248400" y="6400800"/>
            <a:ext cx="2514600" cy="304800"/>
          </a:xfrm>
          <a:prstGeom prst="rect">
            <a:avLst/>
          </a:prstGeom>
          <a:solidFill>
            <a:srgbClr val="990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CS-AI-FEST DHA Suffa University </a:t>
            </a:r>
            <a:endParaRPr/>
          </a:p>
        </p:txBody>
      </p:sp>
      <p:sp>
        <p:nvSpPr>
          <p:cNvPr id="195" name="Google Shape;195;p20"/>
          <p:cNvSpPr txBox="1"/>
          <p:nvPr>
            <p:ph idx="12" type="sldNum"/>
          </p:nvPr>
        </p:nvSpPr>
        <p:spPr>
          <a:xfrm>
            <a:off x="0" y="1279524"/>
            <a:ext cx="533400" cy="244476"/>
          </a:xfrm>
          <a:prstGeom prst="rect">
            <a:avLst/>
          </a:prstGeom>
          <a:solidFill>
            <a:srgbClr val="990000"/>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96" name="Google Shape;196;p20"/>
          <p:cNvPicPr preferRelativeResize="0"/>
          <p:nvPr/>
        </p:nvPicPr>
        <p:blipFill rotWithShape="1">
          <a:blip r:embed="rId3">
            <a:alphaModFix/>
          </a:blip>
          <a:srcRect b="0" l="0" r="0" t="0"/>
          <a:stretch/>
        </p:blipFill>
        <p:spPr>
          <a:xfrm>
            <a:off x="8289309" y="440140"/>
            <a:ext cx="779060" cy="779060"/>
          </a:xfrm>
          <a:prstGeom prst="rect">
            <a:avLst/>
          </a:prstGeom>
          <a:noFill/>
          <a:ln>
            <a:noFill/>
          </a:ln>
        </p:spPr>
      </p:pic>
      <p:pic>
        <p:nvPicPr>
          <p:cNvPr id="197" name="Google Shape;197;p20"/>
          <p:cNvPicPr preferRelativeResize="0"/>
          <p:nvPr/>
        </p:nvPicPr>
        <p:blipFill rotWithShape="1">
          <a:blip r:embed="rId3">
            <a:alphaModFix/>
          </a:blip>
          <a:srcRect b="7910" l="0" r="0" t="-7910"/>
          <a:stretch/>
        </p:blipFill>
        <p:spPr>
          <a:xfrm>
            <a:off x="8229600" y="310533"/>
            <a:ext cx="968991" cy="968991"/>
          </a:xfrm>
          <a:prstGeom prst="rect">
            <a:avLst/>
          </a:prstGeom>
          <a:noFill/>
          <a:ln>
            <a:noFill/>
          </a:ln>
        </p:spPr>
      </p:pic>
      <p:pic>
        <p:nvPicPr>
          <p:cNvPr id="198" name="Google Shape;198;p20"/>
          <p:cNvPicPr preferRelativeResize="0"/>
          <p:nvPr/>
        </p:nvPicPr>
        <p:blipFill rotWithShape="1">
          <a:blip r:embed="rId4">
            <a:alphaModFix/>
          </a:blip>
          <a:srcRect b="35900" l="7648" r="6595" t="36588"/>
          <a:stretch/>
        </p:blipFill>
        <p:spPr>
          <a:xfrm>
            <a:off x="6035575" y="391323"/>
            <a:ext cx="2194025" cy="8882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