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5"/>
  </p:notesMasterIdLst>
  <p:handoutMasterIdLst>
    <p:handoutMasterId r:id="rId16"/>
  </p:handoutMasterIdLst>
  <p:sldIdLst>
    <p:sldId id="258" r:id="rId5"/>
    <p:sldId id="284" r:id="rId6"/>
    <p:sldId id="261" r:id="rId7"/>
    <p:sldId id="262" r:id="rId8"/>
    <p:sldId id="264" r:id="rId9"/>
    <p:sldId id="288" r:id="rId10"/>
    <p:sldId id="285" r:id="rId11"/>
    <p:sldId id="270"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5" d="100"/>
          <a:sy n="75" d="100"/>
        </p:scale>
        <p:origin x="110" y="58"/>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8/16/2023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8/16/2023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8/16/2023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8/16/2023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8/16/2023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8/16/2023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8/16/2023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8/16/2023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8/16/2023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8/16/2023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8/16/2023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8/16/2023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8/16/2023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8/16/2023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8/16/2023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8/16/2023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8/16/2023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400" y="758952"/>
            <a:ext cx="5068614" cy="3227514"/>
          </a:xfrm>
        </p:spPr>
        <p:txBody>
          <a:bodyPr>
            <a:normAutofit/>
          </a:bodyPr>
          <a:lstStyle/>
          <a:p>
            <a:r>
              <a:rPr lang="en-US" dirty="0"/>
              <a:t>Company Profile </a:t>
            </a:r>
            <a:br>
              <a:rPr lang="en-US" dirty="0"/>
            </a:b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normAutofit/>
          </a:bodyPr>
          <a:lstStyle/>
          <a:p>
            <a:r>
              <a:rPr lang="en-US" sz="2800" dirty="0"/>
              <a:t>PT DAFICO PRIMA PERKASA</a:t>
            </a:r>
            <a:endParaRPr lang="en-US" sz="2800" dirty="0">
              <a:latin typeface="+mj-lt"/>
            </a:endParaRPr>
          </a:p>
        </p:txBody>
      </p:sp>
      <p:pic>
        <p:nvPicPr>
          <p:cNvPr id="8" name="Picture Placeholder 7">
            <a:extLst>
              <a:ext uri="{FF2B5EF4-FFF2-40B4-BE49-F238E27FC236}">
                <a16:creationId xmlns:a16="http://schemas.microsoft.com/office/drawing/2014/main" id="{9850619D-DEBB-7340-178D-8D840701530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4182" r="4182"/>
          <a:stretch>
            <a:fillRect/>
          </a:stretch>
        </p:blipFill>
        <p:spPr>
          <a:xfrm>
            <a:off x="1940560" y="1991360"/>
            <a:ext cx="2228977" cy="2421826"/>
          </a:xfr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B21D-028F-B340-6E70-D2F8046F87AE}"/>
              </a:ext>
            </a:extLst>
          </p:cNvPr>
          <p:cNvSpPr>
            <a:spLocks noGrp="1"/>
          </p:cNvSpPr>
          <p:nvPr>
            <p:ph type="title"/>
          </p:nvPr>
        </p:nvSpPr>
        <p:spPr/>
        <p:txBody>
          <a:bodyPr/>
          <a:lstStyle/>
          <a:p>
            <a:r>
              <a:rPr lang="de-DE" dirty="0"/>
              <a:t>Notarial Deed</a:t>
            </a:r>
            <a:endParaRPr lang="en-DE" dirty="0"/>
          </a:p>
        </p:txBody>
      </p:sp>
      <p:sp>
        <p:nvSpPr>
          <p:cNvPr id="3" name="Content Placeholder 2">
            <a:extLst>
              <a:ext uri="{FF2B5EF4-FFF2-40B4-BE49-F238E27FC236}">
                <a16:creationId xmlns:a16="http://schemas.microsoft.com/office/drawing/2014/main" id="{78EBC835-B86B-AF8B-5FB0-B4DBD34E7AD8}"/>
              </a:ext>
            </a:extLst>
          </p:cNvPr>
          <p:cNvSpPr>
            <a:spLocks noGrp="1"/>
          </p:cNvSpPr>
          <p:nvPr>
            <p:ph idx="1"/>
          </p:nvPr>
        </p:nvSpPr>
        <p:spPr/>
        <p:txBody>
          <a:bodyPr>
            <a:normAutofit/>
          </a:bodyPr>
          <a:lstStyle/>
          <a:p>
            <a:r>
              <a:rPr lang="en-US" sz="2800" dirty="0"/>
              <a:t>No. 27/2010 </a:t>
            </a:r>
            <a:r>
              <a:rPr lang="en-US" sz="2800" dirty="0" err="1"/>
              <a:t>Notaris</a:t>
            </a:r>
            <a:r>
              <a:rPr lang="en-US" sz="2800" dirty="0"/>
              <a:t> G. Sri </a:t>
            </a:r>
            <a:r>
              <a:rPr lang="en-US" sz="2800" dirty="0" err="1"/>
              <a:t>Mahanani</a:t>
            </a:r>
            <a:r>
              <a:rPr lang="en-US" sz="2800" dirty="0"/>
              <a:t>, SH (</a:t>
            </a:r>
            <a:r>
              <a:rPr lang="en-US" sz="2800" dirty="0" err="1"/>
              <a:t>Pendirian</a:t>
            </a:r>
            <a:r>
              <a:rPr lang="en-US" sz="2800" dirty="0"/>
              <a:t>)</a:t>
            </a:r>
          </a:p>
          <a:p>
            <a:r>
              <a:rPr lang="en-US" sz="2800" dirty="0"/>
              <a:t>No. 35/2018 </a:t>
            </a:r>
            <a:r>
              <a:rPr lang="en-US" sz="2800" dirty="0" err="1"/>
              <a:t>Notaris</a:t>
            </a:r>
            <a:r>
              <a:rPr lang="en-US" sz="2800" dirty="0"/>
              <a:t> </a:t>
            </a:r>
            <a:r>
              <a:rPr lang="en-US" sz="2800" dirty="0" err="1"/>
              <a:t>Aswandi</a:t>
            </a:r>
            <a:r>
              <a:rPr lang="en-US" sz="2800" dirty="0"/>
              <a:t> Kamuli (Perubahan-1)</a:t>
            </a:r>
          </a:p>
          <a:p>
            <a:r>
              <a:rPr lang="en-US" sz="2800" dirty="0"/>
              <a:t>No. 48/2018 </a:t>
            </a:r>
            <a:r>
              <a:rPr lang="en-US" sz="2800" dirty="0" err="1"/>
              <a:t>Notaris</a:t>
            </a:r>
            <a:r>
              <a:rPr lang="en-US" sz="2800" dirty="0"/>
              <a:t> </a:t>
            </a:r>
            <a:r>
              <a:rPr lang="en-US" sz="2800" dirty="0" err="1"/>
              <a:t>Aswandi</a:t>
            </a:r>
            <a:r>
              <a:rPr lang="en-US" sz="2800" dirty="0"/>
              <a:t> Kamuli (Perubahan-2)</a:t>
            </a:r>
          </a:p>
          <a:p>
            <a:r>
              <a:rPr lang="en-US" sz="2800" dirty="0"/>
              <a:t>No. 11/2022 </a:t>
            </a:r>
            <a:r>
              <a:rPr lang="en-US" sz="2800" dirty="0" err="1"/>
              <a:t>Notaris</a:t>
            </a:r>
            <a:r>
              <a:rPr lang="en-US" sz="2800" dirty="0"/>
              <a:t> </a:t>
            </a:r>
            <a:r>
              <a:rPr lang="en-US" sz="2800" dirty="0" err="1"/>
              <a:t>Aswandi</a:t>
            </a:r>
            <a:r>
              <a:rPr lang="en-US" sz="2800" dirty="0"/>
              <a:t> Kamuli (Perubahan-3)</a:t>
            </a:r>
          </a:p>
          <a:p>
            <a:r>
              <a:rPr lang="en-US" sz="2800" dirty="0"/>
              <a:t>No. 1/2022 </a:t>
            </a:r>
            <a:r>
              <a:rPr lang="en-US" sz="2800" dirty="0" err="1"/>
              <a:t>Notaris</a:t>
            </a:r>
            <a:r>
              <a:rPr lang="en-US" sz="2800" dirty="0"/>
              <a:t> </a:t>
            </a:r>
            <a:r>
              <a:rPr lang="en-US" sz="2800" dirty="0" err="1"/>
              <a:t>Aswandi</a:t>
            </a:r>
            <a:r>
              <a:rPr lang="en-US" sz="2800" dirty="0"/>
              <a:t> Kamuli (Perubahan-4)</a:t>
            </a:r>
          </a:p>
          <a:p>
            <a:r>
              <a:rPr lang="en-US" sz="2800" dirty="0"/>
              <a:t>No. 6/2023 </a:t>
            </a:r>
            <a:r>
              <a:rPr lang="en-US" sz="2800" dirty="0" err="1"/>
              <a:t>Notaris</a:t>
            </a:r>
            <a:r>
              <a:rPr lang="en-US" sz="2800" dirty="0"/>
              <a:t> </a:t>
            </a:r>
            <a:r>
              <a:rPr lang="en-US" sz="2800" dirty="0" err="1"/>
              <a:t>Aswandi</a:t>
            </a:r>
            <a:r>
              <a:rPr lang="en-US" sz="2800" dirty="0"/>
              <a:t> Kamuli (Perubahan-5)</a:t>
            </a:r>
            <a:endParaRPr lang="en-DE" sz="2800" dirty="0"/>
          </a:p>
        </p:txBody>
      </p:sp>
    </p:spTree>
    <p:extLst>
      <p:ext uri="{BB962C8B-B14F-4D97-AF65-F5344CB8AC3E}">
        <p14:creationId xmlns:p14="http://schemas.microsoft.com/office/powerpoint/2010/main" val="171165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1885125"/>
            <a:ext cx="3601720" cy="2093975"/>
          </a:xfrm>
        </p:spPr>
        <p:txBody>
          <a:bodyPr>
            <a:normAutofit fontScale="90000"/>
          </a:bodyPr>
          <a:lstStyle/>
          <a:p>
            <a:r>
              <a:rPr lang="en-US" dirty="0"/>
              <a:t>Welcome to </a:t>
            </a:r>
            <a:br>
              <a:rPr lang="en-US" dirty="0"/>
            </a:br>
            <a:r>
              <a:rPr lang="en-US" dirty="0"/>
              <a:t>PT DAFICO PRIMA PERKASA</a:t>
            </a:r>
          </a:p>
        </p:txBody>
      </p:sp>
      <p:sp>
        <p:nvSpPr>
          <p:cNvPr id="2" name="TextBox 1">
            <a:extLst>
              <a:ext uri="{FF2B5EF4-FFF2-40B4-BE49-F238E27FC236}">
                <a16:creationId xmlns:a16="http://schemas.microsoft.com/office/drawing/2014/main" id="{9DC5C437-B466-49D9-4E38-E6D3DC8F52F0}"/>
              </a:ext>
            </a:extLst>
          </p:cNvPr>
          <p:cNvSpPr txBox="1"/>
          <p:nvPr/>
        </p:nvSpPr>
        <p:spPr>
          <a:xfrm>
            <a:off x="5628640" y="1107440"/>
            <a:ext cx="5394960" cy="4893647"/>
          </a:xfrm>
          <a:prstGeom prst="rect">
            <a:avLst/>
          </a:prstGeom>
          <a:noFill/>
        </p:spPr>
        <p:txBody>
          <a:bodyPr wrap="square" rtlCol="0">
            <a:spAutoFit/>
          </a:bodyPr>
          <a:lstStyle/>
          <a:p>
            <a:r>
              <a:rPr lang="en-ID" dirty="0"/>
              <a:t>Our Company Profile aims to give you a brief insight into our key personnel, our expertise in pioneering smart solutions for fishing and ship navigation, alongside our commitment to driving innovation in renewable energy and company culture.</a:t>
            </a:r>
          </a:p>
          <a:p>
            <a:endParaRPr lang="en-ID" dirty="0"/>
          </a:p>
          <a:p>
            <a:r>
              <a:rPr lang="en-ID" sz="2400" b="1" dirty="0"/>
              <a:t>OUR ETHOS </a:t>
            </a:r>
          </a:p>
          <a:p>
            <a:endParaRPr lang="en-ID" dirty="0"/>
          </a:p>
          <a:p>
            <a:r>
              <a:rPr lang="en-ID" dirty="0"/>
              <a:t>We align ourselves with enlightened management philosophy, regarding people as our major assets and working consistently at maintaining the highest possible level of communication and interpersonal relations. Our management team is caring and future oriented and our planning and programming adequately sorted out yet adaptable. Our Company’s commitment to its ethos guarantees our consistently giving of our best in any project we undertake.</a:t>
            </a:r>
            <a:endParaRPr lang="en-DE" dirty="0"/>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it-IT" b="1" dirty="0"/>
              <a:t>About PT. Dafico Prima Perkasa</a:t>
            </a:r>
            <a:endParaRPr lang="en-US"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6831B610-9CE8-E38F-7EA3-11A22AE35A32}"/>
              </a:ext>
            </a:extLst>
          </p:cNvPr>
          <p:cNvSpPr txBox="1"/>
          <p:nvPr/>
        </p:nvSpPr>
        <p:spPr>
          <a:xfrm>
            <a:off x="5817651" y="987902"/>
            <a:ext cx="5384800" cy="3785652"/>
          </a:xfrm>
          <a:prstGeom prst="rect">
            <a:avLst/>
          </a:prstGeom>
          <a:noFill/>
        </p:spPr>
        <p:txBody>
          <a:bodyPr wrap="square" rtlCol="0">
            <a:spAutoFit/>
          </a:bodyPr>
          <a:lstStyle/>
          <a:p>
            <a:r>
              <a:rPr lang="en-ID" sz="2400" dirty="0"/>
              <a:t>Embarking on a dynamic trajectory, PT. </a:t>
            </a:r>
            <a:r>
              <a:rPr lang="en-ID" sz="2400" dirty="0" err="1"/>
              <a:t>Dafico</a:t>
            </a:r>
            <a:r>
              <a:rPr lang="en-ID" sz="2400" dirty="0"/>
              <a:t> Prima Perkasa has evolved into a trailblazer in Smart Fishing and Ship Navigation, revolutionizing maritime operations. Our commitment to innovation extends further into integrated solutions for Industrial, Oil &amp; Gas, and Mining Equipment, as well as pioneering the realm of Hydrogen-Based Renewable Energy.</a:t>
            </a:r>
            <a:endParaRPr lang="en-DE" sz="2400" dirty="0"/>
          </a:p>
        </p:txBody>
      </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6886" y="506738"/>
            <a:ext cx="5983606" cy="1289889"/>
          </a:xfrm>
        </p:spPr>
        <p:txBody>
          <a:bodyPr vert="horz" lIns="91440" tIns="45720" rIns="91440" bIns="45720" rtlCol="0" anchor="b">
            <a:normAutofit/>
          </a:bodyPr>
          <a:lstStyle/>
          <a:p>
            <a:pPr marL="0" marR="0" lvl="0" indent="0" defTabSz="914400" rtl="0" eaLnBrk="1" fontAlgn="auto" latinLnBrk="0" hangingPunct="1">
              <a:lnSpc>
                <a:spcPct val="100000"/>
              </a:lnSpc>
              <a:spcBef>
                <a:spcPts val="0"/>
              </a:spcBef>
              <a:spcAft>
                <a:spcPts val="0"/>
              </a:spcAft>
              <a:tabLst/>
              <a:defRPr/>
            </a:pPr>
            <a:r>
              <a:rPr kumimoji="0" lang="en-ID" sz="2800" b="1" i="0" u="none" strike="noStrike" kern="1200" cap="none" spc="0" normalizeH="0" baseline="0" noProof="0" dirty="0">
                <a:ln>
                  <a:noFill/>
                </a:ln>
                <a:solidFill>
                  <a:prstClr val="black"/>
                </a:solidFill>
                <a:effectLst/>
                <a:uLnTx/>
                <a:uFillTx/>
                <a:latin typeface="Calibri" panose="020F0502020204030204"/>
                <a:ea typeface="+mn-ea"/>
                <a:cs typeface="+mn-cs"/>
              </a:rPr>
              <a:t>A Decade of Evolution: PT. </a:t>
            </a:r>
            <a:r>
              <a:rPr kumimoji="0" lang="en-ID" sz="2800" b="1" i="0" u="none" strike="noStrike" kern="1200" cap="none" spc="0" normalizeH="0" baseline="0" noProof="0" dirty="0" err="1">
                <a:ln>
                  <a:noFill/>
                </a:ln>
                <a:solidFill>
                  <a:prstClr val="black"/>
                </a:solidFill>
                <a:effectLst/>
                <a:uLnTx/>
                <a:uFillTx/>
                <a:latin typeface="Calibri" panose="020F0502020204030204"/>
                <a:ea typeface="+mn-ea"/>
                <a:cs typeface="+mn-cs"/>
              </a:rPr>
              <a:t>Dafico</a:t>
            </a:r>
            <a:r>
              <a:rPr kumimoji="0" lang="en-ID" sz="2800" b="1" i="0" u="none" strike="noStrike" kern="1200" cap="none" spc="0" normalizeH="0" baseline="0" noProof="0" dirty="0">
                <a:ln>
                  <a:noFill/>
                </a:ln>
                <a:solidFill>
                  <a:prstClr val="black"/>
                </a:solidFill>
                <a:effectLst/>
                <a:uLnTx/>
                <a:uFillTx/>
                <a:latin typeface="Calibri" panose="020F0502020204030204"/>
                <a:ea typeface="+mn-ea"/>
                <a:cs typeface="+mn-cs"/>
              </a:rPr>
              <a:t> Prima Perkasa's Journey Since 2010</a:t>
            </a:r>
            <a:endParaRPr lang="en-DE" sz="2800" dirty="0">
              <a:solidFill>
                <a:schemeClr val="tx1"/>
              </a:solidFill>
            </a:endParaRP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242903" y="2077721"/>
            <a:ext cx="5983606" cy="3760891"/>
          </a:xfrm>
        </p:spPr>
        <p:txBody>
          <a:bodyPr vert="horz" lIns="0" tIns="45720" rIns="0" bIns="45720" rtlCol="0">
            <a:normAutofit/>
          </a:bodyPr>
          <a:lstStyle/>
          <a:p>
            <a:pPr marL="0" indent="0">
              <a:buNone/>
            </a:pPr>
            <a:r>
              <a:rPr lang="en-ID" dirty="0">
                <a:latin typeface="+mj-lt"/>
              </a:rPr>
              <a:t>Founded in 2010, PT. </a:t>
            </a:r>
            <a:r>
              <a:rPr lang="en-ID" dirty="0" err="1">
                <a:latin typeface="+mj-lt"/>
              </a:rPr>
              <a:t>Dafico</a:t>
            </a:r>
            <a:r>
              <a:rPr lang="en-ID" dirty="0">
                <a:latin typeface="+mj-lt"/>
              </a:rPr>
              <a:t> Prima Perkasa embarked on a mission to construct quality while nurturing lasting relationships. Over the years, this commitment has grown, propelling us beyond construction to pioneering ship navigation, intelligent fishing, and renewable energy solutions. Our journey is a fusion of vision and progress, evolving from a singular purpose into a dynamic force that continues to shape industries and embrace innovation.</a:t>
            </a:r>
            <a:endParaRPr lang="en-DE" dirty="0">
              <a:latin typeface="+mj-lt"/>
            </a:endParaRPr>
          </a:p>
        </p:txBody>
      </p:sp>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dirty="0">
                <a:solidFill>
                  <a:schemeClr val="tx1">
                    <a:lumMod val="75000"/>
                    <a:lumOff val="25000"/>
                  </a:schemeClr>
                </a:solidFill>
              </a:rPr>
              <a:t>Innovative Maritime Evolution and Precision Solutions</a:t>
            </a:r>
          </a:p>
        </p:txBody>
      </p:sp>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87313" indent="0">
              <a:buFont typeface="Calibri" panose="020F0502020204030204" pitchFamily="34" charset="0"/>
              <a:buNone/>
            </a:pPr>
            <a:r>
              <a:rPr lang="en-ID" dirty="0">
                <a:latin typeface="+mj-lt"/>
              </a:rPr>
              <a:t>Setting sail into innovation, PT. </a:t>
            </a:r>
            <a:r>
              <a:rPr lang="en-ID" dirty="0" err="1">
                <a:latin typeface="+mj-lt"/>
              </a:rPr>
              <a:t>Dafico</a:t>
            </a:r>
            <a:r>
              <a:rPr lang="en-ID" dirty="0">
                <a:latin typeface="+mj-lt"/>
              </a:rPr>
              <a:t> Prima Perkasa navigates the cutting-edge realms of Smart Fishing and Ship Navigation, redefining maritime efficiency. Beyond these horizons, our expertise extends seamlessly into integrated solutions for Industrial, Oil &amp; Gas, and Mining Equipment. With a legacy of excellence, we drive precision across industries, shaping a future that harmonizes innovation and reliability.</a:t>
            </a:r>
            <a:endParaRPr lang="en-US" dirty="0">
              <a:latin typeface="+mj-lt"/>
            </a:endParaRPr>
          </a:p>
        </p:txBody>
      </p:sp>
      <p:pic>
        <p:nvPicPr>
          <p:cNvPr id="5" name="Picture Placeholder 4">
            <a:extLst>
              <a:ext uri="{FF2B5EF4-FFF2-40B4-BE49-F238E27FC236}">
                <a16:creationId xmlns:a16="http://schemas.microsoft.com/office/drawing/2014/main" id="{035F8220-FB7A-502C-D90C-AF4509184178}"/>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3543" r="23543"/>
          <a:stretch>
            <a:fillRect/>
          </a:stretch>
        </p:blipFill>
        <p:spPr>
          <a:xfrm>
            <a:off x="0" y="0"/>
            <a:ext cx="4592320" cy="6858000"/>
          </a:xfrm>
        </p:spPr>
      </p:pic>
    </p:spTree>
    <p:extLst>
      <p:ext uri="{BB962C8B-B14F-4D97-AF65-F5344CB8AC3E}">
        <p14:creationId xmlns:p14="http://schemas.microsoft.com/office/powerpoint/2010/main" val="259689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D3F1-9C58-CB17-5118-75F26E78E583}"/>
              </a:ext>
            </a:extLst>
          </p:cNvPr>
          <p:cNvSpPr>
            <a:spLocks noGrp="1"/>
          </p:cNvSpPr>
          <p:nvPr>
            <p:ph type="title"/>
          </p:nvPr>
        </p:nvSpPr>
        <p:spPr/>
        <p:txBody>
          <a:bodyPr/>
          <a:lstStyle/>
          <a:p>
            <a:r>
              <a:rPr lang="en-ID" sz="3200" dirty="0">
                <a:solidFill>
                  <a:schemeClr val="tx1"/>
                </a:solidFill>
              </a:rPr>
              <a:t>Pioneering a Sustainable Energy Frontier</a:t>
            </a:r>
            <a:endParaRPr lang="en-DE" sz="3200" dirty="0">
              <a:solidFill>
                <a:schemeClr val="tx1"/>
              </a:solidFill>
            </a:endParaRPr>
          </a:p>
        </p:txBody>
      </p:sp>
      <p:sp>
        <p:nvSpPr>
          <p:cNvPr id="3" name="Content Placeholder 2">
            <a:extLst>
              <a:ext uri="{FF2B5EF4-FFF2-40B4-BE49-F238E27FC236}">
                <a16:creationId xmlns:a16="http://schemas.microsoft.com/office/drawing/2014/main" id="{45942773-F131-4AD4-AE2D-168132824624}"/>
              </a:ext>
            </a:extLst>
          </p:cNvPr>
          <p:cNvSpPr>
            <a:spLocks noGrp="1"/>
          </p:cNvSpPr>
          <p:nvPr>
            <p:ph idx="1"/>
          </p:nvPr>
        </p:nvSpPr>
        <p:spPr/>
        <p:txBody>
          <a:bodyPr>
            <a:normAutofit/>
          </a:bodyPr>
          <a:lstStyle/>
          <a:p>
            <a:r>
              <a:rPr lang="en-ID" dirty="0">
                <a:latin typeface="+mj-lt"/>
              </a:rPr>
              <a:t>Embracing change and sustainability, PT. </a:t>
            </a:r>
            <a:r>
              <a:rPr lang="en-ID" dirty="0" err="1">
                <a:latin typeface="+mj-lt"/>
              </a:rPr>
              <a:t>Dafico</a:t>
            </a:r>
            <a:r>
              <a:rPr lang="en-ID" dirty="0">
                <a:latin typeface="+mj-lt"/>
              </a:rPr>
              <a:t> Prima Perkasa pioneers the future through Hydrogen-Based Renewable Energy solutions. As the world transitions to greener energy paradigms, we stand at the forefront, committed to shaping a more sustainable tomorrow for generations to come.</a:t>
            </a:r>
            <a:endParaRPr lang="en-DE" dirty="0">
              <a:latin typeface="+mj-lt"/>
            </a:endParaRPr>
          </a:p>
        </p:txBody>
      </p:sp>
      <p:pic>
        <p:nvPicPr>
          <p:cNvPr id="8" name="Picture Placeholder 7">
            <a:extLst>
              <a:ext uri="{FF2B5EF4-FFF2-40B4-BE49-F238E27FC236}">
                <a16:creationId xmlns:a16="http://schemas.microsoft.com/office/drawing/2014/main" id="{C444F939-FC5E-6FF3-5A7D-C80A7012C5F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0602" r="21355"/>
          <a:stretch/>
        </p:blipFill>
        <p:spPr>
          <a:xfrm>
            <a:off x="0" y="0"/>
            <a:ext cx="4680000" cy="6858000"/>
          </a:xfrm>
        </p:spPr>
      </p:pic>
    </p:spTree>
    <p:extLst>
      <p:ext uri="{BB962C8B-B14F-4D97-AF65-F5344CB8AC3E}">
        <p14:creationId xmlns:p14="http://schemas.microsoft.com/office/powerpoint/2010/main" val="285488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87D-C28A-2793-4CBB-A225ED876D88}"/>
              </a:ext>
            </a:extLst>
          </p:cNvPr>
          <p:cNvSpPr>
            <a:spLocks noGrp="1"/>
          </p:cNvSpPr>
          <p:nvPr>
            <p:ph type="title"/>
          </p:nvPr>
        </p:nvSpPr>
        <p:spPr/>
        <p:txBody>
          <a:bodyPr/>
          <a:lstStyle/>
          <a:p>
            <a:r>
              <a:rPr lang="en-ID" sz="4800" dirty="0"/>
              <a:t>CORE BUSINESS</a:t>
            </a:r>
          </a:p>
        </p:txBody>
      </p:sp>
      <p:sp>
        <p:nvSpPr>
          <p:cNvPr id="3" name="Content Placeholder 2">
            <a:extLst>
              <a:ext uri="{FF2B5EF4-FFF2-40B4-BE49-F238E27FC236}">
                <a16:creationId xmlns:a16="http://schemas.microsoft.com/office/drawing/2014/main" id="{A3E50FB3-DA21-36FF-8375-ABFC98A6A96B}"/>
              </a:ext>
            </a:extLst>
          </p:cNvPr>
          <p:cNvSpPr>
            <a:spLocks noGrp="1"/>
          </p:cNvSpPr>
          <p:nvPr>
            <p:ph idx="1"/>
          </p:nvPr>
        </p:nvSpPr>
        <p:spPr/>
        <p:txBody>
          <a:bodyPr>
            <a:normAutofit/>
          </a:bodyPr>
          <a:lstStyle/>
          <a:p>
            <a:r>
              <a:rPr lang="en-US" sz="2800" dirty="0"/>
              <a:t>Fish Locator Machine</a:t>
            </a:r>
          </a:p>
          <a:p>
            <a:r>
              <a:rPr lang="en-ID" sz="2800" dirty="0"/>
              <a:t>Industrial, Oil &amp; Gas, Mining Equipment</a:t>
            </a:r>
          </a:p>
          <a:p>
            <a:r>
              <a:rPr lang="en-ID" sz="2800" dirty="0"/>
              <a:t>Hydrogen-based Renewable Energy</a:t>
            </a:r>
          </a:p>
          <a:p>
            <a:r>
              <a:rPr lang="en-ID" sz="2800" dirty="0"/>
              <a:t>Medical Equipment</a:t>
            </a:r>
            <a:endParaRPr lang="en-DE" sz="2800" dirty="0"/>
          </a:p>
        </p:txBody>
      </p:sp>
    </p:spTree>
    <p:extLst>
      <p:ext uri="{BB962C8B-B14F-4D97-AF65-F5344CB8AC3E}">
        <p14:creationId xmlns:p14="http://schemas.microsoft.com/office/powerpoint/2010/main" val="348822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dirty="0"/>
              <a:t>Company Details</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1097280" y="1973589"/>
            <a:ext cx="9966960" cy="3895505"/>
          </a:xfrm>
        </p:spPr>
        <p:txBody>
          <a:bodyPr>
            <a:normAutofit lnSpcReduction="10000"/>
          </a:bodyPr>
          <a:lstStyle/>
          <a:p>
            <a:r>
              <a:rPr lang="en-ID" sz="2200" dirty="0"/>
              <a:t>PT. </a:t>
            </a:r>
            <a:r>
              <a:rPr lang="en-ID" sz="2200" dirty="0" err="1"/>
              <a:t>Dafico</a:t>
            </a:r>
            <a:r>
              <a:rPr lang="en-ID" sz="2200" dirty="0"/>
              <a:t> Prima Perkasa</a:t>
            </a:r>
            <a:br>
              <a:rPr lang="en-ID" sz="2200" dirty="0"/>
            </a:br>
            <a:r>
              <a:rPr lang="en-ID" sz="2200" dirty="0"/>
              <a:t>Date of Established: August 27th, 2010</a:t>
            </a:r>
          </a:p>
          <a:p>
            <a:pPr>
              <a:buFont typeface="Arial" panose="020B0604020202020204" pitchFamily="34" charset="0"/>
              <a:buChar char="•"/>
            </a:pPr>
            <a:r>
              <a:rPr lang="en-US" sz="2200" dirty="0"/>
              <a:t>ADDRESS</a:t>
            </a:r>
            <a:br>
              <a:rPr lang="en-US" sz="2200" dirty="0"/>
            </a:br>
            <a:r>
              <a:rPr lang="en-US" sz="2200" dirty="0"/>
              <a:t>Head Office:</a:t>
            </a:r>
            <a:br>
              <a:rPr lang="en-US" sz="2200" dirty="0"/>
            </a:br>
            <a:r>
              <a:rPr lang="en-US" sz="2200" dirty="0"/>
              <a:t>Jl. Sentra Primer Timur Ruko Commercial Park 1 No. 2 </a:t>
            </a:r>
            <a:r>
              <a:rPr lang="en-US" sz="2200" dirty="0" err="1"/>
              <a:t>Pulo</a:t>
            </a:r>
            <a:r>
              <a:rPr lang="en-US" sz="2200" dirty="0"/>
              <a:t> </a:t>
            </a:r>
            <a:r>
              <a:rPr lang="en-US" sz="2200" dirty="0" err="1"/>
              <a:t>Gebang</a:t>
            </a:r>
            <a:r>
              <a:rPr lang="en-US" sz="2200" dirty="0"/>
              <a:t>, </a:t>
            </a:r>
            <a:r>
              <a:rPr lang="en-US" sz="2200" dirty="0" err="1"/>
              <a:t>Cakung</a:t>
            </a:r>
            <a:r>
              <a:rPr lang="en-US" sz="2200" dirty="0"/>
              <a:t> Jakarta Timur</a:t>
            </a:r>
          </a:p>
          <a:p>
            <a:r>
              <a:rPr lang="en-ID" sz="2200" dirty="0"/>
              <a:t>CONTACT DETAILS</a:t>
            </a:r>
            <a:br>
              <a:rPr lang="en-ID" sz="2200" dirty="0"/>
            </a:br>
            <a:r>
              <a:rPr lang="en-ID" sz="2200" dirty="0"/>
              <a:t>Telephone: (+6221) 48701683</a:t>
            </a:r>
            <a:br>
              <a:rPr lang="en-ID" sz="2200" dirty="0"/>
            </a:br>
            <a:r>
              <a:rPr lang="en-ID" sz="2200" dirty="0"/>
              <a:t>Email: dafico.primaperkasa@gmail.com</a:t>
            </a:r>
            <a:br>
              <a:rPr lang="en-ID" sz="2200" dirty="0"/>
            </a:br>
            <a:r>
              <a:rPr lang="en-ID" sz="2200" dirty="0"/>
              <a:t>NPWP Number: 03.096.532.1-006.000</a:t>
            </a:r>
            <a:br>
              <a:rPr lang="en-ID" sz="2200" dirty="0"/>
            </a:br>
            <a:r>
              <a:rPr lang="en-ID" sz="2200" dirty="0"/>
              <a:t>NIB Number: 0209220052006</a:t>
            </a:r>
          </a:p>
          <a:p>
            <a:endParaRPr lang="en-US" sz="1800" dirty="0">
              <a:latin typeface="+mj-lt"/>
            </a:endParaRPr>
          </a:p>
        </p:txBody>
      </p:sp>
    </p:spTree>
    <p:extLst>
      <p:ext uri="{BB962C8B-B14F-4D97-AF65-F5344CB8AC3E}">
        <p14:creationId xmlns:p14="http://schemas.microsoft.com/office/powerpoint/2010/main" val="15114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3FCD-175E-E21E-7D58-989FA02A4A89}"/>
              </a:ext>
            </a:extLst>
          </p:cNvPr>
          <p:cNvSpPr>
            <a:spLocks noGrp="1"/>
          </p:cNvSpPr>
          <p:nvPr>
            <p:ph type="title"/>
          </p:nvPr>
        </p:nvSpPr>
        <p:spPr/>
        <p:txBody>
          <a:bodyPr/>
          <a:lstStyle/>
          <a:p>
            <a:r>
              <a:rPr lang="en-US" dirty="0"/>
              <a:t>Ownership &amp; Management </a:t>
            </a:r>
            <a:endParaRPr lang="en-DE" dirty="0"/>
          </a:p>
        </p:txBody>
      </p:sp>
      <p:sp>
        <p:nvSpPr>
          <p:cNvPr id="3" name="Content Placeholder 2">
            <a:extLst>
              <a:ext uri="{FF2B5EF4-FFF2-40B4-BE49-F238E27FC236}">
                <a16:creationId xmlns:a16="http://schemas.microsoft.com/office/drawing/2014/main" id="{8213BC10-C48B-D950-D763-2040A94F2748}"/>
              </a:ext>
            </a:extLst>
          </p:cNvPr>
          <p:cNvSpPr>
            <a:spLocks noGrp="1"/>
          </p:cNvSpPr>
          <p:nvPr>
            <p:ph idx="1"/>
          </p:nvPr>
        </p:nvSpPr>
        <p:spPr/>
        <p:txBody>
          <a:bodyPr>
            <a:normAutofit/>
          </a:bodyPr>
          <a:lstStyle/>
          <a:p>
            <a:r>
              <a:rPr lang="de-DE" sz="2800" dirty="0"/>
              <a:t>President Director: Muhammad Ridho Akbar</a:t>
            </a:r>
          </a:p>
          <a:p>
            <a:r>
              <a:rPr lang="de-DE" sz="2800" dirty="0"/>
              <a:t>Director: A Baslan Manan</a:t>
            </a:r>
          </a:p>
          <a:p>
            <a:r>
              <a:rPr lang="de-DE" sz="2800" dirty="0"/>
              <a:t>Director: Riansyah Adi Wijaya</a:t>
            </a:r>
          </a:p>
          <a:p>
            <a:r>
              <a:rPr lang="de-DE" sz="2800" dirty="0"/>
              <a:t>President Commissioner: Aufa Izza Nuralitha</a:t>
            </a:r>
          </a:p>
          <a:p>
            <a:r>
              <a:rPr lang="de-DE" sz="2800" dirty="0"/>
              <a:t>Commissioner: Gunadi Budi Prayitno</a:t>
            </a:r>
          </a:p>
          <a:p>
            <a:r>
              <a:rPr lang="de-DE" sz="2800"/>
              <a:t>Commissioner: </a:t>
            </a:r>
            <a:r>
              <a:rPr lang="de-DE" sz="2800" dirty="0"/>
              <a:t>Kiwik Indrawulan</a:t>
            </a:r>
            <a:endParaRPr lang="en-DE" sz="2800" dirty="0"/>
          </a:p>
        </p:txBody>
      </p:sp>
    </p:spTree>
    <p:extLst>
      <p:ext uri="{BB962C8B-B14F-4D97-AF65-F5344CB8AC3E}">
        <p14:creationId xmlns:p14="http://schemas.microsoft.com/office/powerpoint/2010/main" val="209691428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124</TotalTime>
  <Words>586</Words>
  <Application>Microsoft Office PowerPoint</Application>
  <PresentationFormat>Widescreen</PresentationFormat>
  <Paragraphs>44</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RetrospectVTI</vt:lpstr>
      <vt:lpstr>Company Profile  </vt:lpstr>
      <vt:lpstr>Welcome to  PT DAFICO PRIMA PERKASA</vt:lpstr>
      <vt:lpstr>About PT. Dafico Prima Perkasa</vt:lpstr>
      <vt:lpstr>A Decade of Evolution: PT. Dafico Prima Perkasa's Journey Since 2010</vt:lpstr>
      <vt:lpstr>Innovative Maritime Evolution and Precision Solutions</vt:lpstr>
      <vt:lpstr>Pioneering a Sustainable Energy Frontier</vt:lpstr>
      <vt:lpstr>CORE BUSINESS</vt:lpstr>
      <vt:lpstr>Company Details</vt:lpstr>
      <vt:lpstr>Ownership &amp; Management </vt:lpstr>
      <vt:lpstr>Notarial Deed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farell rizqi</dc:creator>
  <cp:lastModifiedBy>farell rizqi</cp:lastModifiedBy>
  <cp:revision>4</cp:revision>
  <dcterms:created xsi:type="dcterms:W3CDTF">2023-08-16T08:05:53Z</dcterms:created>
  <dcterms:modified xsi:type="dcterms:W3CDTF">2023-08-16T10:10:42Z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