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PT Sans Narrow"/>
      <p:regular r:id="rId25"/>
      <p:bold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TSansNarrow-bold.fntdata"/><Relationship Id="rId25" Type="http://schemas.openxmlformats.org/officeDocument/2006/relationships/font" Target="fonts/PTSansNarrow-regular.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c8f97e751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c8f97e751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c8f97e7517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c8f97e7517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c8f97e7517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c8f97e751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c8f97e7517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c8f97e7517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c8f97e7517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c8f97e7517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c8f97e7517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c8f97e7517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c8f97e751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c8f97e751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c8f97e751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c8f97e751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c8f97e7517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c8f97e751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c8f97e7517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c8f97e7517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c8f97e7517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c8f97e751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c8f97e7517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c8f97e751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c8f97e7517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c8f97e751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c8f97e7517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c8f97e7517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Activation Functions</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Deep Learning MasterClass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2"/>
          <p:cNvPicPr preferRelativeResize="0"/>
          <p:nvPr/>
        </p:nvPicPr>
        <p:blipFill>
          <a:blip r:embed="rId3">
            <a:alphaModFix/>
          </a:blip>
          <a:stretch>
            <a:fillRect/>
          </a:stretch>
        </p:blipFill>
        <p:spPr>
          <a:xfrm>
            <a:off x="152400" y="152400"/>
            <a:ext cx="8384750" cy="3119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3"/>
          <p:cNvPicPr preferRelativeResize="0"/>
          <p:nvPr/>
        </p:nvPicPr>
        <p:blipFill>
          <a:blip r:embed="rId3">
            <a:alphaModFix/>
          </a:blip>
          <a:stretch>
            <a:fillRect/>
          </a:stretch>
        </p:blipFill>
        <p:spPr>
          <a:xfrm>
            <a:off x="152400" y="152400"/>
            <a:ext cx="7736200" cy="4644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4"/>
          <p:cNvPicPr preferRelativeResize="0"/>
          <p:nvPr/>
        </p:nvPicPr>
        <p:blipFill>
          <a:blip r:embed="rId3">
            <a:alphaModFix/>
          </a:blip>
          <a:stretch>
            <a:fillRect/>
          </a:stretch>
        </p:blipFill>
        <p:spPr>
          <a:xfrm>
            <a:off x="152400" y="152400"/>
            <a:ext cx="8376200" cy="3751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5"/>
          <p:cNvPicPr preferRelativeResize="0"/>
          <p:nvPr/>
        </p:nvPicPr>
        <p:blipFill>
          <a:blip r:embed="rId3">
            <a:alphaModFix/>
          </a:blip>
          <a:stretch>
            <a:fillRect/>
          </a:stretch>
        </p:blipFill>
        <p:spPr>
          <a:xfrm>
            <a:off x="152400" y="152400"/>
            <a:ext cx="7499249" cy="4086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6"/>
          <p:cNvPicPr preferRelativeResize="0"/>
          <p:nvPr/>
        </p:nvPicPr>
        <p:blipFill>
          <a:blip r:embed="rId3">
            <a:alphaModFix/>
          </a:blip>
          <a:stretch>
            <a:fillRect/>
          </a:stretch>
        </p:blipFill>
        <p:spPr>
          <a:xfrm>
            <a:off x="152400" y="152400"/>
            <a:ext cx="8326625" cy="3516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4"/>
          <p:cNvPicPr preferRelativeResize="0"/>
          <p:nvPr/>
        </p:nvPicPr>
        <p:blipFill>
          <a:blip r:embed="rId3">
            <a:alphaModFix/>
          </a:blip>
          <a:stretch>
            <a:fillRect/>
          </a:stretch>
        </p:blipFill>
        <p:spPr>
          <a:xfrm>
            <a:off x="152400" y="152400"/>
            <a:ext cx="8298251" cy="3615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5"/>
          <p:cNvPicPr preferRelativeResize="0"/>
          <p:nvPr/>
        </p:nvPicPr>
        <p:blipFill>
          <a:blip r:embed="rId3">
            <a:alphaModFix/>
          </a:blip>
          <a:stretch>
            <a:fillRect/>
          </a:stretch>
        </p:blipFill>
        <p:spPr>
          <a:xfrm>
            <a:off x="152400" y="152400"/>
            <a:ext cx="8886024" cy="2958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 do we need Activation Functions ?</a:t>
            </a:r>
            <a:endParaRPr/>
          </a:p>
        </p:txBody>
      </p:sp>
      <p:sp>
        <p:nvSpPr>
          <p:cNvPr id="83" name="Google Shape;83;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0" lvl="0" marL="0" rtl="0" algn="l">
              <a:lnSpc>
                <a:spcPct val="177777"/>
              </a:lnSpc>
              <a:spcBef>
                <a:spcPts val="0"/>
              </a:spcBef>
              <a:spcAft>
                <a:spcPts val="0"/>
              </a:spcAft>
              <a:buNone/>
            </a:pPr>
            <a:r>
              <a:rPr lang="en-GB" sz="1350">
                <a:solidFill>
                  <a:srgbClr val="000000"/>
                </a:solidFill>
                <a:highlight>
                  <a:srgbClr val="FFFFFF"/>
                </a:highlight>
                <a:latin typeface="Roboto"/>
                <a:ea typeface="Roboto"/>
                <a:cs typeface="Roboto"/>
                <a:sym typeface="Roboto"/>
              </a:rPr>
              <a:t>Without activation function, weight and bias would only have a linear transformation, or neural network is just a linear regression model, a linear equation is polynomial of one degree only which is simple to solve but limited in terms of ability to solve complex problems or higher degree polynomials.  </a:t>
            </a:r>
            <a:endParaRPr sz="1350">
              <a:solidFill>
                <a:srgbClr val="000000"/>
              </a:solidFill>
              <a:highlight>
                <a:srgbClr val="FFFFFF"/>
              </a:highlight>
              <a:latin typeface="Roboto"/>
              <a:ea typeface="Roboto"/>
              <a:cs typeface="Roboto"/>
              <a:sym typeface="Roboto"/>
            </a:endParaRPr>
          </a:p>
          <a:p>
            <a:pPr indent="0" lvl="0" marL="0" rtl="0" algn="l">
              <a:lnSpc>
                <a:spcPct val="177777"/>
              </a:lnSpc>
              <a:spcBef>
                <a:spcPts val="0"/>
              </a:spcBef>
              <a:spcAft>
                <a:spcPts val="0"/>
              </a:spcAft>
              <a:buNone/>
            </a:pPr>
            <a:r>
              <a:rPr lang="en-GB" sz="1350">
                <a:solidFill>
                  <a:srgbClr val="000000"/>
                </a:solidFill>
                <a:highlight>
                  <a:srgbClr val="FFFFFF"/>
                </a:highlight>
                <a:latin typeface="Roboto"/>
                <a:ea typeface="Roboto"/>
                <a:cs typeface="Roboto"/>
                <a:sym typeface="Roboto"/>
              </a:rPr>
              <a:t> </a:t>
            </a:r>
            <a:endParaRPr sz="1350">
              <a:solidFill>
                <a:srgbClr val="000000"/>
              </a:solidFill>
              <a:highlight>
                <a:srgbClr val="FFFFFF"/>
              </a:highlight>
              <a:latin typeface="Roboto"/>
              <a:ea typeface="Roboto"/>
              <a:cs typeface="Roboto"/>
              <a:sym typeface="Roboto"/>
            </a:endParaRPr>
          </a:p>
          <a:p>
            <a:pPr indent="0" lvl="0" marL="0" rtl="0" algn="l">
              <a:lnSpc>
                <a:spcPct val="177777"/>
              </a:lnSpc>
              <a:spcBef>
                <a:spcPts val="0"/>
              </a:spcBef>
              <a:spcAft>
                <a:spcPts val="0"/>
              </a:spcAft>
              <a:buNone/>
            </a:pPr>
            <a:r>
              <a:rPr lang="en-GB" sz="1350">
                <a:solidFill>
                  <a:srgbClr val="000000"/>
                </a:solidFill>
                <a:highlight>
                  <a:srgbClr val="FFFFFF"/>
                </a:highlight>
                <a:latin typeface="Roboto"/>
                <a:ea typeface="Roboto"/>
                <a:cs typeface="Roboto"/>
                <a:sym typeface="Roboto"/>
              </a:rPr>
              <a:t>But opposite to that, the addition of activation function to neural network executes the non-linear transformation to input and make it capable to solve complex problems such as language translations and image classifications. </a:t>
            </a:r>
            <a:endParaRPr sz="1350">
              <a:solidFill>
                <a:srgbClr val="000000"/>
              </a:solidFill>
              <a:highlight>
                <a:srgbClr val="FFFFFF"/>
              </a:highlight>
              <a:latin typeface="Roboto"/>
              <a:ea typeface="Roboto"/>
              <a:cs typeface="Roboto"/>
              <a:sym typeface="Roboto"/>
            </a:endParaRPr>
          </a:p>
          <a:p>
            <a:pPr indent="0" lvl="0" marL="0" rtl="0" algn="l">
              <a:lnSpc>
                <a:spcPct val="177777"/>
              </a:lnSpc>
              <a:spcBef>
                <a:spcPts val="0"/>
              </a:spcBef>
              <a:spcAft>
                <a:spcPts val="0"/>
              </a:spcAft>
              <a:buNone/>
            </a:pPr>
            <a:r>
              <a:rPr lang="en-GB" sz="1350">
                <a:solidFill>
                  <a:srgbClr val="000000"/>
                </a:solidFill>
                <a:highlight>
                  <a:srgbClr val="FFFFFF"/>
                </a:highlight>
                <a:latin typeface="Roboto"/>
                <a:ea typeface="Roboto"/>
                <a:cs typeface="Roboto"/>
                <a:sym typeface="Roboto"/>
              </a:rPr>
              <a:t> </a:t>
            </a:r>
            <a:endParaRPr sz="1350">
              <a:solidFill>
                <a:srgbClr val="000000"/>
              </a:solidFill>
              <a:highlight>
                <a:srgbClr val="FFFFFF"/>
              </a:highlight>
              <a:latin typeface="Roboto"/>
              <a:ea typeface="Roboto"/>
              <a:cs typeface="Roboto"/>
              <a:sym typeface="Roboto"/>
            </a:endParaRPr>
          </a:p>
          <a:p>
            <a:pPr indent="0" lvl="0" marL="0" rtl="0" algn="l">
              <a:lnSpc>
                <a:spcPct val="177777"/>
              </a:lnSpc>
              <a:spcBef>
                <a:spcPts val="0"/>
              </a:spcBef>
              <a:spcAft>
                <a:spcPts val="0"/>
              </a:spcAft>
              <a:buNone/>
            </a:pPr>
            <a:r>
              <a:rPr lang="en-GB" sz="1350">
                <a:solidFill>
                  <a:srgbClr val="000000"/>
                </a:solidFill>
                <a:highlight>
                  <a:srgbClr val="FFFFFF"/>
                </a:highlight>
                <a:latin typeface="Roboto"/>
                <a:ea typeface="Roboto"/>
                <a:cs typeface="Roboto"/>
                <a:sym typeface="Roboto"/>
              </a:rPr>
              <a:t>In addition to that, Activation functions are differentiable due to which they can easily implement back propagations, optimized strategy while performing backpropagations to measure gradient loss functions in the neural networks.</a:t>
            </a:r>
            <a:endParaRPr sz="1350">
              <a:solidFill>
                <a:srgbClr val="000000"/>
              </a:solidFill>
              <a:highlight>
                <a:srgbClr val="FFFFFF"/>
              </a:highlight>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7"/>
          <p:cNvPicPr preferRelativeResize="0"/>
          <p:nvPr/>
        </p:nvPicPr>
        <p:blipFill>
          <a:blip r:embed="rId3">
            <a:alphaModFix/>
          </a:blip>
          <a:stretch>
            <a:fillRect/>
          </a:stretch>
        </p:blipFill>
        <p:spPr>
          <a:xfrm>
            <a:off x="152400" y="152400"/>
            <a:ext cx="8029575" cy="3819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Different Activation Functions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9"/>
          <p:cNvPicPr preferRelativeResize="0"/>
          <p:nvPr/>
        </p:nvPicPr>
        <p:blipFill>
          <a:blip r:embed="rId3">
            <a:alphaModFix/>
          </a:blip>
          <a:stretch>
            <a:fillRect/>
          </a:stretch>
        </p:blipFill>
        <p:spPr>
          <a:xfrm>
            <a:off x="152400" y="152400"/>
            <a:ext cx="6713875" cy="4434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Sigmoid Activation Function</a:t>
            </a:r>
            <a:endParaRPr/>
          </a:p>
        </p:txBody>
      </p:sp>
      <p:sp>
        <p:nvSpPr>
          <p:cNvPr id="104" name="Google Shape;104;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218181"/>
              </a:lnSpc>
              <a:spcBef>
                <a:spcPts val="3000"/>
              </a:spcBef>
              <a:spcAft>
                <a:spcPts val="0"/>
              </a:spcAft>
              <a:buSzPts val="935"/>
              <a:buNone/>
            </a:pPr>
            <a:r>
              <a:rPr lang="en-GB" sz="1475">
                <a:solidFill>
                  <a:srgbClr val="292929"/>
                </a:solidFill>
                <a:highlight>
                  <a:schemeClr val="lt1"/>
                </a:highlight>
                <a:latin typeface="Georgia"/>
                <a:ea typeface="Georgia"/>
                <a:cs typeface="Georgia"/>
                <a:sym typeface="Georgia"/>
              </a:rPr>
              <a:t>The main reason why we use sigmoid function is because it exists between (0 to 1). Therefore, it is especially used for models where we have to predict the probability as an output.Since probability of anything exists only between the range of 0 and 1, sigmoid is the right choice.The function is differentiable.That means, we can find the slope of the sigmoid curve at any two points.The function is monotonic but function’s derivative is not.The logistic sigmoid function can cause a neural network to get stuck at the training time.The softmax function is a more generalized logistic activation function which is used for multiclass classification.</a:t>
            </a:r>
            <a:endParaRPr sz="1475">
              <a:solidFill>
                <a:srgbClr val="292929"/>
              </a:solidFill>
              <a:highlight>
                <a:schemeClr val="lt1"/>
              </a:highlight>
              <a:latin typeface="Georgia"/>
              <a:ea typeface="Georgia"/>
              <a:cs typeface="Georgia"/>
              <a:sym typeface="Georgia"/>
            </a:endParaRPr>
          </a:p>
          <a:p>
            <a:pPr indent="0" lvl="0" marL="0" rtl="0" algn="l">
              <a:spcBef>
                <a:spcPts val="0"/>
              </a:spcBef>
              <a:spcAft>
                <a:spcPts val="1200"/>
              </a:spcAft>
              <a:buSzPts val="935"/>
              <a:buNone/>
            </a:pPr>
            <a:r>
              <a:t/>
            </a:r>
            <a:endParaRPr sz="1729">
              <a:highlight>
                <a:schemeClr val="lt1"/>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21"/>
          <p:cNvPicPr preferRelativeResize="0"/>
          <p:nvPr/>
        </p:nvPicPr>
        <p:blipFill>
          <a:blip r:embed="rId3">
            <a:alphaModFix/>
          </a:blip>
          <a:stretch>
            <a:fillRect/>
          </a:stretch>
        </p:blipFill>
        <p:spPr>
          <a:xfrm>
            <a:off x="152400" y="152400"/>
            <a:ext cx="5813529" cy="48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