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CD663-5C18-4E5B-B0E8-7B69232044E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86B97-1332-4146-A71F-1A64641C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86B97-1332-4146-A71F-1A64641CC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6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7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48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3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72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1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1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3AC7-DC23-438A-B1E2-A38B2FADC7E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B147-4940-4280-A464-2DED205B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96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3AB7-77ED-4AF0-8431-3D6881047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0"/>
            <a:ext cx="9657850" cy="2387600"/>
          </a:xfrm>
        </p:spPr>
        <p:txBody>
          <a:bodyPr/>
          <a:lstStyle/>
          <a:p>
            <a:r>
              <a:rPr lang="en-US" dirty="0"/>
              <a:t>Introduction to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8E67A-4BE0-4BC5-A356-A4FF0ACDD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Final assignment replacement project</a:t>
            </a:r>
          </a:p>
          <a:p>
            <a:pPr algn="ctr"/>
            <a:r>
              <a:rPr lang="en-US" dirty="0"/>
              <a:t>Made by:</a:t>
            </a:r>
          </a:p>
          <a:p>
            <a:pPr algn="ctr"/>
            <a:r>
              <a:rPr lang="en-US" dirty="0"/>
              <a:t>Fares </a:t>
            </a:r>
            <a:r>
              <a:rPr lang="en-US" dirty="0" err="1"/>
              <a:t>ashraf</a:t>
            </a:r>
            <a:r>
              <a:rPr lang="en-US" dirty="0"/>
              <a:t> 170916</a:t>
            </a:r>
          </a:p>
        </p:txBody>
      </p:sp>
    </p:spTree>
    <p:extLst>
      <p:ext uri="{BB962C8B-B14F-4D97-AF65-F5344CB8AC3E}">
        <p14:creationId xmlns:p14="http://schemas.microsoft.com/office/powerpoint/2010/main" val="10062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A0A8D1-EEED-4A35-A713-D39C671C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/>
              <a:t>PART THREE: Hypothesis Testing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3.2) hypothesis testing on gender with respect to age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4C441B-0D41-4068-A838-4F03B2422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We split the  gender sub-datasets into 4 sub-datasets with respect to the age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Then we did the T-tests, the T-scores were = 0.2328533 for the 1</a:t>
            </a:r>
            <a:r>
              <a:rPr lang="en-US" baseline="30000" dirty="0">
                <a:solidFill>
                  <a:schemeClr val="tx2"/>
                </a:solidFill>
              </a:rPr>
              <a:t>st</a:t>
            </a:r>
            <a:r>
              <a:rPr lang="en-US" dirty="0">
                <a:solidFill>
                  <a:schemeClr val="tx2"/>
                </a:solidFill>
              </a:rPr>
              <a:t> test with DF of 74 and 1.41829 for the 2</a:t>
            </a:r>
            <a:r>
              <a:rPr lang="en-US" baseline="30000" dirty="0">
                <a:solidFill>
                  <a:schemeClr val="tx2"/>
                </a:solidFill>
              </a:rPr>
              <a:t>nd</a:t>
            </a:r>
            <a:r>
              <a:rPr lang="en-US" dirty="0">
                <a:solidFill>
                  <a:schemeClr val="tx2"/>
                </a:solidFill>
              </a:rPr>
              <a:t> test with DF of 96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After applying the values into the p-value calculator we get a p-value of 0.816559 and 0.15937 which are not significant at p &lt; 0.05</a:t>
            </a:r>
          </a:p>
        </p:txBody>
      </p:sp>
    </p:spTree>
    <p:extLst>
      <p:ext uri="{BB962C8B-B14F-4D97-AF65-F5344CB8AC3E}">
        <p14:creationId xmlns:p14="http://schemas.microsoft.com/office/powerpoint/2010/main" val="89710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A54D5B-541B-48E8-9DA7-B1021982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/>
              <a:t>PART THREE: Hypothesis Testing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3.3) hypothesis testing on Ethnicity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B5A315-8900-440A-B228-0830DD2B4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The null hypothesis was  µ </a:t>
            </a:r>
            <a:r>
              <a:rPr lang="en-US" baseline="-25000" dirty="0" err="1">
                <a:solidFill>
                  <a:schemeClr val="tx2"/>
                </a:solidFill>
              </a:rPr>
              <a:t>WhiteSalary</a:t>
            </a:r>
            <a:r>
              <a:rPr lang="en-US" baseline="-2500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- µ </a:t>
            </a:r>
            <a:r>
              <a:rPr lang="en-US" baseline="-25000" dirty="0" err="1">
                <a:solidFill>
                  <a:schemeClr val="tx2"/>
                </a:solidFill>
              </a:rPr>
              <a:t>OtherSalary</a:t>
            </a:r>
            <a:r>
              <a:rPr lang="en-US" dirty="0">
                <a:solidFill>
                  <a:schemeClr val="tx2"/>
                </a:solidFill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We split the dataset into 2 sub-datasets based on the Ethnicity_modified column.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Then we did the T-test, the T-score was = -0.66434 with DF of 172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After applying the values into the p-value calculator we get a p-value of 0.507579 which is not significant at p &lt; 0.05</a:t>
            </a:r>
          </a:p>
        </p:txBody>
      </p:sp>
    </p:spTree>
    <p:extLst>
      <p:ext uri="{BB962C8B-B14F-4D97-AF65-F5344CB8AC3E}">
        <p14:creationId xmlns:p14="http://schemas.microsoft.com/office/powerpoint/2010/main" val="71515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585772-FEF7-4356-9DB5-B8462503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/>
              <a:t>PART THREE: Hypothesis Testing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3.3) hypothesis testing on Ethnicity with respect to age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E9F673-6989-4AE6-AF2A-4FBCAB19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10072019" cy="38625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We split the Ethnicity_modified sub-datasets into 4 sub-datasets with respect to the age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We did the T-tests, the T-scores were = -2.15477 for the 1</a:t>
            </a:r>
            <a:r>
              <a:rPr lang="en-US" baseline="30000" dirty="0">
                <a:solidFill>
                  <a:schemeClr val="tx2"/>
                </a:solidFill>
              </a:rPr>
              <a:t>st</a:t>
            </a:r>
            <a:r>
              <a:rPr lang="en-US" dirty="0">
                <a:solidFill>
                  <a:schemeClr val="tx2"/>
                </a:solidFill>
              </a:rPr>
              <a:t> test with DF of 74 and 0.811652 for the 2</a:t>
            </a:r>
            <a:r>
              <a:rPr lang="en-US" baseline="30000" dirty="0">
                <a:solidFill>
                  <a:schemeClr val="tx2"/>
                </a:solidFill>
              </a:rPr>
              <a:t>nd</a:t>
            </a:r>
            <a:r>
              <a:rPr lang="en-US" dirty="0">
                <a:solidFill>
                  <a:schemeClr val="tx2"/>
                </a:solidFill>
              </a:rPr>
              <a:t> test with DF of 96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After applying the values into the p-value calculator we get a p-value of 0.034497 which is significant at p &lt; 0.05 and 0.419029 which is not significant at p &lt; 0.05</a:t>
            </a:r>
          </a:p>
        </p:txBody>
      </p:sp>
    </p:spTree>
    <p:extLst>
      <p:ext uri="{BB962C8B-B14F-4D97-AF65-F5344CB8AC3E}">
        <p14:creationId xmlns:p14="http://schemas.microsoft.com/office/powerpoint/2010/main" val="373895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60FD-C120-4E65-BC91-0F1AFFC1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one: Data Ingestion, Integration and Quality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CC7-5912-4995-B607-513E0F70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2450"/>
            <a:ext cx="9905999" cy="174499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 read the data of the company from the csv file.</a:t>
            </a:r>
          </a:p>
          <a:p>
            <a:r>
              <a:rPr lang="en-US" dirty="0">
                <a:solidFill>
                  <a:schemeClr val="tx2"/>
                </a:solidFill>
              </a:rPr>
              <a:t>We got rid of the un-needed columns and added the necessary columns.</a:t>
            </a:r>
          </a:p>
          <a:p>
            <a:r>
              <a:rPr lang="en-US" dirty="0">
                <a:solidFill>
                  <a:schemeClr val="tx2"/>
                </a:solidFill>
              </a:rPr>
              <a:t>Some data quality issues has been dealt with.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ABCCF-BAA7-4B72-975C-484CBF6C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334961"/>
            <a:ext cx="10092126" cy="1984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CFC45-0F6A-4C9D-9757-A57EC8DEF90E}"/>
              </a:ext>
            </a:extLst>
          </p:cNvPr>
          <p:cNvSpPr txBox="1"/>
          <p:nvPr/>
        </p:nvSpPr>
        <p:spPr>
          <a:xfrm>
            <a:off x="1141413" y="3861538"/>
            <a:ext cx="331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head of the final Data Frame:</a:t>
            </a:r>
          </a:p>
        </p:txBody>
      </p:sp>
    </p:spTree>
    <p:extLst>
      <p:ext uri="{BB962C8B-B14F-4D97-AF65-F5344CB8AC3E}">
        <p14:creationId xmlns:p14="http://schemas.microsoft.com/office/powerpoint/2010/main" val="421905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502B-AE30-4FAF-A19E-3C77978D4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Different types of data integration, and which is better for our case.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Challenges in data integration.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Data quality problems.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A297BD-A5DA-460B-8547-F87CF0FB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Part one: Data Ingestion, Integration and Quality Issues</a:t>
            </a:r>
          </a:p>
        </p:txBody>
      </p:sp>
    </p:spTree>
    <p:extLst>
      <p:ext uri="{BB962C8B-B14F-4D97-AF65-F5344CB8AC3E}">
        <p14:creationId xmlns:p14="http://schemas.microsoft.com/office/powerpoint/2010/main" val="31016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51FA-5D31-49DB-8518-2A3136D4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8939"/>
            <a:ext cx="9905998" cy="1478570"/>
          </a:xfrm>
        </p:spPr>
        <p:txBody>
          <a:bodyPr/>
          <a:lstStyle/>
          <a:p>
            <a:r>
              <a:rPr lang="en-US" dirty="0"/>
              <a:t>Part two: Exploratory Data Analysis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2.1) average salary visualization.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6D0E-FE05-4832-B85E-E6C3B4F0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86527"/>
            <a:ext cx="9905999" cy="94247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After getting the data frame we started visualizing the average salary with each of nationality, gender, department, and Ethnicity.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E91ED-831F-437D-B553-DE8DD1945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029147"/>
            <a:ext cx="4629795" cy="2358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6546F-50EC-4041-856A-E9360C05C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95" y="4029147"/>
            <a:ext cx="4746042" cy="2410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C2F44-7467-4DDF-A49D-0C3EFA84F7A6}"/>
              </a:ext>
            </a:extLst>
          </p:cNvPr>
          <p:cNvSpPr txBox="1"/>
          <p:nvPr/>
        </p:nvSpPr>
        <p:spPr>
          <a:xfrm>
            <a:off x="1247105" y="3659815"/>
            <a:ext cx="445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 of the average salary vs. Nationality: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0EFE5-045B-4F92-83DB-9B468402CB6D}"/>
              </a:ext>
            </a:extLst>
          </p:cNvPr>
          <p:cNvSpPr txBox="1"/>
          <p:nvPr/>
        </p:nvSpPr>
        <p:spPr>
          <a:xfrm>
            <a:off x="6420795" y="3652394"/>
            <a:ext cx="414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 of the average salary vs. Gender:</a:t>
            </a:r>
          </a:p>
        </p:txBody>
      </p:sp>
    </p:spTree>
    <p:extLst>
      <p:ext uri="{BB962C8B-B14F-4D97-AF65-F5344CB8AC3E}">
        <p14:creationId xmlns:p14="http://schemas.microsoft.com/office/powerpoint/2010/main" val="280322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73D603-99AE-468E-B189-78299C6A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8939"/>
            <a:ext cx="9905998" cy="1478570"/>
          </a:xfrm>
        </p:spPr>
        <p:txBody>
          <a:bodyPr/>
          <a:lstStyle/>
          <a:p>
            <a:r>
              <a:rPr lang="en-US" dirty="0"/>
              <a:t>Part two: Exploratory Data Analysis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2.1) average salary visualization. 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60F09C-57D7-4D31-B0CE-82F4AF22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187673"/>
            <a:ext cx="5562599" cy="2825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D719F-6E73-4636-9897-09697113E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12" y="3187673"/>
            <a:ext cx="5562599" cy="2825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3077B4-F56C-431C-83BC-36AB58F8D5AD}"/>
              </a:ext>
            </a:extLst>
          </p:cNvPr>
          <p:cNvSpPr txBox="1"/>
          <p:nvPr/>
        </p:nvSpPr>
        <p:spPr>
          <a:xfrm>
            <a:off x="533401" y="2818341"/>
            <a:ext cx="452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 of the average salary vs. Department: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E6008-D08C-479E-AC5A-843B99603CF5}"/>
              </a:ext>
            </a:extLst>
          </p:cNvPr>
          <p:cNvSpPr txBox="1"/>
          <p:nvPr/>
        </p:nvSpPr>
        <p:spPr>
          <a:xfrm>
            <a:off x="6404812" y="2818341"/>
            <a:ext cx="423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 of the average salary vs. Ethnicity :</a:t>
            </a:r>
          </a:p>
        </p:txBody>
      </p:sp>
    </p:spTree>
    <p:extLst>
      <p:ext uri="{BB962C8B-B14F-4D97-AF65-F5344CB8AC3E}">
        <p14:creationId xmlns:p14="http://schemas.microsoft.com/office/powerpoint/2010/main" val="65490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46FE-33C3-4971-A835-19E07CCA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2310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 split the data-set into age ranges and tenure years ranges then plotted the number of employees in each range.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FEDC18-708D-4A04-AD28-5D96854C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/>
              <a:t>Part two: Exploratory Data Analysis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2.2) a. employees count visualization. 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F0952-727A-4F32-8D51-1D86D1D39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6" y="3753853"/>
            <a:ext cx="5426585" cy="2782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FE3EF-6228-4AB6-9594-1ED0F7E1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23" y="3753853"/>
            <a:ext cx="5371133" cy="2782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A54789-E826-436A-A549-3182AC9C012A}"/>
              </a:ext>
            </a:extLst>
          </p:cNvPr>
          <p:cNvSpPr txBox="1"/>
          <p:nvPr/>
        </p:nvSpPr>
        <p:spPr>
          <a:xfrm>
            <a:off x="667826" y="3384521"/>
            <a:ext cx="4183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Histogram of count of employees per age range: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20EDF-F7E6-4193-B108-772DEE8D093E}"/>
              </a:ext>
            </a:extLst>
          </p:cNvPr>
          <p:cNvSpPr txBox="1"/>
          <p:nvPr/>
        </p:nvSpPr>
        <p:spPr>
          <a:xfrm>
            <a:off x="6403223" y="3384521"/>
            <a:ext cx="4807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Histogram of count of employees per tenure year range:</a:t>
            </a:r>
          </a:p>
        </p:txBody>
      </p:sp>
    </p:spTree>
    <p:extLst>
      <p:ext uri="{BB962C8B-B14F-4D97-AF65-F5344CB8AC3E}">
        <p14:creationId xmlns:p14="http://schemas.microsoft.com/office/powerpoint/2010/main" val="174355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8D64-1D1F-4DB0-A0E7-6F363A89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92871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We plotted the age ranges (5 years) and tenure year ranges (2 years) vs. the salary to see the difference in salary between the ranges.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B0E9E1-8E5D-48C5-8F95-8A9B4232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/>
              <a:t>Part two: Exploratory Data Analysis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2.2) b. age &amp; tenure years ranges’ salary visualization. 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E790D0-0546-4405-BF0E-D2258331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18" y="3621723"/>
            <a:ext cx="4977182" cy="2538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4BE563-795D-4318-A596-5B8773178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09" y="3621723"/>
            <a:ext cx="4977182" cy="25412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6AA238-F9A3-4E61-AF38-51F85AD63208}"/>
              </a:ext>
            </a:extLst>
          </p:cNvPr>
          <p:cNvSpPr txBox="1"/>
          <p:nvPr/>
        </p:nvSpPr>
        <p:spPr>
          <a:xfrm>
            <a:off x="1141412" y="3283169"/>
            <a:ext cx="3564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Box plot of the age ranges vs. the salary: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1F735-7ED7-4CE9-BC60-0B452C05E7B6}"/>
              </a:ext>
            </a:extLst>
          </p:cNvPr>
          <p:cNvSpPr txBox="1"/>
          <p:nvPr/>
        </p:nvSpPr>
        <p:spPr>
          <a:xfrm>
            <a:off x="6704642" y="3283169"/>
            <a:ext cx="4244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Box plot of the tenure year ranges vs. the salary:</a:t>
            </a:r>
          </a:p>
        </p:txBody>
      </p:sp>
    </p:spTree>
    <p:extLst>
      <p:ext uri="{BB962C8B-B14F-4D97-AF65-F5344CB8AC3E}">
        <p14:creationId xmlns:p14="http://schemas.microsoft.com/office/powerpoint/2010/main" val="250927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767A-EB79-4BFC-B332-CE2B0F90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79555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 picked some positions and extracted the details of each position.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FC1741-002B-412D-BF6E-A4BECF51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/>
              <a:t>Part two: Exploratory Data Analysis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2.2) c. positions details.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78CD4-0703-47F8-AF4B-7153766FD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5" y="3691344"/>
            <a:ext cx="3222042" cy="2353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493728-CDD8-4DEA-924F-94FFDE756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522" y="3691344"/>
            <a:ext cx="2986646" cy="2353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7E062-7662-44E2-BA12-6EB285195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74" y="3691344"/>
            <a:ext cx="2986646" cy="23867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E078A8-D4A8-4490-A459-002148F98AE1}"/>
              </a:ext>
            </a:extLst>
          </p:cNvPr>
          <p:cNvSpPr txBox="1"/>
          <p:nvPr/>
        </p:nvSpPr>
        <p:spPr>
          <a:xfrm>
            <a:off x="900780" y="3352790"/>
            <a:ext cx="2884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Details of production technician I: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93540-950D-4031-99A3-F1652214C4A5}"/>
              </a:ext>
            </a:extLst>
          </p:cNvPr>
          <p:cNvSpPr txBox="1"/>
          <p:nvPr/>
        </p:nvSpPr>
        <p:spPr>
          <a:xfrm>
            <a:off x="4794610" y="3352790"/>
            <a:ext cx="234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Details Software Engineer: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3CE9C-C524-4233-B2E9-DB51698ABC69}"/>
              </a:ext>
            </a:extLst>
          </p:cNvPr>
          <p:cNvSpPr txBox="1"/>
          <p:nvPr/>
        </p:nvSpPr>
        <p:spPr>
          <a:xfrm>
            <a:off x="8332506" y="3352790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Details Network Engineer:</a:t>
            </a:r>
          </a:p>
        </p:txBody>
      </p:sp>
    </p:spTree>
    <p:extLst>
      <p:ext uri="{BB962C8B-B14F-4D97-AF65-F5344CB8AC3E}">
        <p14:creationId xmlns:p14="http://schemas.microsoft.com/office/powerpoint/2010/main" val="82881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46A8-424D-4095-95D1-868AA71E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THREE: Hypothesis Testing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3.1) hypothesis testing on gender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BE87-5539-4C57-B0DB-06E9D9DA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The null hypothesis was  µ </a:t>
            </a:r>
            <a:r>
              <a:rPr lang="en-US" baseline="-25000" dirty="0" err="1">
                <a:solidFill>
                  <a:schemeClr val="tx2"/>
                </a:solidFill>
              </a:rPr>
              <a:t>MaleSalary</a:t>
            </a:r>
            <a:r>
              <a:rPr lang="en-US" baseline="-2500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- µ </a:t>
            </a:r>
            <a:r>
              <a:rPr lang="en-US" baseline="-25000" dirty="0" err="1">
                <a:solidFill>
                  <a:schemeClr val="tx2"/>
                </a:solidFill>
              </a:rPr>
              <a:t>FemaleSalary</a:t>
            </a:r>
            <a:r>
              <a:rPr lang="en-US" dirty="0">
                <a:solidFill>
                  <a:schemeClr val="tx2"/>
                </a:solidFill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We split the dataset into 2 sub-datasets based on the gender column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Then we did the T-test, the T-score was = 1.260662 with DF of 172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After applying the values into the p-value calculator we get a p-value of 0.20916 which is not significant at p &lt; 0.05</a:t>
            </a:r>
          </a:p>
        </p:txBody>
      </p:sp>
    </p:spTree>
    <p:extLst>
      <p:ext uri="{BB962C8B-B14F-4D97-AF65-F5344CB8AC3E}">
        <p14:creationId xmlns:p14="http://schemas.microsoft.com/office/powerpoint/2010/main" val="173181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95</TotalTime>
  <Words>688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Introduction to Data science</vt:lpstr>
      <vt:lpstr>Part one: Data Ingestion, Integration and Quality Issues</vt:lpstr>
      <vt:lpstr>Part one: Data Ingestion, Integration and Quality Issues</vt:lpstr>
      <vt:lpstr>Part two: Exploratory Data Analysis  2.1) average salary visualization. </vt:lpstr>
      <vt:lpstr>Part two: Exploratory Data Analysis  2.1) average salary visualization. </vt:lpstr>
      <vt:lpstr>Part two: Exploratory Data Analysis  2.2) a. employees count visualization. </vt:lpstr>
      <vt:lpstr>Part two: Exploratory Data Analysis  2.2) b. age &amp; tenure years ranges’ salary visualization. </vt:lpstr>
      <vt:lpstr>Part two: Exploratory Data Analysis  2.2) c. positions details. </vt:lpstr>
      <vt:lpstr>PART THREE: Hypothesis Testing  3.1) hypothesis testing on gender</vt:lpstr>
      <vt:lpstr>PART THREE: Hypothesis Testing  3.2) hypothesis testing on gender with respect to age</vt:lpstr>
      <vt:lpstr>PART THREE: Hypothesis Testing  3.3) hypothesis testing on Ethnicity</vt:lpstr>
      <vt:lpstr>PART THREE: Hypothesis Testing  3.3) hypothesis testing on Ethnicity with respect to 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Fares Ashraf</dc:creator>
  <cp:lastModifiedBy>Fares Ashraf</cp:lastModifiedBy>
  <cp:revision>11</cp:revision>
  <dcterms:created xsi:type="dcterms:W3CDTF">2020-05-23T05:11:02Z</dcterms:created>
  <dcterms:modified xsi:type="dcterms:W3CDTF">2020-05-23T14:46:46Z</dcterms:modified>
</cp:coreProperties>
</file>