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8" r:id="rId3"/>
    <p:sldId id="303" r:id="rId4"/>
    <p:sldId id="260" r:id="rId5"/>
    <p:sldId id="265" r:id="rId6"/>
    <p:sldId id="261" r:id="rId7"/>
    <p:sldId id="263" r:id="rId8"/>
    <p:sldId id="264" r:id="rId9"/>
    <p:sldId id="270" r:id="rId10"/>
    <p:sldId id="271" r:id="rId11"/>
    <p:sldId id="267" r:id="rId12"/>
    <p:sldId id="268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1" r:id="rId41"/>
    <p:sldId id="302" r:id="rId4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27" autoAdjust="0"/>
  </p:normalViewPr>
  <p:slideViewPr>
    <p:cSldViewPr>
      <p:cViewPr varScale="1">
        <p:scale>
          <a:sx n="60" d="100"/>
          <a:sy n="60" d="100"/>
        </p:scale>
        <p:origin x="160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23/01/2019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056631"/>
            <a:ext cx="7177609" cy="1123337"/>
          </a:xfrm>
        </p:spPr>
        <p:txBody>
          <a:bodyPr>
            <a:normAutofit/>
          </a:bodyPr>
          <a:lstStyle>
            <a:lvl1pPr marL="0" indent="0" algn="l">
              <a:buNone/>
              <a:defRPr sz="2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4FFD5892-7259-4B36-9D1B-D8A878709325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51520" y="188640"/>
            <a:ext cx="6480720" cy="7920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43608" y="1844824"/>
            <a:ext cx="7200800" cy="995784"/>
          </a:xfrm>
        </p:spPr>
        <p:txBody>
          <a:bodyPr>
            <a:normAutofit/>
          </a:bodyPr>
          <a:lstStyle>
            <a:lvl1pPr>
              <a:defRPr sz="5400" b="0" cap="none">
                <a:latin typeface="Segoe UI Light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552728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520" y="980728"/>
            <a:ext cx="8640960" cy="4436789"/>
          </a:xfrm>
        </p:spPr>
        <p:txBody>
          <a:bodyPr>
            <a:normAutofit/>
          </a:bodyPr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5589240"/>
            <a:ext cx="8640960" cy="64807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6873-7AA2-4846-9BBC-4DC90039BBE8}" type="datetime1">
              <a:rPr lang="en-US" smtClean="0"/>
              <a:t>1/23/2019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445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220024" cy="5112568"/>
          </a:xfrm>
        </p:spPr>
        <p:txBody>
          <a:bodyPr/>
          <a:lstStyle>
            <a:lvl1pPr>
              <a:defRPr i="0"/>
            </a:lvl1pPr>
            <a:lvl2pPr>
              <a:defRPr i="0"/>
            </a:lvl2pPr>
            <a:lvl3pPr marL="1143000" indent="-228600">
              <a:buFont typeface="Wingdings" pitchFamily="2" charset="2"/>
              <a:buChar char="§"/>
              <a:defRPr i="0"/>
            </a:lvl3pPr>
            <a:lvl4pPr marL="1600200" indent="-228600">
              <a:buFont typeface="Courier New" pitchFamily="49" charset="0"/>
              <a:buChar char="o"/>
              <a:defRPr i="0"/>
            </a:lvl4pPr>
            <a:lvl5pPr>
              <a:defRPr i="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38886A-2D3D-4EAB-ADD9-7CDA3DD7703D}" type="datetime1">
              <a:rPr lang="en-US" smtClean="0"/>
              <a:t>1/23/2019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536" y="692696"/>
            <a:ext cx="2675652" cy="1979466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3600">
                <a:latin typeface="Segoe UI Light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1920" y="1556792"/>
            <a:ext cx="4824536" cy="2016224"/>
          </a:xfrm>
        </p:spPr>
        <p:txBody>
          <a:bodyPr anchor="t">
            <a:normAutofit/>
          </a:bodyPr>
          <a:lstStyle>
            <a:lvl1pPr marL="0" indent="0">
              <a:buNone/>
              <a:defRPr sz="1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A1AC278-476B-4D99-B96A-FF6AD8438B5F}" type="datetime1">
              <a:rPr lang="en-US" smtClean="0"/>
              <a:t>1/23/2019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159752" y="6356350"/>
            <a:ext cx="1876744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latin typeface="Segoe UI Light" pitchFamily="34" charset="0"/>
              </a:defRPr>
            </a:lvl1pPr>
          </a:lstStyle>
          <a:p>
            <a:pPr lvl="0"/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7678624" cy="540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412776"/>
            <a:ext cx="3646966" cy="28814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412798"/>
            <a:ext cx="3639311" cy="28813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dirty="0" smtClean="0"/>
            </a:lvl1pPr>
            <a:lvl2pPr>
              <a:defRPr lang="pl-PL" i="0" dirty="0" smtClean="0"/>
            </a:lvl2pPr>
            <a:lvl3pPr>
              <a:defRPr lang="pl-PL" i="0" dirty="0" smtClean="0"/>
            </a:lvl3pPr>
            <a:lvl4pPr>
              <a:defRPr lang="pl-PL" i="0" dirty="0" smtClean="0"/>
            </a:lvl4pPr>
            <a:lvl5pPr>
              <a:defRPr lang="en-US" i="0" dirty="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DBBE-F421-4A7D-AB01-C4174A4D0880}" type="datetime1">
              <a:rPr lang="en-US" smtClean="0"/>
              <a:t>1/23/2019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1"/>
            <a:ext cx="7678624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dirty="0"/>
            </a:lvl1pPr>
          </a:lstStyle>
          <a:p>
            <a:pPr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412776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357339"/>
            <a:ext cx="3638550" cy="288289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412776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357339"/>
            <a:ext cx="3651250" cy="28829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8A2E-6BE9-42BF-A9E5-545E0ED10089}" type="datetime1">
              <a:rPr lang="en-US" smtClean="0"/>
              <a:t>1/23/2019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412777"/>
            <a:ext cx="3654425" cy="28892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12000"/>
            <a:ext cx="7678624" cy="540000"/>
          </a:xfrm>
        </p:spPr>
        <p:txBody>
          <a:bodyPr anchor="t">
            <a:no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12776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CB8-125E-4B25-AE7E-E060E1512E50}" type="datetime1">
              <a:rPr lang="en-US" smtClean="0"/>
              <a:t>1/23/2019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922E262-842E-4628-AEEB-269BDA082E40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554480"/>
            <a:ext cx="6480720" cy="1979466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 dirty="0">
                <a:latin typeface="Segoe UI Light" pitchFamily="34" charset="0"/>
              </a:defRPr>
            </a:lvl1pPr>
          </a:lstStyle>
          <a:p>
            <a:pPr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30DA-60E4-496C-BC47-9BE4F4CE6666}" type="datetime1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9552" y="6356350"/>
            <a:ext cx="5632648" cy="365125"/>
          </a:xfrm>
        </p:spPr>
        <p:txBody>
          <a:bodyPr vert="horz" lIns="91440" tIns="45720" rIns="91440" bIns="45720" rtlCol="0" anchor="t"/>
          <a:lstStyle>
            <a:lvl1pPr>
              <a:defRPr lang="pl-PL" smtClean="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56752"/>
            <a:ext cx="7704856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484784"/>
            <a:ext cx="5627687" cy="4220765"/>
          </a:xfrm>
        </p:spPr>
        <p:txBody>
          <a:bodyPr/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484784"/>
            <a:ext cx="2160240" cy="4176464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42F8-4EBC-44D3-8336-B9C84AB36043}" type="datetime1">
              <a:rPr lang="en-US" smtClean="0"/>
              <a:t>1/23/2019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1554480"/>
            <a:ext cx="2675652" cy="197946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5294064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5AF13443-A946-4243-9DC6-243941B9CF2C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1600" b="1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en-US" sz="1200" smtClean="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06" y="638613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7" y="6381328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85" y="6386106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77" y="6376580"/>
            <a:ext cx="419159" cy="41915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cap="none" baseline="0" dirty="0">
          <a:solidFill>
            <a:schemeClr val="tx1"/>
          </a:solidFill>
          <a:latin typeface="Segoe UI Light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542082" y="2945353"/>
            <a:ext cx="8422406" cy="1650926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Chapitre 1 : Introduction  Java</a:t>
            </a:r>
            <a:r>
              <a:rPr lang="es-ES" b="1" kern="0" dirty="0"/>
              <a:t/>
            </a:r>
            <a:br>
              <a:rPr lang="es-ES" b="1" kern="0" dirty="0"/>
            </a:br>
            <a:endParaRPr lang="fr-FR" dirty="0"/>
          </a:p>
        </p:txBody>
      </p:sp>
      <p:sp>
        <p:nvSpPr>
          <p:cNvPr id="11" name="Rectangle 110"/>
          <p:cNvSpPr txBox="1">
            <a:spLocks noChangeArrowheads="1"/>
          </p:cNvSpPr>
          <p:nvPr/>
        </p:nvSpPr>
        <p:spPr>
          <a:xfrm>
            <a:off x="6169594" y="5301208"/>
            <a:ext cx="4427538" cy="54451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UY" sz="2800" b="1" dirty="0"/>
              <a:t>Equipe JAVA</a:t>
            </a:r>
            <a:endParaRPr lang="es-ES" sz="2800" b="1" dirty="0"/>
          </a:p>
        </p:txBody>
      </p:sp>
      <p:sp>
        <p:nvSpPr>
          <p:cNvPr id="12" name="Rectangle 110"/>
          <p:cNvSpPr txBox="1">
            <a:spLocks noChangeArrowheads="1"/>
          </p:cNvSpPr>
          <p:nvPr/>
        </p:nvSpPr>
        <p:spPr bwMode="auto">
          <a:xfrm>
            <a:off x="2504777" y="2511475"/>
            <a:ext cx="52149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4000" b="1" kern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ZoneTexte 8"/>
          <p:cNvSpPr txBox="1">
            <a:spLocks noChangeArrowheads="1"/>
          </p:cNvSpPr>
          <p:nvPr/>
        </p:nvSpPr>
        <p:spPr bwMode="auto">
          <a:xfrm>
            <a:off x="796441" y="1987600"/>
            <a:ext cx="7913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 dirty="0"/>
              <a:t>Conception par Objet et Programmation Java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6" y="201086"/>
            <a:ext cx="3200400" cy="1428750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5400"/>
            <a:ext cx="9144000" cy="2016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43" name="Title 1"/>
          <p:cNvSpPr txBox="1">
            <a:spLocks/>
          </p:cNvSpPr>
          <p:nvPr/>
        </p:nvSpPr>
        <p:spPr bwMode="auto">
          <a:xfrm>
            <a:off x="557213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800" b="1" dirty="0">
                <a:solidFill>
                  <a:schemeClr val="bg1"/>
                </a:solidFill>
              </a:rPr>
              <a:t>JAVA</a:t>
            </a:r>
            <a:r>
              <a:rPr lang="fr-FR" sz="3600" b="1" dirty="0">
                <a:solidFill>
                  <a:schemeClr val="bg1"/>
                </a:solidFill>
              </a:rPr>
              <a:t>: La plateforme</a:t>
            </a:r>
          </a:p>
        </p:txBody>
      </p:sp>
      <p:pic>
        <p:nvPicPr>
          <p:cNvPr id="1024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1928813"/>
            <a:ext cx="3419475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911" y="1812925"/>
            <a:ext cx="841557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 langage de programmation orienté objet.</a:t>
            </a:r>
          </a:p>
          <a:p>
            <a:pPr marL="342900" indent="-342900">
              <a:defRPr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est portable : il est indépendant de toute plate-forme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fr-FR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fr-FR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Quels types d’application pour « java » ?</a:t>
            </a:r>
          </a:p>
          <a:p>
            <a:pPr>
              <a:defRPr/>
            </a:pP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4365625"/>
            <a:ext cx="8080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8" y="4525963"/>
            <a:ext cx="947737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4583113"/>
            <a:ext cx="153987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4525963"/>
            <a:ext cx="15255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888" y="4700588"/>
            <a:ext cx="12858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3"/>
          <p:cNvSpPr txBox="1">
            <a:spLocks noChangeArrowheads="1"/>
          </p:cNvSpPr>
          <p:nvPr/>
        </p:nvSpPr>
        <p:spPr bwMode="auto">
          <a:xfrm>
            <a:off x="544513" y="5584825"/>
            <a:ext cx="1074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Java SE</a:t>
            </a:r>
          </a:p>
        </p:txBody>
      </p:sp>
      <p:sp>
        <p:nvSpPr>
          <p:cNvPr id="14" name="ZoneTexte 9"/>
          <p:cNvSpPr txBox="1">
            <a:spLocks noChangeArrowheads="1"/>
          </p:cNvSpPr>
          <p:nvPr/>
        </p:nvSpPr>
        <p:spPr bwMode="auto">
          <a:xfrm>
            <a:off x="2528888" y="5537200"/>
            <a:ext cx="1074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Java ME</a:t>
            </a:r>
          </a:p>
        </p:txBody>
      </p:sp>
      <p:sp>
        <p:nvSpPr>
          <p:cNvPr id="15" name="ZoneTexte 10"/>
          <p:cNvSpPr txBox="1">
            <a:spLocks noChangeArrowheads="1"/>
          </p:cNvSpPr>
          <p:nvPr/>
        </p:nvSpPr>
        <p:spPr bwMode="auto">
          <a:xfrm>
            <a:off x="4210050" y="5584825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Java EE</a:t>
            </a:r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5702300" y="5397500"/>
            <a:ext cx="1463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Java Embedded</a:t>
            </a:r>
          </a:p>
        </p:txBody>
      </p:sp>
      <p:sp>
        <p:nvSpPr>
          <p:cNvPr id="17" name="ZoneTexte 12"/>
          <p:cNvSpPr txBox="1">
            <a:spLocks noChangeArrowheads="1"/>
          </p:cNvSpPr>
          <p:nvPr/>
        </p:nvSpPr>
        <p:spPr bwMode="auto">
          <a:xfrm>
            <a:off x="7477125" y="5397500"/>
            <a:ext cx="1073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Java </a:t>
            </a:r>
            <a:r>
              <a:rPr lang="fr-FR" dirty="0" err="1">
                <a:solidFill>
                  <a:schemeClr val="bg1"/>
                </a:solidFill>
              </a:rPr>
              <a:t>Card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384175" y="360124"/>
            <a:ext cx="8229600" cy="99377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Qu’est ce que « Java » ?</a:t>
            </a:r>
            <a:endParaRPr lang="fr-FR" sz="3200" dirty="0">
              <a:latin typeface="+mj-lt"/>
              <a:cs typeface="+mj-cs"/>
            </a:endParaRP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8" y="404664"/>
            <a:ext cx="8229600" cy="993775"/>
          </a:xfr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>
                <a:latin typeface="+mj-lt"/>
                <a:cs typeface="+mj-cs"/>
              </a:rPr>
              <a:t>Programme en Java interprété/ compilé ?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288" y="1700808"/>
            <a:ext cx="813752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defRPr/>
            </a:pP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Compiler le programme</a:t>
            </a:r>
          </a:p>
          <a:p>
            <a:pPr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- Traduire le programme dans un langage de bas niveau (machine)</a:t>
            </a:r>
          </a:p>
          <a:p>
            <a:pPr marL="742950" indent="-285750"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[éventuellement optimisation]</a:t>
            </a:r>
          </a:p>
          <a:p>
            <a:pPr marL="742950" indent="-285750"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Produire un programme (code) exécutable</a:t>
            </a:r>
          </a:p>
          <a:p>
            <a:pPr marL="742950" indent="-285750">
              <a:defRPr/>
            </a:pP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indent="-285750">
              <a:defRPr/>
            </a:pP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Exécution</a:t>
            </a:r>
          </a:p>
          <a:p>
            <a:pPr marL="742950" indent="-285750"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Charger le programme en mémoire (typiquement en tapant le nom du programme exécutable)</a:t>
            </a:r>
          </a:p>
          <a:p>
            <a:pPr marL="742950" indent="-285750"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Exécution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8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>
          <a:xfrm>
            <a:off x="394853" y="404664"/>
            <a:ext cx="5113251" cy="1000125"/>
          </a:xfr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 dirty="0">
                <a:latin typeface="+mj-lt"/>
                <a:cs typeface="+mj-cs"/>
              </a:rPr>
              <a:t>Programme JAVA (1)</a:t>
            </a:r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313" y="6572250"/>
            <a:ext cx="159226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JAVA</a:t>
            </a:r>
          </a:p>
        </p:txBody>
      </p:sp>
      <p:sp>
        <p:nvSpPr>
          <p:cNvPr id="13320" name="Rectangle 19"/>
          <p:cNvSpPr>
            <a:spLocks noChangeArrowheads="1"/>
          </p:cNvSpPr>
          <p:nvPr/>
        </p:nvSpPr>
        <p:spPr bwMode="auto">
          <a:xfrm>
            <a:off x="1000125" y="1785938"/>
            <a:ext cx="6429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ctr" eaLnBrk="1" hangingPunct="1"/>
            <a:r>
              <a:rPr lang="fr-BE" sz="2000" b="1" dirty="0">
                <a:solidFill>
                  <a:schemeClr val="bg1"/>
                </a:solidFill>
              </a:rPr>
              <a:t>Un programme Java est compilé et interprété</a:t>
            </a:r>
          </a:p>
        </p:txBody>
      </p:sp>
      <p:grpSp>
        <p:nvGrpSpPr>
          <p:cNvPr id="13321" name="Group 8"/>
          <p:cNvGrpSpPr>
            <a:grpSpLocks/>
          </p:cNvGrpSpPr>
          <p:nvPr/>
        </p:nvGrpSpPr>
        <p:grpSpPr bwMode="auto">
          <a:xfrm>
            <a:off x="1751013" y="2965450"/>
            <a:ext cx="4321175" cy="3392488"/>
            <a:chOff x="5258553" y="3059094"/>
            <a:chExt cx="4320480" cy="3392197"/>
          </a:xfrm>
        </p:grpSpPr>
        <p:sp>
          <p:nvSpPr>
            <p:cNvPr id="22" name="L-Shape 3"/>
            <p:cNvSpPr/>
            <p:nvPr/>
          </p:nvSpPr>
          <p:spPr>
            <a:xfrm>
              <a:off x="5258553" y="3059094"/>
              <a:ext cx="4320480" cy="3392197"/>
            </a:xfrm>
            <a:prstGeom prst="corner">
              <a:avLst>
                <a:gd name="adj1" fmla="val 50000"/>
                <a:gd name="adj2" fmla="val 66753"/>
              </a:avLst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3" name="TextBox 6"/>
            <p:cNvSpPr txBox="1"/>
            <p:nvPr/>
          </p:nvSpPr>
          <p:spPr>
            <a:xfrm>
              <a:off x="5401405" y="3344819"/>
              <a:ext cx="1799935" cy="36985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b="1" dirty="0">
                  <a:solidFill>
                    <a:schemeClr val="bg1"/>
                  </a:solidFill>
                </a:rPr>
                <a:t>Compilé</a:t>
              </a:r>
            </a:p>
          </p:txBody>
        </p:sp>
        <p:sp>
          <p:nvSpPr>
            <p:cNvPr id="13329" name="TextBox 7"/>
            <p:cNvSpPr txBox="1">
              <a:spLocks noChangeArrowheads="1"/>
            </p:cNvSpPr>
            <p:nvPr/>
          </p:nvSpPr>
          <p:spPr bwMode="auto">
            <a:xfrm>
              <a:off x="5261002" y="4845044"/>
              <a:ext cx="4104456" cy="147732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just"/>
              <a:r>
                <a:rPr lang="fr-FR"/>
                <a:t>-le code source est soumis à un compilateur, pour en faire un fichier binaire compréhensible par un microprocesseur (une sorte de pré- fichier .exe)</a:t>
              </a:r>
            </a:p>
          </p:txBody>
        </p:sp>
      </p:grpSp>
      <p:grpSp>
        <p:nvGrpSpPr>
          <p:cNvPr id="13322" name="Group 11"/>
          <p:cNvGrpSpPr>
            <a:grpSpLocks/>
          </p:cNvGrpSpPr>
          <p:nvPr/>
        </p:nvGrpSpPr>
        <p:grpSpPr bwMode="auto">
          <a:xfrm>
            <a:off x="4037013" y="2965450"/>
            <a:ext cx="4321175" cy="3392488"/>
            <a:chOff x="3279964" y="3258328"/>
            <a:chExt cx="4320480" cy="3392197"/>
          </a:xfrm>
        </p:grpSpPr>
        <p:sp>
          <p:nvSpPr>
            <p:cNvPr id="26" name="L-Shape 5"/>
            <p:cNvSpPr/>
            <p:nvPr/>
          </p:nvSpPr>
          <p:spPr>
            <a:xfrm rot="10800000">
              <a:off x="3279964" y="3258328"/>
              <a:ext cx="4320480" cy="3392197"/>
            </a:xfrm>
            <a:prstGeom prst="corner">
              <a:avLst>
                <a:gd name="adj1" fmla="val 50000"/>
                <a:gd name="adj2" fmla="val 66753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7" name="TextBox 9"/>
            <p:cNvSpPr txBox="1"/>
            <p:nvPr/>
          </p:nvSpPr>
          <p:spPr>
            <a:xfrm>
              <a:off x="5513217" y="5902876"/>
              <a:ext cx="1799935" cy="369856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b="1" dirty="0">
                  <a:solidFill>
                    <a:schemeClr val="bg1"/>
                  </a:solidFill>
                </a:rPr>
                <a:t>Interprété</a:t>
              </a:r>
            </a:p>
          </p:txBody>
        </p:sp>
        <p:sp>
          <p:nvSpPr>
            <p:cNvPr id="13326" name="TextBox 10"/>
            <p:cNvSpPr txBox="1">
              <a:spLocks noChangeArrowheads="1"/>
            </p:cNvSpPr>
            <p:nvPr/>
          </p:nvSpPr>
          <p:spPr bwMode="auto">
            <a:xfrm>
              <a:off x="3352542" y="3354623"/>
              <a:ext cx="4104456" cy="147732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just"/>
              <a:r>
                <a:rPr lang="fr-FR" dirty="0"/>
                <a:t>-le code source est, directement, interprété sans phase de compilation, et c'est l'interprète qui exécute ce code source, qu'il interprète à la volée.(JVM)</a:t>
              </a:r>
            </a:p>
          </p:txBody>
        </p:sp>
      </p:grpSp>
      <p:sp>
        <p:nvSpPr>
          <p:cNvPr id="133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476250"/>
          </a:xfrm>
          <a:noFill/>
        </p:spPr>
        <p:txBody>
          <a:bodyPr/>
          <a:lstStyle/>
          <a:p>
            <a:fld id="{3963B7EB-4CCC-4F79-8501-E732DBEEC536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55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313" y="6572250"/>
            <a:ext cx="159226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JAVA</a:t>
            </a:r>
          </a:p>
        </p:txBody>
      </p:sp>
      <p:pic>
        <p:nvPicPr>
          <p:cNvPr id="1434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5633"/>
            <a:ext cx="822960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476250"/>
          </a:xfrm>
          <a:noFill/>
        </p:spPr>
        <p:txBody>
          <a:bodyPr/>
          <a:lstStyle/>
          <a:p>
            <a:fld id="{968DDB65-61F0-4DE8-8440-56E52B86B06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4853" y="404664"/>
            <a:ext cx="5113251" cy="100012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latin typeface="+mj-lt"/>
                <a:cs typeface="+mj-cs"/>
              </a:rPr>
              <a:t>Programme JAVA (2)</a:t>
            </a:r>
          </a:p>
        </p:txBody>
      </p:sp>
    </p:spTree>
    <p:extLst>
      <p:ext uri="{BB962C8B-B14F-4D97-AF65-F5344CB8AC3E}">
        <p14:creationId xmlns:p14="http://schemas.microsoft.com/office/powerpoint/2010/main" val="28176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428625" y="290514"/>
            <a:ext cx="4439394" cy="1000125"/>
          </a:xfr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>
                <a:latin typeface="+mj-lt"/>
                <a:cs typeface="+mj-cs"/>
              </a:rPr>
              <a:t>JAVA: la Plateforme</a:t>
            </a:r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313" y="6572250"/>
            <a:ext cx="17235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  <p:pic>
        <p:nvPicPr>
          <p:cNvPr id="19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5" y="3286125"/>
            <a:ext cx="7994650" cy="291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642938" y="1428750"/>
            <a:ext cx="77152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BE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Plateforme = environnement hardware ou software sur lequel le 				programme est exécuté.</a:t>
            </a:r>
          </a:p>
          <a:p>
            <a:pPr eaLnBrk="1" hangingPunct="1"/>
            <a:r>
              <a:rPr lang="fr-B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 Java « Platform » se compose de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fr-BE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5475" lvl="1" indent="441325" eaLnBrk="1" hangingPunct="1"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Virtual Machine (Java VM) </a:t>
            </a:r>
          </a:p>
          <a:p>
            <a:pPr marL="625475" lvl="1" indent="441325" eaLnBrk="1" hangingPunct="1"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Application Programming Interface (Java API) </a:t>
            </a: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476250"/>
          </a:xfrm>
          <a:noFill/>
        </p:spPr>
        <p:txBody>
          <a:bodyPr/>
          <a:lstStyle/>
          <a:p>
            <a:fld id="{23C7360D-E30F-4EDD-AF6F-F9B4CAE48E0C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84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>
          <a:xfrm>
            <a:off x="755576" y="357187"/>
            <a:ext cx="4079354" cy="1000125"/>
          </a:xfr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Machine Virtuelle  : </a:t>
            </a:r>
            <a:r>
              <a:rPr lang="fr-FR" sz="3200" dirty="0">
                <a:latin typeface="+mj-lt"/>
                <a:cs typeface="+mj-cs"/>
              </a:rPr>
              <a:t>JVM</a:t>
            </a:r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313" y="6572250"/>
            <a:ext cx="17235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71500" y="1714500"/>
            <a:ext cx="7500938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82575" eaLnBrk="1" hangingPunct="1"/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Une machine virtuelle est un ordinateur fictif s’exécutant sur un ordinateur réel : 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1" hangingPunct="1">
              <a:buFont typeface="Wingdings 2" pitchFamily="18" charset="2"/>
              <a:buChar char=""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Possède un langage natif propre et traduit un programme écrit dans ce langage vers le langage natif de l’ordinateur.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endParaRPr lang="fr-BE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1" hangingPunct="1">
              <a:buFont typeface="Wingdings 2" pitchFamily="18" charset="2"/>
              <a:buChar char=""/>
            </a:pPr>
            <a:r>
              <a:rPr lang="fr-BE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Définit les spécifications hardware de la plateforme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endParaRPr lang="fr-BE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1" hangingPunct="1">
              <a:buFont typeface="Wingdings 2" pitchFamily="18" charset="2"/>
              <a:buChar char=""/>
            </a:pPr>
            <a:r>
              <a:rPr lang="fr-BE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Lit le </a:t>
            </a:r>
            <a:r>
              <a:rPr lang="fr-BE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fr-BE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compilé (indépendant de la plateforme)</a:t>
            </a:r>
          </a:p>
        </p:txBody>
      </p:sp>
      <p:sp>
        <p:nvSpPr>
          <p:cNvPr id="1639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476250"/>
          </a:xfrm>
          <a:noFill/>
        </p:spPr>
        <p:txBody>
          <a:bodyPr/>
          <a:lstStyle/>
          <a:p>
            <a:fld id="{5BF6349F-D9D3-4598-BAB2-19606B8744EC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18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re 1"/>
          <p:cNvSpPr>
            <a:spLocks noGrp="1"/>
          </p:cNvSpPr>
          <p:nvPr>
            <p:ph type="title"/>
          </p:nvPr>
        </p:nvSpPr>
        <p:spPr>
          <a:xfrm>
            <a:off x="428625" y="174625"/>
            <a:ext cx="7429500" cy="1000125"/>
          </a:xfr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3200">
                <a:latin typeface="Times New Roman" pitchFamily="18" charset="0"/>
                <a:cs typeface="Times New Roman" pitchFamily="18" charset="0"/>
              </a:rPr>
              <a:t>API: </a:t>
            </a:r>
            <a:r>
              <a:rPr lang="fr-BE" sz="3200">
                <a:latin typeface="Times New Roman" pitchFamily="18" charset="0"/>
                <a:cs typeface="Times New Roman" pitchFamily="18" charset="0"/>
              </a:rPr>
              <a:t>Java Application Programming Interface 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625" y="1357313"/>
            <a:ext cx="8358188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L’API Java est structuré en libraires (packages).</a:t>
            </a:r>
          </a:p>
          <a:p>
            <a:pPr eaLnBrk="1" hangingPunct="1">
              <a:defRPr/>
            </a:pP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Les packages comprennent des ensembles fonctionnels de composants (classes)..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 noyau (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de l’API  Java (inclus dans toute implémentation complète de la plateforme Java) comprend notamment : </a:t>
            </a:r>
          </a:p>
          <a:p>
            <a:pPr eaLnBrk="1" hangingPunct="1">
              <a:defRPr/>
            </a:pP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Essentials (data types, 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string, 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I/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O,date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,…)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Applet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Windowing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Toolkit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(AWT)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Basic Networking (URL, Socket –TCP or UDP-,IP)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Evolved Networking (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Remote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Invocation)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Internationalization</a:t>
            </a: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lvl="1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…..</a:t>
            </a:r>
          </a:p>
          <a:p>
            <a:pPr marL="365760" indent="-283464" eaLnBrk="1" fontAlgn="auto" hangingPunct="1">
              <a:spcAft>
                <a:spcPts val="0"/>
              </a:spcAft>
              <a:defRPr/>
            </a:pPr>
            <a:endParaRPr lang="fr-BE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476250"/>
          </a:xfrm>
          <a:noFill/>
        </p:spPr>
        <p:txBody>
          <a:bodyPr/>
          <a:lstStyle/>
          <a:p>
            <a:fld id="{FC5C89B5-1D6F-46DC-8039-6CF902B47C13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5400"/>
            <a:ext cx="9144000" cy="2016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435" name="Title 1"/>
          <p:cNvSpPr txBox="1">
            <a:spLocks/>
          </p:cNvSpPr>
          <p:nvPr/>
        </p:nvSpPr>
        <p:spPr bwMode="auto">
          <a:xfrm>
            <a:off x="414338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700" b="1" dirty="0">
                <a:solidFill>
                  <a:srgbClr val="002060"/>
                </a:solidFill>
              </a:rPr>
              <a:t>JAVA: </a:t>
            </a:r>
            <a:r>
              <a:rPr lang="fr-FR" sz="4800" b="1" dirty="0">
                <a:solidFill>
                  <a:srgbClr val="002060"/>
                </a:solidFill>
              </a:rPr>
              <a:t>Les versions </a:t>
            </a:r>
            <a:endParaRPr lang="fr-FR" sz="4700" b="1" dirty="0">
              <a:solidFill>
                <a:srgbClr val="002060"/>
              </a:solidFill>
            </a:endParaRPr>
          </a:p>
        </p:txBody>
      </p:sp>
      <p:pic>
        <p:nvPicPr>
          <p:cNvPr id="18436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1928813"/>
            <a:ext cx="3419475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8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4114800" cy="909861"/>
          </a:xfr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JAVA: Les versions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55833"/>
              </p:ext>
            </p:extLst>
          </p:nvPr>
        </p:nvGraphicFramePr>
        <p:xfrm>
          <a:off x="359569" y="1052736"/>
          <a:ext cx="8424862" cy="5541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1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22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924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894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Année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Evénements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Apports</a:t>
                      </a:r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894">
                <a:tc>
                  <a:txBody>
                    <a:bodyPr/>
                    <a:lstStyle/>
                    <a:p>
                      <a:r>
                        <a:rPr lang="fr-FR" sz="1800" dirty="0"/>
                        <a:t>Mai 1995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JDK 1.0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0388">
                <a:tc>
                  <a:txBody>
                    <a:bodyPr/>
                    <a:lstStyle/>
                    <a:p>
                      <a:r>
                        <a:rPr lang="fr-FR" sz="1800" dirty="0"/>
                        <a:t>Mars 1997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JDK 1.1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+ Java </a:t>
                      </a:r>
                      <a:r>
                        <a:rPr lang="fr-FR" sz="1800" dirty="0" err="1"/>
                        <a:t>Beans</a:t>
                      </a:r>
                      <a:endParaRPr lang="fr-FR" sz="1800" dirty="0"/>
                    </a:p>
                    <a:p>
                      <a:r>
                        <a:rPr lang="fr-FR" sz="1800" dirty="0"/>
                        <a:t>+ </a:t>
                      </a:r>
                      <a:r>
                        <a:rPr lang="fr-FR" sz="1800" dirty="0">
                          <a:effectLst/>
                        </a:rPr>
                        <a:t>la sérialisation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effectLst/>
                        </a:rPr>
                        <a:t>+ JDBC pour l'accès aux données</a:t>
                      </a:r>
                      <a:r>
                        <a:rPr lang="fr-FR" sz="1800" dirty="0" smtClean="0">
                          <a:effectLst/>
                        </a:rPr>
                        <a:t>.</a:t>
                      </a:r>
                      <a:endParaRPr lang="fr-FR" sz="1800" dirty="0">
                        <a:effectLst/>
                      </a:endParaRPr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05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Sept</a:t>
                      </a:r>
                      <a:r>
                        <a:rPr lang="fr-FR" sz="1800" baseline="0" dirty="0" smtClean="0"/>
                        <a:t> </a:t>
                      </a:r>
                      <a:r>
                        <a:rPr lang="fr-FR" sz="1800" dirty="0" smtClean="0"/>
                        <a:t>2004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J2SE 5.0 (1.5)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FR" sz="1800" dirty="0"/>
                        <a:t>Décembre 2006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Java SE 6.0 (1.6)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fr-FR" sz="1800" dirty="0"/>
                        <a:t>Janvier 2010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17" marB="4571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Rachat de Sun par Oracle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17" marB="45717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4326">
                <a:tc>
                  <a:txBody>
                    <a:bodyPr/>
                    <a:lstStyle/>
                    <a:p>
                      <a:r>
                        <a:rPr lang="fr-FR" sz="1800" dirty="0"/>
                        <a:t>Juillet </a:t>
                      </a:r>
                      <a:r>
                        <a:rPr lang="fr-FR" sz="1800" dirty="0" smtClean="0"/>
                        <a:t>2011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Java SE </a:t>
                      </a:r>
                      <a:r>
                        <a:rPr lang="fr-FR" sz="1800" dirty="0" smtClean="0"/>
                        <a:t>7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endParaRPr lang="fr-FR" sz="1800" dirty="0" smtClean="0"/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2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Mars 2014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Java SE 8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Principales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nouveautés</a:t>
                      </a:r>
                      <a:endParaRPr lang="fr-FR" sz="1800" dirty="0" smtClean="0"/>
                    </a:p>
                  </a:txBody>
                  <a:tcPr marL="91439" marR="91439" marT="45717" marB="45717"/>
                </a:tc>
              </a:tr>
              <a:tr h="449162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2015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Java</a:t>
                      </a:r>
                      <a:r>
                        <a:rPr lang="fr-FR" sz="1800" baseline="0" dirty="0" smtClean="0"/>
                        <a:t> SE</a:t>
                      </a:r>
                      <a:r>
                        <a:rPr lang="fr-FR" sz="1800" dirty="0" smtClean="0"/>
                        <a:t> 9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717" marB="45717"/>
                </a:tc>
              </a:tr>
              <a:tr h="449162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2017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Java</a:t>
                      </a:r>
                      <a:r>
                        <a:rPr lang="fr-FR" sz="1800" baseline="0" dirty="0" smtClean="0"/>
                        <a:t> SE</a:t>
                      </a:r>
                      <a:r>
                        <a:rPr lang="fr-FR" sz="1800" dirty="0" smtClean="0"/>
                        <a:t> 10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717" marB="45717"/>
                </a:tc>
              </a:tr>
              <a:tr h="449162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2019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Java</a:t>
                      </a:r>
                      <a:r>
                        <a:rPr lang="fr-FR" sz="1800" baseline="0" dirty="0" smtClean="0"/>
                        <a:t> SE</a:t>
                      </a:r>
                      <a:r>
                        <a:rPr lang="fr-FR" sz="1800" dirty="0" smtClean="0"/>
                        <a:t> 11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717" marB="45717"/>
                </a:tc>
              </a:tr>
              <a:tr h="449162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2021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Java</a:t>
                      </a:r>
                      <a:r>
                        <a:rPr lang="fr-FR" sz="1800" baseline="0" dirty="0" smtClean="0"/>
                        <a:t> SE</a:t>
                      </a:r>
                      <a:r>
                        <a:rPr lang="fr-FR" sz="1800" dirty="0" smtClean="0"/>
                        <a:t> 12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61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364040" cy="5400600"/>
          </a:xfrm>
        </p:spPr>
        <p:txBody>
          <a:bodyPr>
            <a:normAutofit fontScale="92500" lnSpcReduction="10000"/>
          </a:bodyPr>
          <a:lstStyle/>
          <a:p>
            <a:pPr fontAlgn="t"/>
            <a:endParaRPr lang="fr-FR" sz="2800" dirty="0"/>
          </a:p>
          <a:p>
            <a:r>
              <a:rPr lang="fr-FR" sz="2800" b="1" dirty="0"/>
              <a:t>Introduction </a:t>
            </a:r>
          </a:p>
          <a:p>
            <a:r>
              <a:rPr lang="fr-FR" sz="2800" b="1" dirty="0"/>
              <a:t>Classe et objet</a:t>
            </a:r>
          </a:p>
          <a:p>
            <a:r>
              <a:rPr lang="fr-FR" sz="2800" b="1" dirty="0"/>
              <a:t>Encapsulation</a:t>
            </a:r>
          </a:p>
          <a:p>
            <a:r>
              <a:rPr lang="fr-FR" sz="2800" b="1" dirty="0"/>
              <a:t>Héritage</a:t>
            </a:r>
          </a:p>
          <a:p>
            <a:r>
              <a:rPr lang="fr-FR" sz="2800" b="1" dirty="0"/>
              <a:t>Polymorphisme</a:t>
            </a:r>
          </a:p>
          <a:p>
            <a:r>
              <a:rPr lang="fr-FR" sz="2800" b="1" dirty="0"/>
              <a:t>Exceptions</a:t>
            </a:r>
          </a:p>
          <a:p>
            <a:r>
              <a:rPr lang="fr-FR" sz="2800" b="1" dirty="0"/>
              <a:t>Connexion Base de donnée</a:t>
            </a:r>
          </a:p>
          <a:p>
            <a:r>
              <a:rPr lang="fr-FR" sz="2800" b="1" dirty="0"/>
              <a:t>Interfaces</a:t>
            </a:r>
          </a:p>
          <a:p>
            <a:r>
              <a:rPr lang="fr-FR" sz="2800" b="1" dirty="0"/>
              <a:t>Lambda Expression</a:t>
            </a:r>
          </a:p>
          <a:p>
            <a:r>
              <a:rPr lang="fr-FR" sz="2800" b="1" dirty="0"/>
              <a:t>Collections</a:t>
            </a:r>
          </a:p>
          <a:p>
            <a:r>
              <a:rPr lang="fr-FR" sz="2800" b="1" dirty="0"/>
              <a:t>Stream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fr-FR" b="1" kern="0" dirty="0"/>
              <a:t>Plan</a:t>
            </a: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 txBox="1">
            <a:spLocks/>
          </p:cNvSpPr>
          <p:nvPr/>
        </p:nvSpPr>
        <p:spPr bwMode="auto">
          <a:xfrm>
            <a:off x="25400" y="1884364"/>
            <a:ext cx="9118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>
            <a:lvl1pPr marL="438150" indent="-3190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0250" indent="-2730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améliorations proposées par la version SE 7 de Java: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r>
              <a:rPr lang="fr-FR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Performance, stabilité et sécurité accrues.</a:t>
            </a:r>
          </a:p>
          <a:p>
            <a:pPr lvl="1" eaLnBrk="1" hangingPunct="1">
              <a:buClr>
                <a:schemeClr val="accent2"/>
              </a:buClr>
              <a:buSzPct val="90000"/>
              <a:buNone/>
            </a:pPr>
            <a:endParaRPr lang="fr-FR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r>
              <a:rPr lang="fr-FR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Améliorations du plug-in Java pour le développement et le déploiement des applications Internet riches.</a:t>
            </a: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endParaRPr lang="fr-FR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r>
              <a:rPr lang="fr-FR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meilleure optimisation du code Java.</a:t>
            </a: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endParaRPr lang="fr-FR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r>
              <a:rPr lang="fr-FR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Améliorations de la machine virtuelle Java destinées à prendre en charge les langages autres que Java.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AB5C8A-68CC-4518-85D3-2C496E317103}" type="slidenum">
              <a:rPr lang="fr-FR" sz="1400" b="1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fr-FR" sz="1400" b="1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23850" y="1484313"/>
            <a:ext cx="2349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sz="2000" b="1"/>
              <a:t>Java 6 Vs. Java 7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142875"/>
            <a:ext cx="4114800" cy="11430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>
                <a:latin typeface="Times New Roman" pitchFamily="18" charset="0"/>
                <a:cs typeface="Times New Roman" pitchFamily="18" charset="0"/>
              </a:rPr>
              <a:t>JAVA: Les versions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0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z="2800" b="1" dirty="0">
                <a:solidFill>
                  <a:schemeClr val="bg2"/>
                </a:solidFill>
              </a:rPr>
              <a:t>Java 7 Vs. Java 8</a:t>
            </a:r>
          </a:p>
          <a:p>
            <a:pPr marL="0" indent="0">
              <a:buFontTx/>
              <a:buNone/>
              <a:defRPr/>
            </a:pPr>
            <a:endParaRPr lang="fr-FR" sz="2000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fr-FR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nouvelles fonctionnalités proposées par la version SE 7 de Java: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fr-FR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fr-FR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Expressions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fr-FR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Type changes and improvements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Stream Collection Types 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java.util.stream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Functional Interfaces 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java.util.function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Nashorn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The Node.js on JVM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Date/Time changes 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Type Annotations</a:t>
            </a:r>
            <a:endParaRPr lang="fr-FR" sz="20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4114800" cy="1143000"/>
          </a:xfr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JAVA: Les versions</a:t>
            </a:r>
          </a:p>
        </p:txBody>
      </p:sp>
      <p:pic>
        <p:nvPicPr>
          <p:cNvPr id="4" name="Picture 2" descr="http://1.bp.blogspot.com/-ObbOJVDQjfE/UF8JTLg_LDI/AAAAAAAAAkA/eVOP2JXogjs/s1600/Java8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82" y="3789040"/>
            <a:ext cx="1905397" cy="201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5400"/>
            <a:ext cx="9144000" cy="2016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0723" name="Title 1"/>
          <p:cNvSpPr txBox="1">
            <a:spLocks/>
          </p:cNvSpPr>
          <p:nvPr/>
        </p:nvSpPr>
        <p:spPr bwMode="auto">
          <a:xfrm>
            <a:off x="107950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700" b="1" dirty="0">
                <a:solidFill>
                  <a:srgbClr val="002060"/>
                </a:solidFill>
              </a:rPr>
              <a:t>JAVA: </a:t>
            </a:r>
            <a:r>
              <a:rPr lang="fr-FR" sz="3200" b="1" dirty="0">
                <a:solidFill>
                  <a:srgbClr val="002060"/>
                </a:solidFill>
              </a:rPr>
              <a:t>Notions, mots clé… </a:t>
            </a:r>
          </a:p>
        </p:txBody>
      </p:sp>
      <p:pic>
        <p:nvPicPr>
          <p:cNvPr id="3072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1857375"/>
            <a:ext cx="3563937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8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5554960" cy="1143000"/>
          </a:xfrm>
          <a:solidFill>
            <a:srgbClr val="FF4747"/>
          </a:solidFill>
        </p:spPr>
        <p:txBody>
          <a:bodyPr/>
          <a:lstStyle/>
          <a:p>
            <a:r>
              <a:rPr lang="fr-FR"/>
              <a:t>Notions fondamentales</a:t>
            </a:r>
          </a:p>
        </p:txBody>
      </p:sp>
      <p:sp>
        <p:nvSpPr>
          <p:cNvPr id="31747" name="Content Placeholder 2"/>
          <p:cNvSpPr txBox="1">
            <a:spLocks/>
          </p:cNvSpPr>
          <p:nvPr/>
        </p:nvSpPr>
        <p:spPr bwMode="auto">
          <a:xfrm>
            <a:off x="285750" y="1798639"/>
            <a:ext cx="7238578" cy="407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>
              <a:buClr>
                <a:schemeClr val="accent1"/>
              </a:buClr>
              <a:buSzPct val="80000"/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Objet  /</a:t>
            </a:r>
            <a:r>
              <a:rPr lang="en-US" sz="2400" dirty="0" err="1">
                <a:solidFill>
                  <a:schemeClr val="bg1"/>
                </a:solidFill>
              </a:rPr>
              <a:t>Classe</a:t>
            </a:r>
            <a:r>
              <a:rPr lang="en-US" sz="2400" dirty="0">
                <a:solidFill>
                  <a:schemeClr val="bg1"/>
                </a:solidFill>
              </a:rPr>
              <a:t> / Instance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</a:rPr>
              <a:t>Attributs</a:t>
            </a:r>
            <a:r>
              <a:rPr lang="en-US" sz="2400" dirty="0">
                <a:solidFill>
                  <a:schemeClr val="bg1"/>
                </a:solidFill>
              </a:rPr>
              <a:t> / </a:t>
            </a:r>
            <a:r>
              <a:rPr lang="en-US" sz="2400" dirty="0" err="1">
                <a:solidFill>
                  <a:schemeClr val="bg1"/>
                </a:solidFill>
              </a:rPr>
              <a:t>Méthodes</a:t>
            </a:r>
            <a:endParaRPr lang="en-US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Encapsulation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Héritage 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Polymorphisme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F6DA3A9-8B29-4658-B51C-935079444BEE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96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2357438" y="2286000"/>
            <a:ext cx="3286125" cy="3500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3394720" cy="1143000"/>
          </a:xfrm>
          <a:solidFill>
            <a:srgbClr val="FF4747"/>
          </a:solidFill>
        </p:spPr>
        <p:txBody>
          <a:bodyPr/>
          <a:lstStyle/>
          <a:p>
            <a:r>
              <a:rPr lang="fr-FR"/>
              <a:t>JAVA: Classe</a:t>
            </a: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57200" y="1714500"/>
            <a:ext cx="82296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les briques de constructions d’un programme  JAVA sont les classes,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5350" lvl="1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5350" lvl="1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79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8BBEAC5-66FD-4A46-8DA1-1DB7CF4E790A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786438" y="2571750"/>
            <a:ext cx="3214687" cy="14779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b="1" i="1" dirty="0"/>
              <a:t>LES ATTRIBUTS :</a:t>
            </a:r>
          </a:p>
          <a:p>
            <a:pPr algn="ctr">
              <a:defRPr/>
            </a:pPr>
            <a:r>
              <a:rPr lang="fr-FR" b="1" i="1" dirty="0"/>
              <a:t> </a:t>
            </a:r>
            <a:r>
              <a:rPr lang="fr-FR" dirty="0"/>
              <a:t>Les attributs représentent la</a:t>
            </a:r>
          </a:p>
          <a:p>
            <a:pPr algn="ctr">
              <a:defRPr/>
            </a:pPr>
            <a:r>
              <a:rPr lang="fr-FR" dirty="0"/>
              <a:t>description des données propres à chaque classe d'objets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313" y="2928938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 i="1" dirty="0">
                <a:solidFill>
                  <a:schemeClr val="bg1"/>
                </a:solidFill>
              </a:rPr>
              <a:t>Partie statique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0313" y="2844800"/>
            <a:ext cx="3071812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622300" lvl="1" indent="-347663" eaLnBrk="1" hangingPunct="1">
              <a:buClr>
                <a:schemeClr val="accent1"/>
              </a:buClr>
              <a:buSzPct val="80000"/>
              <a:defRPr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données (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Propriétés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43188" y="4497388"/>
            <a:ext cx="2857500" cy="646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65125" lvl="1" indent="-273050" algn="ctr" defTabSz="365125" eaLnBrk="1" hangingPunct="1">
              <a:buClr>
                <a:schemeClr val="accent1"/>
              </a:buClr>
              <a:buSzPct val="80000"/>
              <a:defRPr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 code les manipulant (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Méthodes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643313" y="5929313"/>
            <a:ext cx="9318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 i="1">
                <a:latin typeface="Times New Roman" pitchFamily="18" charset="0"/>
                <a:cs typeface="Times New Roman" pitchFamily="18" charset="0"/>
              </a:rPr>
              <a:t>Classe</a:t>
            </a:r>
            <a:r>
              <a:rPr lang="fr-FR" sz="2000" b="1">
                <a:latin typeface="Times New Roman" pitchFamily="18" charset="0"/>
                <a:cs typeface="Times New Roman" pitchFamily="18" charset="0"/>
              </a:rPr>
              <a:t> </a:t>
            </a:r>
            <a:endParaRPr lang="fr-FR" sz="2000" b="1"/>
          </a:p>
        </p:txBody>
      </p:sp>
      <p:sp>
        <p:nvSpPr>
          <p:cNvPr id="13" name="Rectangle 12"/>
          <p:cNvSpPr/>
          <p:nvPr/>
        </p:nvSpPr>
        <p:spPr>
          <a:xfrm>
            <a:off x="5786438" y="4429125"/>
            <a:ext cx="3286125" cy="178593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b="1" i="1" dirty="0"/>
              <a:t>LES METHODES :</a:t>
            </a:r>
          </a:p>
          <a:p>
            <a:pPr algn="ctr">
              <a:defRPr/>
            </a:pPr>
            <a:r>
              <a:rPr lang="fr-FR" i="1" dirty="0"/>
              <a:t> Les méthodes représentent</a:t>
            </a:r>
          </a:p>
          <a:p>
            <a:pPr algn="ctr">
              <a:defRPr/>
            </a:pPr>
            <a:r>
              <a:rPr lang="fr-FR" i="1" dirty="0"/>
              <a:t>l'ensemble des actions, procédures, fonctions ou opérations que l'on</a:t>
            </a:r>
          </a:p>
          <a:p>
            <a:pPr algn="ctr">
              <a:defRPr/>
            </a:pPr>
            <a:r>
              <a:rPr lang="fr-FR" i="1" dirty="0"/>
              <a:t>peut associer à une classe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14300" y="4643438"/>
            <a:ext cx="21717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 i="1" dirty="0">
                <a:solidFill>
                  <a:schemeClr val="bg1"/>
                </a:solidFill>
              </a:rPr>
              <a:t>Partie dynamique </a:t>
            </a:r>
          </a:p>
        </p:txBody>
      </p:sp>
    </p:spTree>
    <p:extLst>
      <p:ext uri="{BB962C8B-B14F-4D97-AF65-F5344CB8AC3E}">
        <p14:creationId xmlns:p14="http://schemas.microsoft.com/office/powerpoint/2010/main" val="37935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3826768" cy="1143000"/>
          </a:xfrm>
          <a:solidFill>
            <a:srgbClr val="FF4747"/>
          </a:solidFill>
        </p:spPr>
        <p:txBody>
          <a:bodyPr>
            <a:normAutofit fontScale="90000"/>
          </a:bodyPr>
          <a:lstStyle/>
          <a:p>
            <a:r>
              <a:rPr lang="fr-FR" dirty="0"/>
              <a:t>Les Identificateurs</a:t>
            </a:r>
            <a:br>
              <a:rPr lang="fr-FR" dirty="0"/>
            </a:br>
            <a:endParaRPr lang="fr-FR" dirty="0"/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4082FB63-5571-4787-8CE9-C855FCBE88F7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85813" y="1785938"/>
            <a:ext cx="7715250" cy="3478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   Nommer les classes, les variables, les méthodes, ...</a:t>
            </a:r>
          </a:p>
          <a:p>
            <a:pPr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   Un identificateur Java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est de longueur quelconque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commence par une lettre Unicode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peut ensuite contenir des lettres ou des chiffres ou le caractère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souligné«_ »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 doit pas être un mot réservé du langage (mot clé) (if, for,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… )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les caractères suivants sont autorisés pour construire un</a:t>
            </a:r>
          </a:p>
          <a:p>
            <a:pPr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identificateur Java : "$" , "_" , "μ" et les lettres accentuées.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3063" y="5572125"/>
            <a:ext cx="5643562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[a..z, A..Z, $, _, 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μ ]{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a..z, A..Z, $, _, 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μ, 0..9,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Unicode}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9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3682752" cy="1143000"/>
          </a:xfrm>
          <a:solidFill>
            <a:srgbClr val="FF4747"/>
          </a:solidFill>
        </p:spPr>
        <p:txBody>
          <a:bodyPr/>
          <a:lstStyle/>
          <a:p>
            <a:r>
              <a:rPr lang="fr-FR"/>
              <a:t>Mots clés Java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A8DD3D3C-2B01-42F3-ACE4-44F12B783258}" type="slidenum">
              <a:rPr lang="fr-FR" smtClean="0"/>
              <a:pPr/>
              <a:t>26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78508"/>
              </p:ext>
            </p:extLst>
          </p:nvPr>
        </p:nvGraphicFramePr>
        <p:xfrm>
          <a:off x="1071563" y="1397000"/>
          <a:ext cx="7358116" cy="46752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39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9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9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95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Abstract</a:t>
                      </a:r>
                      <a:endParaRPr lang="fr-FR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boolean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break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byte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case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catch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char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class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continue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default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do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double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 </a:t>
                      </a:r>
                      <a:r>
                        <a:rPr lang="fr-FR" sz="1800" dirty="0" err="1"/>
                        <a:t>else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extends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final, 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finally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float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for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if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implements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import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instanceof</a:t>
                      </a:r>
                      <a:r>
                        <a:rPr lang="fr-FR" sz="1800" dirty="0"/>
                        <a:t>,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int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interface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long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native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null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package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 </a:t>
                      </a:r>
                      <a:r>
                        <a:rPr lang="fr-FR" sz="1800" dirty="0" err="1"/>
                        <a:t>private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protected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public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return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short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static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super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switch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synchronized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this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throw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throws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transient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try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void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volatile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while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81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5050904" cy="1143000"/>
          </a:xfrm>
          <a:solidFill>
            <a:srgbClr val="FF4747"/>
          </a:solidFill>
        </p:spPr>
        <p:txBody>
          <a:bodyPr>
            <a:normAutofit fontScale="90000"/>
          </a:bodyPr>
          <a:lstStyle/>
          <a:p>
            <a:r>
              <a:rPr lang="fr-FR" dirty="0"/>
              <a:t>Règles de Nommage</a:t>
            </a:r>
            <a:br>
              <a:rPr lang="fr-FR" dirty="0"/>
            </a:br>
            <a:endParaRPr lang="fr-FR" dirty="0"/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9BCEE412-210C-4426-9B2E-4A9706BBE79F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0063" y="1477963"/>
            <a:ext cx="8358187" cy="43704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fr-FR" sz="20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fr-FR" sz="2000" b="1" dirty="0">
                <a:solidFill>
                  <a:schemeClr val="bg1"/>
                </a:solidFill>
              </a:rPr>
              <a:t>Classe :</a:t>
            </a:r>
          </a:p>
          <a:p>
            <a:pPr marL="274638" indent="258763">
              <a:buFont typeface="Wingdings" pitchFamily="2" charset="2"/>
              <a:buChar char="ü"/>
              <a:defRPr/>
            </a:pPr>
            <a:r>
              <a:rPr lang="fr-FR" dirty="0">
                <a:solidFill>
                  <a:schemeClr val="bg1"/>
                </a:solidFill>
              </a:rPr>
              <a:t>1ère lettre en majuscule</a:t>
            </a:r>
          </a:p>
          <a:p>
            <a:pPr marL="274638" indent="258763">
              <a:buFont typeface="Wingdings" pitchFamily="2" charset="2"/>
              <a:buChar char="ü"/>
              <a:defRPr/>
            </a:pPr>
            <a:r>
              <a:rPr lang="fr-FR" dirty="0">
                <a:solidFill>
                  <a:schemeClr val="bg1"/>
                </a:solidFill>
              </a:rPr>
              <a:t>Mélange de minuscule, majuscule avec la première lettre de chaque mot en majuscule</a:t>
            </a:r>
          </a:p>
          <a:p>
            <a:pPr marL="274638" indent="258763">
              <a:buFont typeface="Wingdings" pitchFamily="2" charset="2"/>
              <a:buChar char="ü"/>
              <a:defRPr/>
            </a:pPr>
            <a:r>
              <a:rPr lang="fr-FR" dirty="0">
                <a:solidFill>
                  <a:schemeClr val="bg1"/>
                </a:solidFill>
              </a:rPr>
              <a:t>Donner des noms simples et descriptifs</a:t>
            </a:r>
          </a:p>
          <a:p>
            <a:pPr marL="274638" indent="258763">
              <a:defRPr/>
            </a:pPr>
            <a:endParaRPr lang="fr-FR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fr-FR" sz="2000" b="1" dirty="0">
                <a:solidFill>
                  <a:schemeClr val="bg1"/>
                </a:solidFill>
              </a:rPr>
              <a:t>Packages</a:t>
            </a:r>
          </a:p>
          <a:p>
            <a:pPr marL="92075" indent="273050">
              <a:buFont typeface="Wingdings" pitchFamily="2" charset="2"/>
              <a:buChar char="ü"/>
              <a:defRPr/>
            </a:pPr>
            <a:r>
              <a:rPr lang="fr-FR" dirty="0">
                <a:solidFill>
                  <a:schemeClr val="bg1"/>
                </a:solidFill>
              </a:rPr>
              <a:t>Tout en minuscule.</a:t>
            </a:r>
          </a:p>
          <a:p>
            <a:pPr marL="92075" indent="273050">
              <a:buFont typeface="Wingdings" pitchFamily="2" charset="2"/>
              <a:buChar char="ü"/>
              <a:defRPr/>
            </a:pPr>
            <a:r>
              <a:rPr lang="fr-FR" dirty="0">
                <a:solidFill>
                  <a:schemeClr val="bg1"/>
                </a:solidFill>
              </a:rPr>
              <a:t>Utiliser seulement [a-z], [0-9] et le point '.': Ne pas utiliser de tiret '-', d'</a:t>
            </a:r>
            <a:r>
              <a:rPr lang="fr-FR" dirty="0" err="1">
                <a:solidFill>
                  <a:schemeClr val="bg1"/>
                </a:solidFill>
              </a:rPr>
              <a:t>underscore</a:t>
            </a:r>
            <a:r>
              <a:rPr lang="fr-FR" dirty="0">
                <a:solidFill>
                  <a:schemeClr val="bg1"/>
                </a:solidFill>
              </a:rPr>
              <a:t> '_', d'espace, ou d'autres caractères ($, *, accents, ...).</a:t>
            </a:r>
          </a:p>
          <a:p>
            <a:pPr>
              <a:defRPr/>
            </a:pPr>
            <a:endParaRPr lang="fr-FR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fr-FR" sz="2000" b="1" dirty="0">
                <a:solidFill>
                  <a:schemeClr val="bg1"/>
                </a:solidFill>
              </a:rPr>
              <a:t>Constante: </a:t>
            </a:r>
          </a:p>
          <a:p>
            <a:pPr>
              <a:defRPr/>
            </a:pPr>
            <a:r>
              <a:rPr lang="fr-FR" dirty="0">
                <a:solidFill>
                  <a:schemeClr val="bg1"/>
                </a:solidFill>
              </a:rPr>
              <a:t>• Les constantes sont en majuscules et les mots sont séparés par</a:t>
            </a:r>
          </a:p>
          <a:p>
            <a:pPr>
              <a:defRPr/>
            </a:pPr>
            <a:r>
              <a:rPr lang="fr-FR" dirty="0">
                <a:solidFill>
                  <a:schemeClr val="bg1"/>
                </a:solidFill>
              </a:rPr>
              <a:t>le caractère souligné« _ »:  UNE_CONSTANTE</a:t>
            </a:r>
          </a:p>
        </p:txBody>
      </p:sp>
    </p:spTree>
    <p:extLst>
      <p:ext uri="{BB962C8B-B14F-4D97-AF65-F5344CB8AC3E}">
        <p14:creationId xmlns:p14="http://schemas.microsoft.com/office/powerpoint/2010/main" val="240936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4978896" cy="1143000"/>
          </a:xfrm>
          <a:solidFill>
            <a:srgbClr val="FF4747"/>
          </a:solidFill>
        </p:spPr>
        <p:txBody>
          <a:bodyPr>
            <a:normAutofit fontScale="90000"/>
          </a:bodyPr>
          <a:lstStyle/>
          <a:p>
            <a:r>
              <a:rPr lang="fr-FR" dirty="0">
                <a:cs typeface="Times New Roman" pitchFamily="18" charset="0"/>
              </a:rPr>
              <a:t>Types de données en Java</a:t>
            </a:r>
            <a:br>
              <a:rPr lang="fr-FR" dirty="0">
                <a:cs typeface="Times New Roman" pitchFamily="18" charset="0"/>
              </a:rPr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E9728A96-DAAE-41C2-975A-C37614689338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68064" y="2354104"/>
            <a:ext cx="8358187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On distingue entre 2 grands groupes de types de données :</a:t>
            </a:r>
          </a:p>
          <a:p>
            <a:pPr>
              <a:defRPr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0600" indent="547688">
              <a:buFont typeface="Wingdings" pitchFamily="2" charset="2"/>
              <a:buChar char="Ø"/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types primitifs</a:t>
            </a:r>
          </a:p>
          <a:p>
            <a:pPr marL="990600">
              <a:defRPr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0600" indent="547688">
              <a:buFont typeface="Wingdings" pitchFamily="2" charset="2"/>
              <a:buChar char="Ø"/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objets (instances de classe)</a:t>
            </a:r>
          </a:p>
          <a:p>
            <a:pPr>
              <a:defRPr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38298" y="197967"/>
            <a:ext cx="3629646" cy="1143000"/>
          </a:xfrm>
          <a:solidFill>
            <a:srgbClr val="FF4747"/>
          </a:solidFill>
        </p:spPr>
        <p:txBody>
          <a:bodyPr/>
          <a:lstStyle/>
          <a:p>
            <a:r>
              <a:rPr lang="fr-FR" dirty="0"/>
              <a:t>Types primitifs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3116EA9-06C0-4982-B1BB-CF96EB74F6D8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0063" y="1477963"/>
            <a:ext cx="8358187" cy="4665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Valeur logique</a:t>
            </a:r>
          </a:p>
          <a:p>
            <a:pPr marL="715963" indent="366713">
              <a:buFont typeface="Wingdings" pitchFamily="2" charset="2"/>
              <a:buChar char="ü"/>
              <a:defRPr/>
            </a:pPr>
            <a:r>
              <a:rPr lang="fr-FR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/false)</a:t>
            </a:r>
          </a:p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Nombres entiers</a:t>
            </a:r>
          </a:p>
          <a:p>
            <a:pPr marL="808038" indent="350838"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byte (1 octet)</a:t>
            </a:r>
          </a:p>
          <a:p>
            <a:pPr marL="808038" indent="350838"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short (2octets)</a:t>
            </a:r>
          </a:p>
          <a:p>
            <a:pPr marL="808038" indent="350838">
              <a:buFont typeface="Wingdings" pitchFamily="2" charset="2"/>
              <a:buChar char="ü"/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(4 octets)</a:t>
            </a:r>
          </a:p>
          <a:p>
            <a:pPr marL="808038" indent="350838"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long (8 octets)</a:t>
            </a:r>
          </a:p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Nombres non entiers (à virgule flottante)</a:t>
            </a:r>
          </a:p>
          <a:p>
            <a:pPr marL="808038" indent="441325">
              <a:buFont typeface="Wingdings" pitchFamily="2" charset="2"/>
              <a:buChar char="ü"/>
              <a:defRPr/>
            </a:pPr>
            <a:r>
              <a:rPr lang="fr-FR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(4 octets)</a:t>
            </a:r>
          </a:p>
          <a:p>
            <a:pPr marL="808038" indent="441325">
              <a:buFont typeface="Wingdings" pitchFamily="2" charset="2"/>
              <a:buChar char="ü"/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double (8 octets).</a:t>
            </a:r>
          </a:p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Caractère (un seul)</a:t>
            </a:r>
          </a:p>
          <a:p>
            <a:pPr marL="715963" indent="366713">
              <a:buFont typeface="Wingdings" pitchFamily="2" charset="2"/>
              <a:buChar char="ü"/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char (2 octets)</a:t>
            </a:r>
          </a:p>
        </p:txBody>
      </p:sp>
    </p:spTree>
    <p:extLst>
      <p:ext uri="{BB962C8B-B14F-4D97-AF65-F5344CB8AC3E}">
        <p14:creationId xmlns:p14="http://schemas.microsoft.com/office/powerpoint/2010/main" val="316137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368425" y="2060575"/>
            <a:ext cx="7775575" cy="3240088"/>
          </a:xfrm>
        </p:spPr>
        <p:txBody>
          <a:bodyPr>
            <a:normAutofit/>
          </a:bodyPr>
          <a:lstStyle/>
          <a:p>
            <a:pPr marL="2286000" lvl="5" indent="0">
              <a:buNone/>
            </a:pPr>
            <a:r>
              <a:rPr lang="fr-FR" sz="32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Moyenne du module</a:t>
            </a:r>
          </a:p>
          <a:p>
            <a:pPr marL="2286000" lvl="5" indent="0">
              <a:buNone/>
            </a:pPr>
            <a:endParaRPr lang="fr-FR" sz="3200" b="1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fr-FR" sz="30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50% Examen Finale</a:t>
            </a:r>
          </a:p>
          <a:p>
            <a:r>
              <a:rPr lang="fr-FR" sz="30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30% Devoir Surveillé</a:t>
            </a:r>
          </a:p>
          <a:p>
            <a:r>
              <a:rPr lang="fr-FR" sz="30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20% Contrôle Continue 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99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85737" y="377826"/>
            <a:ext cx="5554415" cy="1143000"/>
          </a:xfrm>
          <a:solidFill>
            <a:srgbClr val="FF4747"/>
          </a:solidFill>
        </p:spPr>
        <p:txBody>
          <a:bodyPr/>
          <a:lstStyle/>
          <a:p>
            <a:r>
              <a:rPr lang="fr-FR"/>
              <a:t>Types primitifs et valeurs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475C398-F2C9-4CAF-98C8-68B3B4E7F8F9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928813"/>
            <a:ext cx="7915275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224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6203032" cy="1143000"/>
          </a:xfrm>
          <a:solidFill>
            <a:srgbClr val="FF4747"/>
          </a:solidFill>
        </p:spPr>
        <p:txBody>
          <a:bodyPr/>
          <a:lstStyle/>
          <a:p>
            <a:r>
              <a:rPr lang="fr-FR" dirty="0"/>
              <a:t>Les enveloppeurs (</a:t>
            </a:r>
            <a:r>
              <a:rPr lang="fr-FR" dirty="0" err="1"/>
              <a:t>Wrappers</a:t>
            </a:r>
            <a:r>
              <a:rPr lang="fr-FR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472" y="2071678"/>
            <a:ext cx="80010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4638">
              <a:buFont typeface="Arial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Les primitives peuvent être "enveloppées" dans un objet provenant d'une classe prévue</a:t>
            </a:r>
          </a:p>
          <a:p>
            <a:pPr indent="274638">
              <a:buFont typeface="Arial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74638">
              <a:buFont typeface="Arial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Les enveloppeurs sont des objets pouvant contenir une primitive et auxquels sont associés des méthodes permettant de les manipuler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  <a:p>
            <a:pPr indent="274638">
              <a:buFont typeface="Arial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indent="274638">
              <a:buFont typeface="Arial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Tous les enveloppeurs héritent de la classe Object et bénéficient de plusieurs méthodes utilitaires (comparaison, valeur maximale et minimale etc.).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6635080" cy="1143000"/>
          </a:xfrm>
          <a:solidFill>
            <a:srgbClr val="FF4747"/>
          </a:solidFill>
        </p:spPr>
        <p:txBody>
          <a:bodyPr/>
          <a:lstStyle/>
          <a:p>
            <a:r>
              <a:rPr lang="fr-FR"/>
              <a:t>Les enveloppeurs (Wrappers)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661290"/>
            <a:ext cx="894743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5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6624736" cy="1143000"/>
          </a:xfrm>
          <a:solidFill>
            <a:srgbClr val="002060"/>
          </a:solidFill>
        </p:spPr>
        <p:txBody>
          <a:bodyPr/>
          <a:lstStyle/>
          <a:p>
            <a:r>
              <a:rPr lang="fr-FR" dirty="0"/>
              <a:t>Structure conditionnelle/</a:t>
            </a:r>
            <a:r>
              <a:rPr lang="fr-FR" dirty="0" err="1"/>
              <a:t>ittérative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sz="2400" b="1" dirty="0">
                <a:solidFill>
                  <a:schemeClr val="bg1"/>
                </a:solidFill>
              </a:rPr>
              <a:t>Schémas conditionnels : </a:t>
            </a:r>
            <a:r>
              <a:rPr lang="fr-FR" sz="2000" i="1" dirty="0">
                <a:solidFill>
                  <a:schemeClr val="bg1"/>
                </a:solidFill>
              </a:rPr>
              <a:t>exécuter une série d'instructions dans le cas où une condition est vraie, et d'exécuter une autre série d'instructions dans le cas contraire</a:t>
            </a:r>
          </a:p>
          <a:p>
            <a:pPr lvl="1" eaLnBrk="1" hangingPunct="1"/>
            <a:r>
              <a:rPr lang="fr-FR" sz="2000" dirty="0">
                <a:solidFill>
                  <a:schemeClr val="bg1"/>
                </a:solidFill>
              </a:rPr>
              <a:t>if (même syntaxe qu'en C/C++)</a:t>
            </a:r>
          </a:p>
          <a:p>
            <a:pPr lvl="1" eaLnBrk="1" hangingPunct="1"/>
            <a:r>
              <a:rPr lang="fr-FR" sz="2000" dirty="0">
                <a:solidFill>
                  <a:schemeClr val="bg1"/>
                </a:solidFill>
              </a:rPr>
              <a:t>switch-case (même syntaxe qu'en C/C++)</a:t>
            </a:r>
          </a:p>
          <a:p>
            <a:pPr eaLnBrk="1" hangingPunct="1"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b="1" dirty="0">
                <a:solidFill>
                  <a:schemeClr val="bg1"/>
                </a:solidFill>
              </a:rPr>
              <a:t>Schémas itératifs :</a:t>
            </a:r>
            <a:r>
              <a:rPr lang="fr-FR" sz="2000" i="1" dirty="0">
                <a:solidFill>
                  <a:schemeClr val="bg1"/>
                </a:solidFill>
              </a:rPr>
              <a:t> Le traitement itératif est utilisé pour exécuter une ou plusieurs instructions plusieurs fois</a:t>
            </a:r>
            <a:endParaRPr lang="fr-FR" sz="2400" i="1" dirty="0">
              <a:solidFill>
                <a:schemeClr val="bg1"/>
              </a:solidFill>
            </a:endParaRPr>
          </a:p>
          <a:p>
            <a:pPr lvl="1" eaLnBrk="1" hangingPunct="1"/>
            <a:r>
              <a:rPr lang="fr-FR" sz="2000" dirty="0">
                <a:solidFill>
                  <a:schemeClr val="bg1"/>
                </a:solidFill>
              </a:rPr>
              <a:t> for (même syntaxe qu'en C/C++)</a:t>
            </a:r>
          </a:p>
          <a:p>
            <a:pPr lvl="1" eaLnBrk="1" hangingPunct="1"/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while</a:t>
            </a:r>
            <a:r>
              <a:rPr lang="fr-FR" sz="2000" dirty="0">
                <a:solidFill>
                  <a:schemeClr val="bg1"/>
                </a:solidFill>
              </a:rPr>
              <a:t> (même syntaxe qu'en C/C++)</a:t>
            </a:r>
          </a:p>
          <a:p>
            <a:pPr lvl="1" eaLnBrk="1" hangingPunct="1"/>
            <a:r>
              <a:rPr lang="fr-FR" sz="2000" dirty="0">
                <a:solidFill>
                  <a:schemeClr val="bg1"/>
                </a:solidFill>
              </a:rPr>
              <a:t> do-</a:t>
            </a:r>
            <a:r>
              <a:rPr lang="fr-FR" sz="2000" dirty="0" err="1">
                <a:solidFill>
                  <a:schemeClr val="bg1"/>
                </a:solidFill>
              </a:rPr>
              <a:t>while</a:t>
            </a:r>
            <a:r>
              <a:rPr lang="fr-FR" sz="2000" dirty="0">
                <a:solidFill>
                  <a:schemeClr val="bg1"/>
                </a:solidFill>
              </a:rPr>
              <a:t> (même syntaxe qu'en C/C++)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5400"/>
            <a:ext cx="9144000" cy="2016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2531" name="Title 1"/>
          <p:cNvSpPr txBox="1">
            <a:spLocks/>
          </p:cNvSpPr>
          <p:nvPr/>
        </p:nvSpPr>
        <p:spPr bwMode="auto">
          <a:xfrm>
            <a:off x="107950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700" b="1" dirty="0">
                <a:solidFill>
                  <a:schemeClr val="bg1"/>
                </a:solidFill>
              </a:rPr>
              <a:t>JAVA: </a:t>
            </a:r>
            <a:r>
              <a:rPr lang="fr-FR" sz="4000" b="1" dirty="0">
                <a:solidFill>
                  <a:schemeClr val="bg1"/>
                </a:solidFill>
              </a:rPr>
              <a:t>Premiers pas …</a:t>
            </a:r>
          </a:p>
        </p:txBody>
      </p:sp>
      <p:pic>
        <p:nvPicPr>
          <p:cNvPr id="22532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1773238"/>
            <a:ext cx="3563937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323528" y="357187"/>
            <a:ext cx="6984776" cy="1143000"/>
          </a:xfrm>
          <a:solidFill>
            <a:srgbClr val="002060"/>
          </a:solidFill>
        </p:spPr>
        <p:txBody>
          <a:bodyPr/>
          <a:lstStyle/>
          <a:p>
            <a:r>
              <a:rPr lang="fr-FR" sz="4000"/>
              <a:t>Outils de développement (1)</a:t>
            </a:r>
          </a:p>
        </p:txBody>
      </p:sp>
      <p:sp>
        <p:nvSpPr>
          <p:cNvPr id="23555" name="Espace réservé du contenu 2"/>
          <p:cNvSpPr>
            <a:spLocks noGrp="1"/>
          </p:cNvSpPr>
          <p:nvPr>
            <p:ph idx="4294967295"/>
          </p:nvPr>
        </p:nvSpPr>
        <p:spPr>
          <a:xfrm>
            <a:off x="468635" y="1976437"/>
            <a:ext cx="8401050" cy="4268788"/>
          </a:xfrm>
          <a:prstGeom prst="rect">
            <a:avLst/>
          </a:prstGeom>
        </p:spPr>
        <p:txBody>
          <a:bodyPr/>
          <a:lstStyle/>
          <a:p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Pour développer un programme JAVA on utilise un </a:t>
            </a:r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Afin de pouvoir  créer une application JAVA consistante, on a besoin du </a:t>
            </a:r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Pour tester et lancer le code écrit, on doit, nécessairement, disposer du </a:t>
            </a:r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JRE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45397116-5A65-4735-9D45-2DBC601E36F4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4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BBDA7EA-A46E-4925-8E34-AAB153D07462}" type="slidenum">
              <a:rPr lang="fr-FR" smtClean="0"/>
              <a:pPr/>
              <a:t>36</a:t>
            </a:fld>
            <a:endParaRPr lang="fr-FR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06110"/>
              </p:ext>
            </p:extLst>
          </p:nvPr>
        </p:nvGraphicFramePr>
        <p:xfrm>
          <a:off x="123825" y="2503488"/>
          <a:ext cx="8928992" cy="318835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75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531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2531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sz="3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JRE</a:t>
                      </a:r>
                    </a:p>
                    <a:p>
                      <a:pPr marL="0" algn="ctr" rtl="0" eaLnBrk="1" latinLnBrk="0" hangingPunct="1"/>
                      <a:r>
                        <a:rPr kumimoji="0" lang="fr-FR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(Java </a:t>
                      </a:r>
                      <a:r>
                        <a:rPr kumimoji="0" lang="fr-FR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Runtime</a:t>
                      </a:r>
                      <a:r>
                        <a:rPr kumimoji="0" lang="fr-FR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r>
                        <a:rPr kumimoji="0" lang="fr-FR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fr-FR" sz="1800" b="0" i="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L’environnement qui permet d'exécuter les applications java,</a:t>
                      </a:r>
                    </a:p>
                    <a:p>
                      <a:pPr algn="just"/>
                      <a:endParaRPr kumimoji="0" lang="fr-FR" sz="1800" b="0" i="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/>
                      <a:r>
                        <a:rPr kumimoji="0" lang="fr-FR" sz="1800" b="0" i="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Il est constitué de la JVM en particulier (Java Virtual Machine).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39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sz="3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JDK</a:t>
                      </a:r>
                    </a:p>
                    <a:p>
                      <a:pPr marL="0" algn="ctr" rtl="0" eaLnBrk="1" latinLnBrk="0" hangingPunct="1"/>
                      <a:r>
                        <a:rPr kumimoji="0" lang="fr-FR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(Java </a:t>
                      </a:r>
                      <a:r>
                        <a:rPr kumimoji="0" lang="fr-FR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kumimoji="0" lang="fr-FR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0" i="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Outils permettant de développer, compiler (</a:t>
                      </a:r>
                      <a:r>
                        <a:rPr kumimoji="0" lang="fr-FR" sz="1800" b="1" i="1" kern="1200" dirty="0" err="1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javac</a:t>
                      </a:r>
                      <a:r>
                        <a:rPr kumimoji="0" lang="fr-FR" sz="1800" b="0" i="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), débuguer (</a:t>
                      </a:r>
                      <a:r>
                        <a:rPr kumimoji="0" lang="fr-FR" sz="1800" b="1" i="1" kern="1200" dirty="0" err="1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jdb</a:t>
                      </a:r>
                      <a:r>
                        <a:rPr kumimoji="0" lang="fr-FR" sz="1800" b="0" i="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et exécuter un programme java.</a:t>
                      </a:r>
                    </a:p>
                    <a:p>
                      <a:endParaRPr kumimoji="0" lang="fr-FR" sz="1800" b="0" i="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fr-FR" sz="1800" b="0" i="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Il y a aussi des outils d'archivage (</a:t>
                      </a:r>
                      <a:r>
                        <a:rPr kumimoji="0" lang="fr-FR" sz="1800" b="1" i="1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jar</a:t>
                      </a:r>
                      <a:r>
                        <a:rPr kumimoji="0" lang="fr-FR" sz="1800" b="0" i="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), de génération de documentation (</a:t>
                      </a:r>
                      <a:r>
                        <a:rPr kumimoji="0" lang="fr-FR" sz="1800" b="1" i="1" kern="1200" dirty="0" err="1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javadoc</a:t>
                      </a:r>
                      <a:r>
                        <a:rPr kumimoji="0" lang="fr-FR" sz="1800" b="0" i="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itre 1"/>
          <p:cNvSpPr txBox="1">
            <a:spLocks/>
          </p:cNvSpPr>
          <p:nvPr/>
        </p:nvSpPr>
        <p:spPr>
          <a:xfrm>
            <a:off x="323528" y="357187"/>
            <a:ext cx="6984776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dirty="0"/>
              <a:t>Outils de développement (2)</a:t>
            </a:r>
          </a:p>
        </p:txBody>
      </p:sp>
    </p:spTree>
    <p:extLst>
      <p:ext uri="{BB962C8B-B14F-4D97-AF65-F5344CB8AC3E}">
        <p14:creationId xmlns:p14="http://schemas.microsoft.com/office/powerpoint/2010/main" val="9691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A64FD17-4835-4BD2-A563-4CE1857F51AE}" type="slidenum">
              <a:rPr lang="fr-FR" smtClean="0"/>
              <a:pPr/>
              <a:t>37</a:t>
            </a:fld>
            <a:endParaRPr lang="fr-FR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01194"/>
              </p:ext>
            </p:extLst>
          </p:nvPr>
        </p:nvGraphicFramePr>
        <p:xfrm>
          <a:off x="251520" y="2620764"/>
          <a:ext cx="8568952" cy="25364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00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687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364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sz="3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IDE</a:t>
                      </a:r>
                    </a:p>
                    <a:p>
                      <a:pPr marL="0" algn="ctr" rtl="0" eaLnBrk="1" latinLnBrk="0" hangingPunct="1"/>
                      <a:r>
                        <a:rPr kumimoji="0" lang="fr-FR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</a:t>
                      </a:r>
                      <a:r>
                        <a:rPr kumimoji="0" lang="fr-FR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kumimoji="0" lang="fr-FR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r>
                        <a:rPr kumimoji="0" lang="fr-FR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fr-F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fr-FR" sz="1800" b="0" i="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 </a:t>
                      </a:r>
                      <a:r>
                        <a:rPr kumimoji="0" lang="fr-FR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programme</a:t>
                      </a:r>
                      <a:r>
                        <a:rPr kumimoji="0" lang="fr-FR" sz="1800" b="0" i="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regroupant un ensemble d'outils pour le développement de logiciels. </a:t>
                      </a:r>
                    </a:p>
                    <a:p>
                      <a:pPr algn="just"/>
                      <a:endParaRPr kumimoji="0" lang="fr-FR" sz="1800" b="0" i="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/>
                      <a:r>
                        <a:rPr kumimoji="0" lang="fr-FR" sz="1800" b="0" i="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 général, un IDE regroupe un </a:t>
                      </a:r>
                      <a:r>
                        <a:rPr kumimoji="0" lang="fr-FR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éditeur de texte</a:t>
                      </a:r>
                      <a:r>
                        <a:rPr kumimoji="0" lang="fr-FR" sz="1800" b="0" i="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un </a:t>
                      </a:r>
                      <a:r>
                        <a:rPr kumimoji="0" lang="fr-FR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compilateur</a:t>
                      </a:r>
                      <a:r>
                        <a:rPr kumimoji="0" lang="fr-FR" sz="1800" b="0" i="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des outils automatiques de fabrication, et souvent un </a:t>
                      </a:r>
                      <a:r>
                        <a:rPr kumimoji="0" lang="fr-FR" sz="1800" b="0" i="0" u="none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débogueur</a:t>
                      </a:r>
                      <a:r>
                        <a:rPr kumimoji="0" lang="fr-FR" sz="1800" b="0" i="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 (</a:t>
                      </a:r>
                      <a:r>
                        <a:rPr kumimoji="0" lang="fr-FR" sz="1800" b="0" i="0" kern="1200" dirty="0" err="1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Exp</a:t>
                      </a:r>
                      <a:r>
                        <a:rPr kumimoji="0" lang="fr-FR" sz="1800" b="0" i="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Eclipse, </a:t>
                      </a:r>
                      <a:r>
                        <a:rPr kumimoji="0" lang="fr-FR" sz="1800" b="0" i="0" kern="1200" dirty="0" err="1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Netbeans</a:t>
                      </a:r>
                      <a:r>
                        <a:rPr kumimoji="0" lang="fr-FR" sz="1800" b="0" i="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fr-FR" sz="1800" i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Titre 1"/>
          <p:cNvSpPr txBox="1">
            <a:spLocks/>
          </p:cNvSpPr>
          <p:nvPr/>
        </p:nvSpPr>
        <p:spPr>
          <a:xfrm>
            <a:off x="323528" y="357187"/>
            <a:ext cx="6984776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dirty="0"/>
              <a:t>Outils de développement (3)</a:t>
            </a:r>
          </a:p>
        </p:txBody>
      </p:sp>
    </p:spTree>
    <p:extLst>
      <p:ext uri="{BB962C8B-B14F-4D97-AF65-F5344CB8AC3E}">
        <p14:creationId xmlns:p14="http://schemas.microsoft.com/office/powerpoint/2010/main" val="374124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  <a:solidFill>
            <a:srgbClr val="FF4747"/>
          </a:solidFill>
        </p:spPr>
        <p:txBody>
          <a:bodyPr/>
          <a:lstStyle/>
          <a:p>
            <a:r>
              <a:rPr lang="fr-FR" sz="4000"/>
              <a:t>Hello World (Pré-configuration)</a:t>
            </a:r>
          </a:p>
        </p:txBody>
      </p:sp>
      <p:sp>
        <p:nvSpPr>
          <p:cNvPr id="2662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821EA6E7-72B1-4053-BDB0-BE985ED105BE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774825"/>
            <a:ext cx="8363272" cy="395843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Installer  le JDK sous Windows</a:t>
            </a:r>
          </a:p>
          <a:p>
            <a:pPr lvl="1"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Télécharger et d'exécuter le programme  "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jdk-xux-windows-x64/32.exe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 depuis le site d’Oracle 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http://www.oracle.com/technetwork/java/javase/downloads/index.html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fr-FR" sz="2800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1325" lvl="1" indent="-441325">
              <a:buFont typeface="Arial" pitchFamily="34" charset="0"/>
              <a:buChar char="•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Paramétrer correctement  la variable PATH (Variables d’environnement )</a:t>
            </a:r>
          </a:p>
        </p:txBody>
      </p:sp>
    </p:spTree>
    <p:extLst>
      <p:ext uri="{BB962C8B-B14F-4D97-AF65-F5344CB8AC3E}">
        <p14:creationId xmlns:p14="http://schemas.microsoft.com/office/powerpoint/2010/main" val="372632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464641" y="260648"/>
            <a:ext cx="5043463" cy="1143000"/>
          </a:xfrm>
          <a:solidFill>
            <a:srgbClr val="00206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>
                <a:solidFill>
                  <a:schemeClr val="tx2">
                    <a:satMod val="130000"/>
                  </a:schemeClr>
                </a:solidFill>
              </a:rPr>
              <a:t>Premier Programme</a:t>
            </a:r>
          </a:p>
        </p:txBody>
      </p:sp>
      <p:sp>
        <p:nvSpPr>
          <p:cNvPr id="27651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53C9E35-6EEF-4AE7-BF0A-E485C3F1F38B}" type="slidenum">
              <a:rPr lang="fr-FR" smtClean="0"/>
              <a:pPr/>
              <a:t>39</a:t>
            </a:fld>
            <a:endParaRPr lang="fr-FR"/>
          </a:p>
        </p:txBody>
      </p:sp>
      <p:pic>
        <p:nvPicPr>
          <p:cNvPr id="27652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325" y="1785938"/>
            <a:ext cx="8067675" cy="423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01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899592" y="644538"/>
            <a:ext cx="7200800" cy="99578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Objectifs</a:t>
            </a:r>
            <a:r>
              <a:rPr lang="es-ES" b="1" kern="0" dirty="0"/>
              <a:t/>
            </a:r>
            <a:br>
              <a:rPr lang="es-ES" b="1" kern="0" dirty="0"/>
            </a:br>
            <a:endParaRPr lang="fr-FR" dirty="0"/>
          </a:p>
        </p:txBody>
      </p:sp>
      <p:sp>
        <p:nvSpPr>
          <p:cNvPr id="11" name="Rectangle 110"/>
          <p:cNvSpPr txBox="1">
            <a:spLocks noChangeArrowheads="1"/>
          </p:cNvSpPr>
          <p:nvPr/>
        </p:nvSpPr>
        <p:spPr>
          <a:xfrm>
            <a:off x="611560" y="2239218"/>
            <a:ext cx="7488832" cy="378207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indent="441325">
              <a:buFont typeface="Wingdings" pitchFamily="2" charset="2"/>
              <a:buChar char="ü"/>
              <a:defRPr/>
            </a:pPr>
            <a:r>
              <a:rPr lang="fr-BE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Comprendre le paradigme OO et utiliser Java pour le mettre en œuvre</a:t>
            </a:r>
            <a:endParaRPr lang="fr-F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>
              <a:buFont typeface="Wingdings" pitchFamily="2" charset="2"/>
              <a:buChar char="ü"/>
              <a:defRPr/>
            </a:pPr>
            <a:r>
              <a:rPr lang="fr-F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Notion de classe et d’objet</a:t>
            </a:r>
          </a:p>
          <a:p>
            <a:pPr indent="441325">
              <a:buFont typeface="Wingdings" pitchFamily="2" charset="2"/>
              <a:buChar char="ü"/>
              <a:defRPr/>
            </a:pPr>
            <a:r>
              <a:rPr lang="fr-BE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Décrire les éléments-clé de la plate-forme Java</a:t>
            </a:r>
          </a:p>
          <a:p>
            <a:pPr indent="441325">
              <a:buFont typeface="Wingdings" pitchFamily="2" charset="2"/>
              <a:buChar char="ü"/>
              <a:defRPr/>
            </a:pPr>
            <a:r>
              <a:rPr lang="fr-BE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Compiler et exécuter une application Java</a:t>
            </a:r>
          </a:p>
          <a:p>
            <a:pPr indent="441325">
              <a:buFont typeface="Wingdings" pitchFamily="2" charset="2"/>
              <a:buChar char="ü"/>
              <a:defRPr/>
            </a:pPr>
            <a:r>
              <a:rPr lang="fr-BE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Décrire la syntaxe du langage</a:t>
            </a:r>
          </a:p>
          <a:p>
            <a:pPr indent="441325">
              <a:buFont typeface="Wingdings" pitchFamily="2" charset="2"/>
              <a:buChar char="ü"/>
              <a:defRPr/>
            </a:pPr>
            <a:r>
              <a:rPr lang="fr-BE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Comprendre et utiliser les API de java</a:t>
            </a:r>
          </a:p>
          <a:p>
            <a:pPr>
              <a:buFont typeface="Wingdings" pitchFamily="2" charset="2"/>
              <a:buChar char="ü"/>
              <a:defRPr/>
            </a:pPr>
            <a:endParaRPr lang="fr-F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0"/>
          <p:cNvSpPr txBox="1">
            <a:spLocks noChangeArrowheads="1"/>
          </p:cNvSpPr>
          <p:nvPr/>
        </p:nvSpPr>
        <p:spPr bwMode="auto">
          <a:xfrm>
            <a:off x="2504777" y="2511475"/>
            <a:ext cx="52149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4000" b="1" kern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457200" y="255588"/>
            <a:ext cx="5698976" cy="1143000"/>
          </a:xfrm>
          <a:solidFill>
            <a:srgbClr val="FF4747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b="1" dirty="0"/>
              <a:t>Les commandes en JAVA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714500"/>
            <a:ext cx="8229600" cy="4530725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bg1"/>
                </a:solidFill>
              </a:rPr>
              <a:t>Compiler avec la commande  : </a:t>
            </a:r>
          </a:p>
          <a:p>
            <a:pPr eaLnBrk="1" hangingPunct="1"/>
            <a:endParaRPr lang="fr-FR" sz="2000" b="1" dirty="0">
              <a:solidFill>
                <a:schemeClr val="bg1"/>
              </a:solidFill>
            </a:endParaRPr>
          </a:p>
          <a:p>
            <a:pPr eaLnBrk="1" hangingPunct="1"/>
            <a:endParaRPr lang="fr-FR" sz="2000" b="1" dirty="0">
              <a:solidFill>
                <a:schemeClr val="bg1"/>
              </a:solidFill>
            </a:endParaRPr>
          </a:p>
          <a:p>
            <a:pPr eaLnBrk="1" hangingPunct="1"/>
            <a:endParaRPr lang="fr-FR" sz="2000" b="1" dirty="0">
              <a:solidFill>
                <a:schemeClr val="bg1"/>
              </a:solidFill>
            </a:endParaRPr>
          </a:p>
          <a:p>
            <a:pPr eaLnBrk="1" hangingPunct="1"/>
            <a:endParaRPr lang="fr-FR" sz="2000" b="1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Char char="è"/>
            </a:pPr>
            <a:r>
              <a:rPr lang="fr-FR" sz="2000" dirty="0">
                <a:solidFill>
                  <a:schemeClr val="bg1"/>
                </a:solidFill>
                <a:sym typeface="Wingdings" pitchFamily="2" charset="2"/>
              </a:rPr>
              <a:t>Remarquer qu’une classe « </a:t>
            </a:r>
            <a:r>
              <a:rPr lang="fr-FR" sz="2000" dirty="0" err="1">
                <a:solidFill>
                  <a:schemeClr val="bg1"/>
                </a:solidFill>
              </a:rPr>
              <a:t>HelloWorld.class</a:t>
            </a:r>
            <a:r>
              <a:rPr lang="fr-FR" sz="2000" dirty="0">
                <a:solidFill>
                  <a:schemeClr val="bg1"/>
                </a:solidFill>
              </a:rPr>
              <a:t> » est générée</a:t>
            </a:r>
          </a:p>
          <a:p>
            <a:pPr marL="0" indent="0" eaLnBrk="1" hangingPunct="1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bg1"/>
                </a:solidFill>
              </a:rPr>
              <a:t>Exécuter en lançant la machine virtuelle java et en lui spécifiant le point d'entrée</a:t>
            </a:r>
          </a:p>
        </p:txBody>
      </p:sp>
      <p:sp>
        <p:nvSpPr>
          <p:cNvPr id="29700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D603D64-9307-4A37-A0BF-A4E75FA087E6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211960" y="1714500"/>
            <a:ext cx="26642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fr-FR" b="1" dirty="0" err="1"/>
              <a:t>Javac</a:t>
            </a:r>
            <a:r>
              <a:rPr lang="fr-FR" b="1" dirty="0"/>
              <a:t> </a:t>
            </a:r>
            <a:r>
              <a:rPr lang="fr-FR" dirty="0">
                <a:solidFill>
                  <a:schemeClr val="bg1"/>
                </a:solidFill>
              </a:rPr>
              <a:t>HelloWorld.java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4485083" y="5744647"/>
            <a:ext cx="23574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Java </a:t>
            </a:r>
            <a:r>
              <a:rPr lang="fr-FR" dirty="0" err="1">
                <a:solidFill>
                  <a:schemeClr val="bg1"/>
                </a:solidFill>
              </a:rPr>
              <a:t>HelloWorld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33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2602632" cy="1143000"/>
          </a:xfrm>
          <a:solidFill>
            <a:srgbClr val="FF4747"/>
          </a:solidFill>
        </p:spPr>
        <p:txBody>
          <a:bodyPr/>
          <a:lstStyle/>
          <a:p>
            <a:r>
              <a:rPr lang="fr-FR"/>
              <a:t>Scanner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C’est une classe utilisée pour «balayage» des types primitifs et les chaines de caractères. </a:t>
            </a:r>
          </a:p>
          <a:p>
            <a:pPr>
              <a:buNone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Il peut être utilisé pour obtenir l'apport d'un </a:t>
            </a:r>
            <a:r>
              <a:rPr lang="fr-FR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pour analyser à travers une chaîne de texte ou de lire un fichier. </a:t>
            </a:r>
          </a:p>
          <a:p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C’est une classe qui  s'interface parfaitement avec des flux de lecture pour y permettre une lecture puissante et pratique </a:t>
            </a:r>
          </a:p>
          <a:p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Elle a fait son apparition dans le package </a:t>
            </a:r>
            <a:r>
              <a:rPr lang="fr-FR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fr-F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dans la version 1.5.0 de java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7584" y="2924944"/>
            <a:ext cx="7704856" cy="648072"/>
          </a:xfrm>
          <a:solidFill>
            <a:srgbClr val="002060"/>
          </a:solidFill>
        </p:spPr>
        <p:txBody>
          <a:bodyPr/>
          <a:lstStyle/>
          <a:p>
            <a:r>
              <a:rPr lang="fr-FR" sz="3200" dirty="0"/>
              <a:t>Aperçu : Orienté Objet</a:t>
            </a:r>
            <a:r>
              <a:rPr lang="fr-FR" sz="3200" kern="0" dirty="0"/>
              <a:t/>
            </a:r>
            <a:br>
              <a:rPr lang="fr-FR" sz="3200" kern="0" dirty="0"/>
            </a:br>
            <a:endParaRPr lang="fr-FR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7188" y="1500188"/>
            <a:ext cx="33004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 sz="4000" b="1" dirty="0">
              <a:solidFill>
                <a:srgbClr val="B1E8ED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9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quarter" idx="13"/>
          </p:nvPr>
        </p:nvSpPr>
        <p:spPr>
          <a:xfrm>
            <a:off x="395536" y="1844824"/>
            <a:ext cx="8424936" cy="4104456"/>
          </a:xfrm>
        </p:spPr>
        <p:txBody>
          <a:bodyPr>
            <a:normAutofit/>
          </a:bodyPr>
          <a:lstStyle/>
          <a:p>
            <a:pPr fontAlgn="t"/>
            <a:endParaRPr lang="fr-FR" sz="2800" dirty="0">
              <a:solidFill>
                <a:schemeClr val="bg1"/>
              </a:solidFill>
            </a:endParaRPr>
          </a:p>
          <a:p>
            <a:pPr indent="441325">
              <a:buFont typeface="Wingdings" pitchFamily="2" charset="2"/>
              <a:buChar char="ü"/>
              <a:defRPr/>
            </a:pPr>
            <a:r>
              <a:rPr lang="fr-F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 programmation orientée objet se base sur une approche de conception et de développement de logiciels </a:t>
            </a:r>
          </a:p>
          <a:p>
            <a:pPr indent="441325">
              <a:buNone/>
              <a:defRPr/>
            </a:pPr>
            <a:endParaRPr lang="fr-F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>
              <a:buFont typeface="Wingdings" pitchFamily="2" charset="2"/>
              <a:buChar char="ü"/>
              <a:defRPr/>
            </a:pPr>
            <a:r>
              <a:rPr lang="fr-F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Représenter les éléments du monde réel par des entités informatiques appelés "</a:t>
            </a:r>
            <a:r>
              <a:rPr lang="fr-FR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objets</a:t>
            </a:r>
            <a:r>
              <a:rPr lang="fr-F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 en adoptant un haut niveau d'abstraction.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2880320" cy="936104"/>
          </a:xfrm>
          <a:solidFill>
            <a:srgbClr val="FF4747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fr-FR" dirty="0"/>
              <a:t>Orienté Objet</a:t>
            </a:r>
            <a:endParaRPr lang="fr-FR" kern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14313" y="6572250"/>
            <a:ext cx="17235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3268860"/>
            <a:ext cx="8755062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9BF2F6-7A0E-499F-BE66-F39AFDC1596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Tytuł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2880320" cy="936104"/>
          </a:xfrm>
          <a:solidFill>
            <a:srgbClr val="FF4747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fr-FR" dirty="0"/>
              <a:t>Orienté Objet</a:t>
            </a:r>
            <a:endParaRPr lang="fr-FR" kern="0" dirty="0"/>
          </a:p>
        </p:txBody>
      </p:sp>
      <p:sp>
        <p:nvSpPr>
          <p:cNvPr id="8" name="Rectangle 7"/>
          <p:cNvSpPr/>
          <p:nvPr/>
        </p:nvSpPr>
        <p:spPr>
          <a:xfrm>
            <a:off x="1826568" y="1124744"/>
            <a:ext cx="7286625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Approche procédurale :</a:t>
            </a:r>
          </a:p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"Que doit faire mon programme ?  "  </a:t>
            </a:r>
          </a:p>
          <a:p>
            <a:pPr>
              <a:defRPr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Approche orientée-objet :</a:t>
            </a:r>
          </a:p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"De quoi doit être composé mon programme ?"</a:t>
            </a:r>
          </a:p>
        </p:txBody>
      </p:sp>
    </p:spTree>
    <p:extLst>
      <p:ext uri="{BB962C8B-B14F-4D97-AF65-F5344CB8AC3E}">
        <p14:creationId xmlns:p14="http://schemas.microsoft.com/office/powerpoint/2010/main" val="7712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4375" y="1285874"/>
            <a:ext cx="8001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 objets similaires peuvent être informatiquement décrits par</a:t>
            </a:r>
          </a:p>
          <a:p>
            <a:pPr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une même abstraction : une </a:t>
            </a:r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classe</a:t>
            </a:r>
          </a:p>
          <a:p>
            <a:pPr>
              <a:defRPr/>
            </a:pPr>
            <a:endParaRPr lang="fr-F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563" indent="350838">
              <a:buFont typeface="Wingdings" pitchFamily="2" charset="2"/>
              <a:buChar char="Ø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même 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structure de données et méthodes de traitement</a:t>
            </a:r>
          </a:p>
          <a:p>
            <a:pPr marL="182563" indent="350838">
              <a:buFont typeface="Wingdings" pitchFamily="2" charset="2"/>
              <a:buChar char="Ø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valeurs différentes pour chaque objet</a:t>
            </a: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3250456"/>
            <a:ext cx="8086725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ytuł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4968552" cy="936104"/>
          </a:xfrm>
          <a:solidFill>
            <a:srgbClr val="FF4747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fr-FR" dirty="0"/>
              <a:t>Qu’est ce que « Java » ?</a:t>
            </a:r>
            <a:endParaRPr lang="fr-FR" kern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5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3006675" cy="909290"/>
          </a:xfrm>
          <a:solidFill>
            <a:srgbClr val="FF4747"/>
          </a:solidFill>
        </p:spPr>
        <p:txBody>
          <a:bodyPr/>
          <a:lstStyle/>
          <a:p>
            <a:pPr eaLnBrk="1" hangingPunct="1"/>
            <a:r>
              <a:rPr lang="fr-FR"/>
              <a:t>C++ vs Java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4294967295"/>
          </p:nvPr>
        </p:nvSpPr>
        <p:spPr>
          <a:xfrm>
            <a:off x="428625" y="2000250"/>
            <a:ext cx="9001125" cy="46688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 de structures ni d’unions</a:t>
            </a:r>
          </a:p>
          <a:p>
            <a:pPr eaLnBrk="1" hangingPunct="1"/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 de </a:t>
            </a:r>
            <a:r>
              <a:rPr lang="fr-FR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 de variables ni de fonctions en dehors des classes</a:t>
            </a:r>
          </a:p>
          <a:p>
            <a:pPr eaLnBrk="1" hangingPunct="1"/>
            <a:r>
              <a:rPr lang="fr-FR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 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d'héritage multiple de classes</a:t>
            </a:r>
          </a:p>
          <a:p>
            <a:pPr eaLnBrk="1" hangingPunct="1"/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 de surcharge d’opérateurs</a:t>
            </a:r>
          </a:p>
          <a:p>
            <a:pPr eaLnBrk="1" hangingPunct="1"/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 de passage par copie pour les objets</a:t>
            </a:r>
          </a:p>
          <a:p>
            <a:pPr eaLnBrk="1" hangingPunct="1"/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 de pointeurs, seulement des références</a:t>
            </a:r>
          </a:p>
        </p:txBody>
      </p:sp>
      <p:sp>
        <p:nvSpPr>
          <p:cNvPr id="9220" name="ZoneTexte 6"/>
          <p:cNvSpPr txBox="1">
            <a:spLocks noChangeArrowheads="1"/>
          </p:cNvSpPr>
          <p:nvPr/>
        </p:nvSpPr>
        <p:spPr bwMode="auto">
          <a:xfrm>
            <a:off x="4357688" y="1571625"/>
            <a:ext cx="4214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ill Sans MT" pitchFamily="34" charset="0"/>
            </a:endParaRPr>
          </a:p>
        </p:txBody>
      </p:sp>
      <p:sp>
        <p:nvSpPr>
          <p:cNvPr id="9221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F7F2AABF-D54B-4E91-83CC-E07F10338F7B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2369" y="6572272"/>
            <a:ext cx="1723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Inspired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MetroInspired</Template>
  <TotalTime>1655</TotalTime>
  <Words>1597</Words>
  <Application>Microsoft Office PowerPoint</Application>
  <PresentationFormat>Affichage à l'écran (4:3)</PresentationFormat>
  <Paragraphs>403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53" baseType="lpstr">
      <vt:lpstr>Adobe Devanagari</vt:lpstr>
      <vt:lpstr>Arial</vt:lpstr>
      <vt:lpstr>Calibri</vt:lpstr>
      <vt:lpstr>Courier New</vt:lpstr>
      <vt:lpstr>Gill Sans MT</vt:lpstr>
      <vt:lpstr>Segoe UI Light</vt:lpstr>
      <vt:lpstr>Tahoma</vt:lpstr>
      <vt:lpstr>Times New Roman</vt:lpstr>
      <vt:lpstr>Trebuchet MS</vt:lpstr>
      <vt:lpstr>Wingdings</vt:lpstr>
      <vt:lpstr>Wingdings 2</vt:lpstr>
      <vt:lpstr>MetroInspired</vt:lpstr>
      <vt:lpstr>Chapitre 1 : Introduction  Java </vt:lpstr>
      <vt:lpstr>Plan</vt:lpstr>
      <vt:lpstr>Présentation PowerPoint</vt:lpstr>
      <vt:lpstr>Objectifs </vt:lpstr>
      <vt:lpstr>Aperçu : Orienté Objet </vt:lpstr>
      <vt:lpstr>Orienté Objet</vt:lpstr>
      <vt:lpstr>Orienté Objet</vt:lpstr>
      <vt:lpstr>Qu’est ce que « Java » ?</vt:lpstr>
      <vt:lpstr>C++ vs Java</vt:lpstr>
      <vt:lpstr>Présentation PowerPoint</vt:lpstr>
      <vt:lpstr>Présentation PowerPoint</vt:lpstr>
      <vt:lpstr>Programme en Java interprété/ compilé ?</vt:lpstr>
      <vt:lpstr>Programme JAVA (1)</vt:lpstr>
      <vt:lpstr>Présentation PowerPoint</vt:lpstr>
      <vt:lpstr>JAVA: la Plateforme</vt:lpstr>
      <vt:lpstr>Machine Virtuelle  : JVM</vt:lpstr>
      <vt:lpstr>API: Java Application Programming Interface </vt:lpstr>
      <vt:lpstr>Présentation PowerPoint</vt:lpstr>
      <vt:lpstr>JAVA: Les versions</vt:lpstr>
      <vt:lpstr>Présentation PowerPoint</vt:lpstr>
      <vt:lpstr>JAVA: Les versions</vt:lpstr>
      <vt:lpstr>Présentation PowerPoint</vt:lpstr>
      <vt:lpstr>Notions fondamentales</vt:lpstr>
      <vt:lpstr>JAVA: Classe</vt:lpstr>
      <vt:lpstr>Les Identificateurs </vt:lpstr>
      <vt:lpstr>Mots clés Java</vt:lpstr>
      <vt:lpstr>Règles de Nommage </vt:lpstr>
      <vt:lpstr>Types de données en Java  </vt:lpstr>
      <vt:lpstr>Types primitifs</vt:lpstr>
      <vt:lpstr>Types primitifs et valeurs</vt:lpstr>
      <vt:lpstr>Les enveloppeurs (Wrappers)</vt:lpstr>
      <vt:lpstr>Les enveloppeurs (Wrappers)</vt:lpstr>
      <vt:lpstr>Structure conditionnelle/ittérative</vt:lpstr>
      <vt:lpstr>Présentation PowerPoint</vt:lpstr>
      <vt:lpstr>Outils de développement (1)</vt:lpstr>
      <vt:lpstr>Présentation PowerPoint</vt:lpstr>
      <vt:lpstr>Présentation PowerPoint</vt:lpstr>
      <vt:lpstr>Hello World (Pré-configuration)</vt:lpstr>
      <vt:lpstr>Premier Programme</vt:lpstr>
      <vt:lpstr>Les commandes en JAVA</vt:lpstr>
      <vt:lpstr>Scanner</vt:lpstr>
    </vt:vector>
  </TitlesOfParts>
  <Company>Biatel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dc:creator>Jarosław Wasilewski</dc:creator>
  <cp:lastModifiedBy>Houssem Eddine Lassoued</cp:lastModifiedBy>
  <cp:revision>27</cp:revision>
  <dcterms:created xsi:type="dcterms:W3CDTF">2011-08-10T09:14:16Z</dcterms:created>
  <dcterms:modified xsi:type="dcterms:W3CDTF">2019-01-23T19:39:09Z</dcterms:modified>
</cp:coreProperties>
</file>