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1"/>
  </p:notesMasterIdLst>
  <p:sldIdLst>
    <p:sldId id="317" r:id="rId2"/>
    <p:sldId id="258" r:id="rId3"/>
    <p:sldId id="316" r:id="rId4"/>
    <p:sldId id="269" r:id="rId5"/>
    <p:sldId id="270" r:id="rId6"/>
    <p:sldId id="271" r:id="rId7"/>
    <p:sldId id="272" r:id="rId8"/>
    <p:sldId id="273" r:id="rId9"/>
    <p:sldId id="31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0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2F6B30-892D-3E47-9AA9-E0D9D1E9F6D6}">
          <p14:sldIdLst/>
        </p14:section>
        <p14:section name="Sezione senza titolo" id="{03222BC9-50AC-5641-9A4E-56F8AF5F87C7}">
          <p14:sldIdLst>
            <p14:sldId id="317"/>
            <p14:sldId id="258"/>
            <p14:sldId id="316"/>
            <p14:sldId id="269"/>
            <p14:sldId id="270"/>
            <p14:sldId id="271"/>
            <p14:sldId id="272"/>
            <p14:sldId id="273"/>
            <p14:sldId id="314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0"/>
            <p14:sldId id="303"/>
            <p14:sldId id="304"/>
          </p14:sldIdLst>
        </p14:section>
        <p14:section name="Sezione senza titolo" id="{8712A5E7-E034-0040-8C34-1BC46C75B9AD}">
          <p14:sldIdLst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84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A3DC5A-9E70-4E2B-97BF-CFBA7AE99350}" type="slidenum">
              <a:rPr lang="fr-FR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70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B20A69-B639-423C-9020-C74484F6ABD2}" type="slidenum">
              <a:rPr lang="fr-FR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5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b="1" i="1" dirty="0" err="1"/>
              <a:t>cannot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variables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directly—they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.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sz="900" dirty="0" err="1">
                <a:latin typeface="Arial Unicode MS" pitchFamily="34" charset="-128"/>
              </a:rPr>
              <a:t>this</a:t>
            </a:r>
            <a:r>
              <a:rPr lang="es-ES" sz="900" dirty="0"/>
              <a:t> </a:t>
            </a:r>
            <a:r>
              <a:rPr lang="es-ES" sz="900" dirty="0" err="1"/>
              <a:t>keyword</a:t>
            </a:r>
            <a:r>
              <a:rPr lang="es-ES" sz="900" dirty="0"/>
              <a:t> as </a:t>
            </a:r>
            <a:r>
              <a:rPr lang="es-ES" sz="900" dirty="0" err="1"/>
              <a:t>there</a:t>
            </a:r>
            <a:r>
              <a:rPr lang="es-ES" sz="900" dirty="0"/>
              <a:t> </a:t>
            </a:r>
            <a:r>
              <a:rPr lang="es-ES" sz="900" dirty="0" err="1"/>
              <a:t>is</a:t>
            </a:r>
            <a:r>
              <a:rPr lang="es-ES" sz="900" dirty="0"/>
              <a:t> no </a:t>
            </a:r>
            <a:r>
              <a:rPr lang="es-ES" sz="900" dirty="0" err="1"/>
              <a:t>instance</a:t>
            </a:r>
            <a:r>
              <a:rPr lang="es-ES" sz="900" dirty="0"/>
              <a:t> </a:t>
            </a:r>
            <a:r>
              <a:rPr lang="es-ES" sz="900" dirty="0" err="1"/>
              <a:t>for</a:t>
            </a:r>
            <a:r>
              <a:rPr lang="es-ES" sz="900" dirty="0"/>
              <a:t> </a:t>
            </a:r>
            <a:r>
              <a:rPr lang="es-ES" sz="900" dirty="0" err="1">
                <a:latin typeface="Arial Unicode MS" pitchFamily="34" charset="-128"/>
              </a:rPr>
              <a:t>this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sz="900" dirty="0"/>
              <a:t> </a:t>
            </a:r>
            <a:r>
              <a:rPr lang="es-ES" sz="900" dirty="0" err="1"/>
              <a:t>refer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dirty="0"/>
              <a:t> </a:t>
            </a:r>
          </a:p>
          <a:p>
            <a:endParaRPr lang="fr-FR" dirty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00A9E9-F62E-4BB4-8AFE-C48A7E59AF70}" type="slidenum">
              <a:rPr lang="fr-FR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0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b="1" i="1" dirty="0" err="1"/>
              <a:t>cannot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variables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directly—they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.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sz="900" dirty="0" err="1">
                <a:latin typeface="Arial Unicode MS" pitchFamily="34" charset="-128"/>
              </a:rPr>
              <a:t>this</a:t>
            </a:r>
            <a:r>
              <a:rPr lang="es-ES" sz="900" dirty="0"/>
              <a:t> </a:t>
            </a:r>
            <a:r>
              <a:rPr lang="es-ES" sz="900" dirty="0" err="1"/>
              <a:t>keyword</a:t>
            </a:r>
            <a:r>
              <a:rPr lang="es-ES" sz="900" dirty="0"/>
              <a:t> as </a:t>
            </a:r>
            <a:r>
              <a:rPr lang="es-ES" sz="900" dirty="0" err="1"/>
              <a:t>there</a:t>
            </a:r>
            <a:r>
              <a:rPr lang="es-ES" sz="900" dirty="0"/>
              <a:t> </a:t>
            </a:r>
            <a:r>
              <a:rPr lang="es-ES" sz="900" dirty="0" err="1"/>
              <a:t>is</a:t>
            </a:r>
            <a:r>
              <a:rPr lang="es-ES" sz="900" dirty="0"/>
              <a:t> no </a:t>
            </a:r>
            <a:r>
              <a:rPr lang="es-ES" sz="900" dirty="0" err="1"/>
              <a:t>instance</a:t>
            </a:r>
            <a:r>
              <a:rPr lang="es-ES" sz="900" dirty="0"/>
              <a:t> </a:t>
            </a:r>
            <a:r>
              <a:rPr lang="es-ES" sz="900" dirty="0" err="1"/>
              <a:t>for</a:t>
            </a:r>
            <a:r>
              <a:rPr lang="es-ES" sz="900" dirty="0"/>
              <a:t> </a:t>
            </a:r>
            <a:r>
              <a:rPr lang="es-ES" sz="900" dirty="0" err="1">
                <a:latin typeface="Arial Unicode MS" pitchFamily="34" charset="-128"/>
              </a:rPr>
              <a:t>this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sz="900" dirty="0"/>
              <a:t> </a:t>
            </a:r>
            <a:r>
              <a:rPr lang="es-ES" sz="900" dirty="0" err="1"/>
              <a:t>refer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dirty="0"/>
              <a:t> </a:t>
            </a:r>
          </a:p>
          <a:p>
            <a:endParaRPr lang="fr-FR" dirty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575CEE-0606-49C0-804E-CF0996D5A294}" type="slidenum">
              <a:rPr lang="fr-FR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4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97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E6641E-7A96-4D52-9BD6-B375CC3C1AC3}" type="slidenum">
              <a:rPr lang="fr-FR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6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9475A-E974-41B2-96E3-BB53605F2F3C}" type="slidenum">
              <a:rPr lang="fr-FR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47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19881C-4A63-417A-BA23-2AF83E9D2FA3}" type="slidenum">
              <a:rPr lang="fr-FR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1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A94DD6-0079-4618-86A2-FB7816AA207F}" type="slidenum">
              <a:rPr lang="fr-FR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37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E7319A-B28C-4F49-A2F5-A6C740AA51FD}" type="slidenum">
              <a:rPr lang="fr-FR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9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962B8E-B860-4BB4-BB49-79ECE288ACC9}" type="slidenum">
              <a:rPr lang="fr-FR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66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87216-2C5F-4666-A080-9548D8A665C8}" type="slidenum">
              <a:rPr lang="fr-FR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9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121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170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086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67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576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87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5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62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35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411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9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Conception par Objet et Programmation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2: Classe et Objet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58467" y="3761908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297" name="Picture 13" descr="3. java reserved w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411" y="2564904"/>
            <a:ext cx="6865937" cy="38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re 9"/>
          <p:cNvSpPr txBox="1">
            <a:spLocks/>
          </p:cNvSpPr>
          <p:nvPr/>
        </p:nvSpPr>
        <p:spPr>
          <a:xfrm>
            <a:off x="1343025" y="672724"/>
            <a:ext cx="7200800" cy="57421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Déclaration des variables	2/8</a:t>
            </a:r>
          </a:p>
        </p:txBody>
      </p:sp>
      <p:sp>
        <p:nvSpPr>
          <p:cNvPr id="17" name="ZoneTexte 6"/>
          <p:cNvSpPr txBox="1">
            <a:spLocks noChangeArrowheads="1"/>
          </p:cNvSpPr>
          <p:nvPr/>
        </p:nvSpPr>
        <p:spPr bwMode="auto">
          <a:xfrm>
            <a:off x="1000125" y="1844824"/>
            <a:ext cx="462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Évitez les mots réservés de java tel que : 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428750" y="2289051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dirty="0"/>
              <a:t>On </a:t>
            </a:r>
            <a:r>
              <a:rPr lang="en-US" dirty="0" err="1"/>
              <a:t>déclare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avec le mot final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		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MAX_STOCK</a:t>
            </a:r>
            <a:r>
              <a:rPr lang="en-US" dirty="0"/>
              <a:t>=100;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07282" y="3763856"/>
            <a:ext cx="764118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nom de la constante doit être en majuscule.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fr-FR" sz="2000" dirty="0">
                <a:latin typeface="+mj-lt"/>
              </a:rPr>
              <a:t>Si le nom est composé de plusieurs mots, on utilise </a:t>
            </a:r>
            <a:r>
              <a:rPr lang="fr-FR" sz="2000" b="1" dirty="0">
                <a:latin typeface="+mj-lt"/>
              </a:rPr>
              <a:t>_ </a:t>
            </a:r>
            <a:r>
              <a:rPr lang="fr-FR" sz="2000" dirty="0">
                <a:latin typeface="+mj-lt"/>
              </a:rPr>
              <a:t>pour la séparation des mots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Exemple: 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		final </a:t>
            </a: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 TAILLE;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		final </a:t>
            </a: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 MAX</a:t>
            </a:r>
            <a:r>
              <a:rPr lang="fr-FR" b="1" dirty="0">
                <a:latin typeface="+mj-lt"/>
              </a:rPr>
              <a:t>_</a:t>
            </a:r>
            <a:r>
              <a:rPr lang="fr-FR" dirty="0">
                <a:latin typeface="+mj-lt"/>
              </a:rPr>
              <a:t>STOCK;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		final </a:t>
            </a: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 CAPACITE</a:t>
            </a:r>
            <a:r>
              <a:rPr lang="fr-FR" b="1" dirty="0">
                <a:latin typeface="+mj-lt"/>
              </a:rPr>
              <a:t>_</a:t>
            </a:r>
            <a:r>
              <a:rPr lang="fr-FR" dirty="0">
                <a:latin typeface="+mj-lt"/>
              </a:rPr>
              <a:t>DANS</a:t>
            </a:r>
            <a:r>
              <a:rPr lang="fr-FR" b="1" dirty="0">
                <a:latin typeface="+mj-lt"/>
              </a:rPr>
              <a:t>_</a:t>
            </a:r>
            <a:r>
              <a:rPr lang="fr-FR" dirty="0">
                <a:latin typeface="+mj-lt"/>
              </a:rPr>
              <a:t>STOCK;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42938" y="1643063"/>
            <a:ext cx="2000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fr-FR" sz="2400" b="1" dirty="0"/>
              <a:t>Constante</a:t>
            </a:r>
            <a:endParaRPr lang="fr-FR" sz="2400" dirty="0"/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28750" y="661708"/>
            <a:ext cx="7200800" cy="58455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Déclaration des variables	3/8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02901"/>
              </p:ext>
            </p:extLst>
          </p:nvPr>
        </p:nvGraphicFramePr>
        <p:xfrm>
          <a:off x="785813" y="2492896"/>
          <a:ext cx="7167561" cy="2392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00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Valeur minimale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Valeur maximale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Codé</a:t>
                      </a:r>
                      <a:r>
                        <a:rPr lang="fr-FR" sz="1800" baseline="0" dirty="0"/>
                        <a:t> sur</a:t>
                      </a:r>
                      <a:endParaRPr lang="fr-FR" sz="18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dirty="0" err="1"/>
                        <a:t>byte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/>
                        <a:t>- 128</a:t>
                      </a:r>
                      <a:endParaRPr lang="fr-F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127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8 bits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dirty="0"/>
                        <a:t>short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- 32 768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32767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16 bits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dirty="0" err="1"/>
                        <a:t>int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- </a:t>
                      </a:r>
                      <a:r>
                        <a:rPr lang="fr-FR" sz="1800" kern="1200" baseline="0" dirty="0"/>
                        <a:t>2147 483 648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2 147 483 647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32 bits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292">
                <a:tc>
                  <a:txBody>
                    <a:bodyPr/>
                    <a:lstStyle/>
                    <a:p>
                      <a:r>
                        <a:rPr lang="fr-FR" sz="1800" dirty="0"/>
                        <a:t>long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-9223372036854775808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9223372036854775807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64 bits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70" name="Rectangle 4"/>
          <p:cNvSpPr>
            <a:spLocks noChangeArrowheads="1"/>
          </p:cNvSpPr>
          <p:nvPr/>
        </p:nvSpPr>
        <p:spPr bwMode="auto">
          <a:xfrm>
            <a:off x="642938" y="1643063"/>
            <a:ext cx="27350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types entiers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403648" y="647279"/>
            <a:ext cx="7200800" cy="66917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Déclaration des variables	4/8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42938" y="1643063"/>
            <a:ext cx="20986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types réels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343"/>
              </p:ext>
            </p:extLst>
          </p:nvPr>
        </p:nvGraphicFramePr>
        <p:xfrm>
          <a:off x="642938" y="2571750"/>
          <a:ext cx="7429500" cy="13812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Valeur minimale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Valeur maximale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Codé</a:t>
                      </a:r>
                      <a:r>
                        <a:rPr lang="fr-FR" sz="1800" baseline="0" dirty="0"/>
                        <a:t> sur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r>
                        <a:rPr lang="fr-FR" sz="1800" dirty="0" err="1"/>
                        <a:t>float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1.4E45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3.4028235E38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4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r>
                        <a:rPr lang="fr-FR" sz="1800" dirty="0"/>
                        <a:t>double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4.9E324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1.7976931348623157E308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/>
                        <a:t>8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5" name="ZoneTexte 8"/>
          <p:cNvSpPr txBox="1">
            <a:spLocks noChangeArrowheads="1"/>
          </p:cNvSpPr>
          <p:nvPr/>
        </p:nvSpPr>
        <p:spPr bwMode="auto">
          <a:xfrm>
            <a:off x="1428750" y="4572000"/>
            <a:ext cx="215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dirty="0" err="1">
                <a:solidFill>
                  <a:schemeClr val="bg1"/>
                </a:solidFill>
              </a:rPr>
              <a:t>float</a:t>
            </a:r>
            <a:r>
              <a:rPr lang="fr-FR" sz="2000" dirty="0">
                <a:solidFill>
                  <a:schemeClr val="bg1"/>
                </a:solidFill>
              </a:rPr>
              <a:t> f=1.2f</a:t>
            </a:r>
          </a:p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double d=34.8d</a:t>
            </a:r>
          </a:p>
        </p:txBody>
      </p:sp>
      <p:sp>
        <p:nvSpPr>
          <p:cNvPr id="15389" name="ZoneTexte 10"/>
          <p:cNvSpPr txBox="1">
            <a:spLocks noChangeArrowheads="1"/>
          </p:cNvSpPr>
          <p:nvPr/>
        </p:nvSpPr>
        <p:spPr bwMode="auto">
          <a:xfrm>
            <a:off x="785813" y="4214813"/>
            <a:ext cx="13163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Exemple:</a:t>
            </a:r>
          </a:p>
        </p:txBody>
      </p:sp>
      <p:sp>
        <p:nvSpPr>
          <p:cNvPr id="11" name="Titre 9"/>
          <p:cNvSpPr txBox="1">
            <a:spLocks/>
          </p:cNvSpPr>
          <p:nvPr/>
        </p:nvSpPr>
        <p:spPr>
          <a:xfrm>
            <a:off x="1428750" y="653153"/>
            <a:ext cx="7200800" cy="64989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Déclaration des variables	5/8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9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85813" y="2528982"/>
            <a:ext cx="3615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chemeClr val="bg1"/>
                </a:solidFill>
              </a:rPr>
              <a:t>Le type caractère char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4550" y="3587844"/>
            <a:ext cx="2618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chemeClr val="bg1"/>
                </a:solidFill>
              </a:rPr>
              <a:t>Le type boolean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57250" y="4516532"/>
            <a:ext cx="5359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chemeClr val="bg1"/>
                </a:solidFill>
              </a:rPr>
              <a:t>Le type chaine de caractère String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389" name="ZoneTexte 6"/>
          <p:cNvSpPr txBox="1">
            <a:spLocks noChangeArrowheads="1"/>
          </p:cNvSpPr>
          <p:nvPr/>
        </p:nvSpPr>
        <p:spPr bwMode="auto">
          <a:xfrm>
            <a:off x="2286000" y="2886169"/>
            <a:ext cx="2395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>
                <a:solidFill>
                  <a:schemeClr val="bg1"/>
                </a:solidFill>
              </a:rPr>
              <a:t>char sexe=‘M’;</a:t>
            </a:r>
          </a:p>
        </p:txBody>
      </p: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2286000" y="3945032"/>
            <a:ext cx="3595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>
                <a:solidFill>
                  <a:schemeClr val="bg1"/>
                </a:solidFill>
              </a:rPr>
              <a:t>boolean abonne=true;</a:t>
            </a:r>
          </a:p>
        </p:txBody>
      </p:sp>
      <p:sp>
        <p:nvSpPr>
          <p:cNvPr id="16391" name="ZoneTexte 8"/>
          <p:cNvSpPr txBox="1">
            <a:spLocks noChangeArrowheads="1"/>
          </p:cNvSpPr>
          <p:nvPr/>
        </p:nvSpPr>
        <p:spPr bwMode="auto">
          <a:xfrm>
            <a:off x="2286000" y="4873719"/>
            <a:ext cx="5634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>
                <a:solidFill>
                  <a:schemeClr val="bg1"/>
                </a:solidFill>
              </a:rPr>
              <a:t>String message = ‘’Bonjour les amis’’;</a:t>
            </a:r>
          </a:p>
        </p:txBody>
      </p:sp>
      <p:sp>
        <p:nvSpPr>
          <p:cNvPr id="12" name="Titre 9"/>
          <p:cNvSpPr txBox="1">
            <a:spLocks/>
          </p:cNvSpPr>
          <p:nvPr/>
        </p:nvSpPr>
        <p:spPr>
          <a:xfrm>
            <a:off x="1503038" y="658137"/>
            <a:ext cx="7200800" cy="69476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Déclaration des variables	6/8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7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919163" y="3273405"/>
            <a:ext cx="4953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[] tab; 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tab = new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[5];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tab[0] = 10; //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le premier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élément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tab[1] = 20; //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le second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élément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71563" y="5252660"/>
            <a:ext cx="6601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[] tab = { 10, 20, 30, 40, 50}; //déclaration + initialisation 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785813" y="1928813"/>
            <a:ext cx="2223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>
                <a:solidFill>
                  <a:schemeClr val="bg1"/>
                </a:solidFill>
              </a:rPr>
              <a:t>Le tableaux</a:t>
            </a:r>
            <a:endParaRPr lang="fr-FR" sz="28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98582"/>
              </p:ext>
            </p:extLst>
          </p:nvPr>
        </p:nvGraphicFramePr>
        <p:xfrm>
          <a:off x="5740400" y="2928938"/>
          <a:ext cx="1928813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740400" y="2500313"/>
            <a:ext cx="1916113" cy="3698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0    1    2    3    4</a:t>
            </a: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7929563" y="2428875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indices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6438" y="2500313"/>
            <a:ext cx="214312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572125" y="1844675"/>
            <a:ext cx="1215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1</a:t>
            </a:r>
            <a:r>
              <a:rPr lang="fr-FR" baseline="30000">
                <a:solidFill>
                  <a:schemeClr val="bg1"/>
                </a:solidFill>
              </a:rPr>
              <a:t>er</a:t>
            </a:r>
            <a:r>
              <a:rPr lang="fr-FR">
                <a:solidFill>
                  <a:schemeClr val="bg1"/>
                </a:solidFill>
              </a:rPr>
              <a:t> indice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6000750" y="3357563"/>
            <a:ext cx="1622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tab.length=5</a:t>
            </a:r>
          </a:p>
        </p:txBody>
      </p:sp>
      <p:cxnSp>
        <p:nvCxnSpPr>
          <p:cNvPr id="21" name="Connecteur droit 20"/>
          <p:cNvCxnSpPr/>
          <p:nvPr/>
        </p:nvCxnSpPr>
        <p:spPr>
          <a:xfrm rot="16200000" flipH="1">
            <a:off x="5643562" y="2286001"/>
            <a:ext cx="428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643813" y="2643188"/>
            <a:ext cx="357187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715000" y="3571875"/>
            <a:ext cx="357188" cy="1588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358063" y="3571875"/>
            <a:ext cx="28575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5715000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6059488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Titre 9"/>
          <p:cNvSpPr txBox="1">
            <a:spLocks/>
          </p:cNvSpPr>
          <p:nvPr/>
        </p:nvSpPr>
        <p:spPr>
          <a:xfrm>
            <a:off x="1475656" y="638655"/>
            <a:ext cx="7200800" cy="65429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Déclaration des variables 7/8</a:t>
            </a:r>
          </a:p>
        </p:txBody>
      </p:sp>
      <p:sp>
        <p:nvSpPr>
          <p:cNvPr id="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/>
      <p:bldP spid="19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58483"/>
              </p:ext>
            </p:extLst>
          </p:nvPr>
        </p:nvGraphicFramePr>
        <p:xfrm>
          <a:off x="1428750" y="2564903"/>
          <a:ext cx="6096000" cy="329184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Valeur par défaut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0.0f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0.0d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'\u0000'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55" name="Rectangle 2"/>
          <p:cNvSpPr>
            <a:spLocks noChangeArrowheads="1"/>
          </p:cNvSpPr>
          <p:nvPr/>
        </p:nvSpPr>
        <p:spPr bwMode="auto">
          <a:xfrm>
            <a:off x="785813" y="1928813"/>
            <a:ext cx="5505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dirty="0">
                <a:solidFill>
                  <a:schemeClr val="bg1"/>
                </a:solidFill>
              </a:rPr>
              <a:t>Les valeurs par défaut des variables</a:t>
            </a:r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428750" y="718411"/>
            <a:ext cx="7200800" cy="57421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Déclaration des variables	8/8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0723" y="1772816"/>
            <a:ext cx="78866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2400" dirty="0"/>
              <a:t>Il existe deux sortes de variables :</a:t>
            </a:r>
          </a:p>
          <a:p>
            <a:pPr eaLnBrk="1" hangingPunct="1"/>
            <a:endParaRPr lang="fr-FR" sz="2400" dirty="0"/>
          </a:p>
          <a:p>
            <a:pPr lvl="1" eaLnBrk="1" hangingPunct="1">
              <a:buFont typeface="Arial" charset="0"/>
              <a:buChar char="•"/>
            </a:pPr>
            <a:r>
              <a:rPr lang="fr-FR" sz="2400" dirty="0"/>
              <a:t>Une variable primitive contient des bits qui représentent sa valeur. </a:t>
            </a:r>
          </a:p>
          <a:p>
            <a:pPr eaLnBrk="1" hangingPunct="1"/>
            <a:r>
              <a:rPr lang="fr-FR" sz="2400" dirty="0"/>
              <a:t>	Exemple :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foat</a:t>
            </a:r>
            <a:r>
              <a:rPr lang="fr-FR" sz="2400" dirty="0"/>
              <a:t> , </a:t>
            </a:r>
            <a:r>
              <a:rPr lang="fr-FR" sz="2400" dirty="0" err="1"/>
              <a:t>boolean</a:t>
            </a:r>
            <a:r>
              <a:rPr lang="fr-FR" sz="2400" dirty="0"/>
              <a:t>.</a:t>
            </a:r>
          </a:p>
          <a:p>
            <a:pPr eaLnBrk="1" hangingPunct="1"/>
            <a:endParaRPr lang="fr-FR" sz="2400" dirty="0"/>
          </a:p>
          <a:p>
            <a:pPr lvl="1" eaLnBrk="1" hangingPunct="1">
              <a:buFont typeface="Arial" charset="0"/>
              <a:buChar char="•"/>
            </a:pPr>
            <a:r>
              <a:rPr lang="fr-FR" sz="2400" dirty="0"/>
              <a:t>Une variable référence contient des bits qui indiquent comment accéder à l'objet.</a:t>
            </a:r>
          </a:p>
          <a:p>
            <a:pPr eaLnBrk="1" hangingPunct="1"/>
            <a:r>
              <a:rPr lang="fr-FR" sz="2400" dirty="0"/>
              <a:t>	Exemple : String, Chien, Joueur,...</a:t>
            </a:r>
          </a:p>
          <a:p>
            <a:pPr eaLnBrk="1" hangingPunct="1"/>
            <a:endParaRPr lang="fr-FR" sz="24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re 9"/>
          <p:cNvSpPr txBox="1">
            <a:spLocks/>
          </p:cNvSpPr>
          <p:nvPr/>
        </p:nvSpPr>
        <p:spPr>
          <a:xfrm>
            <a:off x="1403648" y="692696"/>
            <a:ext cx="7200800" cy="57421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Catégories des variables    1/7</a:t>
            </a:r>
          </a:p>
        </p:txBody>
      </p:sp>
    </p:spTree>
    <p:extLst>
      <p:ext uri="{BB962C8B-B14F-4D97-AF65-F5344CB8AC3E}">
        <p14:creationId xmlns:p14="http://schemas.microsoft.com/office/powerpoint/2010/main" val="36731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7537" y="1676400"/>
            <a:ext cx="3357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/>
              <a:t>Les variables primitives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2754723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91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2661" y="2714625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594" y="1928811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Connecteur droit avec flèche 19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143125" y="2714625"/>
            <a:ext cx="13573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531616" y="638205"/>
            <a:ext cx="6725294" cy="73659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Catégories des variables    2/7</a:t>
            </a: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831850" y="3000375"/>
            <a:ext cx="2164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 age;</a:t>
            </a:r>
          </a:p>
          <a:p>
            <a:pPr eaLnBrk="1" hangingPunct="1"/>
            <a:r>
              <a:rPr lang="fr-FR"/>
              <a:t>boolean abonne;</a:t>
            </a:r>
          </a:p>
          <a:p>
            <a:pPr eaLnBrk="1" hangingPunct="1"/>
            <a:r>
              <a:rPr lang="fr-FR"/>
              <a:t>char sexe;</a:t>
            </a: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4311650" y="2773363"/>
            <a:ext cx="647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1775" y="3155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168900" y="27860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abonne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29375" y="3155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6454775" y="2786063"/>
            <a:ext cx="686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sexe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1650" y="31432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515" name="ZoneTexte 25"/>
          <p:cNvSpPr txBox="1">
            <a:spLocks noChangeArrowheads="1"/>
          </p:cNvSpPr>
          <p:nvPr/>
        </p:nvSpPr>
        <p:spPr bwMode="auto">
          <a:xfrm>
            <a:off x="214313" y="2143125"/>
            <a:ext cx="871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/>
              <a:t>Déclaration d’une variable primitive          réservation de l’espace  mémoire.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831850" y="5214938"/>
            <a:ext cx="18020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age=18;</a:t>
            </a:r>
          </a:p>
          <a:p>
            <a:pPr eaLnBrk="1" hangingPunct="1"/>
            <a:r>
              <a:rPr lang="fr-FR"/>
              <a:t>abonne=false;</a:t>
            </a:r>
          </a:p>
          <a:p>
            <a:pPr eaLnBrk="1" hangingPunct="1"/>
            <a:r>
              <a:rPr lang="fr-FR"/>
              <a:t>sexe=‘M’;</a:t>
            </a:r>
          </a:p>
        </p:txBody>
      </p:sp>
      <p:sp>
        <p:nvSpPr>
          <p:cNvPr id="21517" name="ZoneTexte 28"/>
          <p:cNvSpPr txBox="1">
            <a:spLocks noChangeArrowheads="1"/>
          </p:cNvSpPr>
          <p:nvPr/>
        </p:nvSpPr>
        <p:spPr bwMode="auto">
          <a:xfrm>
            <a:off x="214313" y="4357688"/>
            <a:ext cx="871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La valeur affectée à la variable sera stockée dans l’espace mémoire réservé.</a:t>
            </a:r>
          </a:p>
        </p:txBody>
      </p:sp>
      <p:sp>
        <p:nvSpPr>
          <p:cNvPr id="31" name="ZoneTexte 30"/>
          <p:cNvSpPr txBox="1">
            <a:spLocks noChangeArrowheads="1"/>
          </p:cNvSpPr>
          <p:nvPr/>
        </p:nvSpPr>
        <p:spPr bwMode="auto">
          <a:xfrm>
            <a:off x="4286250" y="5059363"/>
            <a:ext cx="647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86375" y="5441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5143500" y="50720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abonne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3975" y="5441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6429375" y="5072063"/>
            <a:ext cx="686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sexe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86250" y="54292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0" name="Flèche droite 39"/>
          <p:cNvSpPr/>
          <p:nvPr/>
        </p:nvSpPr>
        <p:spPr>
          <a:xfrm flipV="1">
            <a:off x="3779912" y="2249444"/>
            <a:ext cx="331788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11274" y="1542040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/>
              <a:t>Les variables primitives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1493305" y="659474"/>
            <a:ext cx="6725716" cy="57669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Catégories des variables    3/7</a:t>
            </a:r>
          </a:p>
        </p:txBody>
      </p:sp>
      <p:sp>
        <p:nvSpPr>
          <p:cNvPr id="2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31" grpId="0"/>
      <p:bldP spid="32" grpId="0" animBg="1"/>
      <p:bldP spid="33" grpId="0"/>
      <p:bldP spid="34" grpId="0" animBg="1"/>
      <p:bldP spid="35" grpId="0"/>
      <p:bldP spid="3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92196"/>
            <a:ext cx="6589199" cy="756297"/>
          </a:xfr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Plan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91880" y="1628800"/>
            <a:ext cx="5364040" cy="4744803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Introduction </a:t>
            </a:r>
          </a:p>
          <a:p>
            <a:r>
              <a:rPr lang="fr-FR" sz="3200" b="1" u="sng" dirty="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Polymorphisme</a:t>
            </a:r>
          </a:p>
          <a:p>
            <a:r>
              <a:rPr lang="fr-FR" sz="2800" dirty="0">
                <a:solidFill>
                  <a:schemeClr val="bg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Connexion Base de donnée</a:t>
            </a:r>
          </a:p>
          <a:p>
            <a:r>
              <a:rPr lang="fr-FR" sz="2800" dirty="0">
                <a:solidFill>
                  <a:schemeClr val="bg1"/>
                </a:solidFill>
              </a:rPr>
              <a:t>Interfaces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Lambda Expression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cteur droit 4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38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000250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Connecteur droit avec flèche 54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0031" y="1873399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/>
              <a:t>Les variables références</a:t>
            </a:r>
          </a:p>
        </p:txBody>
      </p:sp>
      <p:sp>
        <p:nvSpPr>
          <p:cNvPr id="17" name="Ellipse 16"/>
          <p:cNvSpPr/>
          <p:nvPr/>
        </p:nvSpPr>
        <p:spPr>
          <a:xfrm>
            <a:off x="6000750" y="2643188"/>
            <a:ext cx="19288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566640" y="682202"/>
            <a:ext cx="6840760" cy="57981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Catégories des variables    4/7</a:t>
            </a: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1000125" y="3000375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String message;</a:t>
            </a:r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022850" y="2773363"/>
            <a:ext cx="1194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4938" y="3084513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ref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583" name="ZoneTexte 20"/>
          <p:cNvSpPr txBox="1">
            <a:spLocks noChangeArrowheads="1"/>
          </p:cNvSpPr>
          <p:nvPr/>
        </p:nvSpPr>
        <p:spPr bwMode="auto">
          <a:xfrm>
            <a:off x="214313" y="1883507"/>
            <a:ext cx="8715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/>
              <a:t>on crée une référence sur une </a:t>
            </a:r>
            <a:r>
              <a:rPr lang="fr-FR" b="1" dirty="0"/>
              <a:t>String</a:t>
            </a:r>
            <a:r>
              <a:rPr lang="fr-FR" dirty="0"/>
              <a:t> </a:t>
            </a:r>
          </a:p>
          <a:p>
            <a:pPr eaLnBrk="1" hangingPunct="1">
              <a:buFontTx/>
              <a:buChar char="•"/>
            </a:pPr>
            <a:r>
              <a:rPr lang="fr-FR" dirty="0"/>
              <a:t>Lorsqu’on déclare une variable objet , on est entrain de faire la réservation de l’espace mémoire pour la référence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8688" y="3857625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/>
              <a:t>message=‘’Bonjour’’;</a:t>
            </a:r>
          </a:p>
          <a:p>
            <a:pPr eaLnBrk="1" hangingPunct="1">
              <a:defRPr/>
            </a:pPr>
            <a:r>
              <a:rPr lang="fr-FR" dirty="0"/>
              <a:t>//équivalent à</a:t>
            </a:r>
          </a:p>
          <a:p>
            <a:pPr eaLnBrk="1" hangingPunct="1">
              <a:defRPr/>
            </a:pPr>
            <a:r>
              <a:rPr lang="fr-FR" dirty="0"/>
              <a:t>message=new String(‘’Bonjour’’);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5000625" y="3857625"/>
            <a:ext cx="1194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2713" y="4168775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ref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764338" y="4227513"/>
            <a:ext cx="1928812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ZoneTexte 36"/>
          <p:cNvSpPr txBox="1">
            <a:spLocks noChangeArrowheads="1"/>
          </p:cNvSpPr>
          <p:nvPr/>
        </p:nvSpPr>
        <p:spPr bwMode="auto">
          <a:xfrm>
            <a:off x="7302500" y="4370388"/>
            <a:ext cx="9268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b="1" dirty="0">
                <a:solidFill>
                  <a:schemeClr val="bg1"/>
                </a:solidFill>
              </a:rPr>
              <a:t>Bonjour</a:t>
            </a:r>
          </a:p>
        </p:txBody>
      </p:sp>
      <p:cxnSp>
        <p:nvCxnSpPr>
          <p:cNvPr id="38" name="Connecteur droit avec flèche 37"/>
          <p:cNvCxnSpPr>
            <a:endCxn id="36" idx="1"/>
          </p:cNvCxnSpPr>
          <p:nvPr/>
        </p:nvCxnSpPr>
        <p:spPr>
          <a:xfrm flipV="1">
            <a:off x="5907088" y="45497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928688" y="5572125"/>
            <a:ext cx="22765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message=‘’Hello’’;</a:t>
            </a:r>
          </a:p>
          <a:p>
            <a:pPr eaLnBrk="1" hangingPunct="1"/>
            <a:endParaRPr lang="fr-FR"/>
          </a:p>
        </p:txBody>
      </p:sp>
      <p:sp>
        <p:nvSpPr>
          <p:cNvPr id="42" name="ZoneTexte 41"/>
          <p:cNvSpPr txBox="1">
            <a:spLocks noChangeArrowheads="1"/>
          </p:cNvSpPr>
          <p:nvPr/>
        </p:nvSpPr>
        <p:spPr bwMode="auto">
          <a:xfrm>
            <a:off x="5000625" y="5059363"/>
            <a:ext cx="1194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92713" y="5373688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ref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764338" y="54324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7302500" y="5575300"/>
            <a:ext cx="9268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b="1" dirty="0">
                <a:solidFill>
                  <a:schemeClr val="bg1"/>
                </a:solidFill>
              </a:rPr>
              <a:t>Bonjour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6764338" y="61436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>
            <a:spLocks noChangeArrowheads="1"/>
          </p:cNvSpPr>
          <p:nvPr/>
        </p:nvSpPr>
        <p:spPr bwMode="auto">
          <a:xfrm>
            <a:off x="7351713" y="6215063"/>
            <a:ext cx="6864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b="1" dirty="0">
                <a:solidFill>
                  <a:schemeClr val="bg1"/>
                </a:solidFill>
              </a:rPr>
              <a:t>Hello</a:t>
            </a:r>
          </a:p>
        </p:txBody>
      </p:sp>
      <p:cxnSp>
        <p:nvCxnSpPr>
          <p:cNvPr id="48" name="Connecteur droit avec flèche 47"/>
          <p:cNvCxnSpPr>
            <a:endCxn id="46" idx="1"/>
          </p:cNvCxnSpPr>
          <p:nvPr/>
        </p:nvCxnSpPr>
        <p:spPr>
          <a:xfrm>
            <a:off x="5907088" y="5929313"/>
            <a:ext cx="8572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143000" y="385762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143000" y="507047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6858000" y="3071813"/>
            <a:ext cx="192881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/>
          <p:cNvSpPr txBox="1">
            <a:spLocks noChangeArrowheads="1"/>
          </p:cNvSpPr>
          <p:nvPr/>
        </p:nvSpPr>
        <p:spPr bwMode="auto">
          <a:xfrm>
            <a:off x="7500938" y="3214688"/>
            <a:ext cx="530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b="1" dirty="0" err="1">
                <a:solidFill>
                  <a:schemeClr val="bg1"/>
                </a:solidFill>
              </a:rPr>
              <a:t>null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57" name="Connecteur droit avec flèche 56"/>
          <p:cNvCxnSpPr>
            <a:endCxn id="55" idx="1"/>
          </p:cNvCxnSpPr>
          <p:nvPr/>
        </p:nvCxnSpPr>
        <p:spPr>
          <a:xfrm flipV="1">
            <a:off x="6000750" y="33940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/>
              <a:t>Les variables références: </a:t>
            </a:r>
            <a:r>
              <a:rPr lang="fr-FR" sz="2000" dirty="0"/>
              <a:t>String</a:t>
            </a:r>
          </a:p>
        </p:txBody>
      </p:sp>
      <p:sp>
        <p:nvSpPr>
          <p:cNvPr id="24604" name="Rectangle 36"/>
          <p:cNvSpPr>
            <a:spLocks noChangeArrowheads="1"/>
          </p:cNvSpPr>
          <p:nvPr/>
        </p:nvSpPr>
        <p:spPr bwMode="auto">
          <a:xfrm>
            <a:off x="7227888" y="2749550"/>
            <a:ext cx="1087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null</a:t>
            </a:r>
          </a:p>
        </p:txBody>
      </p:sp>
      <p:sp>
        <p:nvSpPr>
          <p:cNvPr id="24605" name="Rectangle 36"/>
          <p:cNvSpPr>
            <a:spLocks noChangeArrowheads="1"/>
          </p:cNvSpPr>
          <p:nvPr/>
        </p:nvSpPr>
        <p:spPr bwMode="auto">
          <a:xfrm>
            <a:off x="7178675" y="3948113"/>
            <a:ext cx="1297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String</a:t>
            </a:r>
          </a:p>
        </p:txBody>
      </p:sp>
      <p:sp>
        <p:nvSpPr>
          <p:cNvPr id="24606" name="Rectangle 36"/>
          <p:cNvSpPr>
            <a:spLocks noChangeArrowheads="1"/>
          </p:cNvSpPr>
          <p:nvPr/>
        </p:nvSpPr>
        <p:spPr bwMode="auto">
          <a:xfrm>
            <a:off x="7143750" y="5143500"/>
            <a:ext cx="1297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String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1500200" y="704033"/>
            <a:ext cx="7045300" cy="58616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Catégories des variables    5/7</a:t>
            </a:r>
          </a:p>
        </p:txBody>
      </p:sp>
      <p:sp>
        <p:nvSpPr>
          <p:cNvPr id="3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23" grpId="0" autoUpdateAnimBg="0"/>
      <p:bldP spid="32" grpId="0" animBg="1" autoUpdateAnimBg="0"/>
      <p:bldP spid="36" grpId="0" animBg="1" autoUpdateAnimBg="0"/>
      <p:bldP spid="37" grpId="0" autoUpdateAnimBg="0"/>
      <p:bldP spid="41" grpId="0" autoUpdateAnimBg="0"/>
      <p:bldP spid="42" grpId="0" autoUpdateAnimBg="0"/>
      <p:bldP spid="43" grpId="0" animBg="1" autoUpdateAnimBg="0"/>
      <p:bldP spid="44" grpId="0" animBg="1" autoUpdateAnimBg="0"/>
      <p:bldP spid="45" grpId="0" autoUpdateAnimBg="0"/>
      <p:bldP spid="46" grpId="0" animBg="1" autoUpdateAnimBg="0"/>
      <p:bldP spid="47" grpId="0" autoUpdateAnimBg="0"/>
      <p:bldP spid="55" grpId="0" animBg="1" autoUpdateAnimBg="0"/>
      <p:bldP spid="56" grpId="0" autoUpdateAnimBg="0"/>
      <p:bldP spid="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993775" y="2497138"/>
            <a:ext cx="25458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/>
              <a:t>int</a:t>
            </a:r>
            <a:r>
              <a:rPr lang="fr-FR" dirty="0"/>
              <a:t>[] notes={10,12,15};</a:t>
            </a:r>
          </a:p>
          <a:p>
            <a:pPr eaLnBrk="1" hangingPunct="1"/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394200" y="2227263"/>
            <a:ext cx="7954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9125" y="2597150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b="1" dirty="0" err="1">
                <a:solidFill>
                  <a:schemeClr val="tx1"/>
                </a:solidFill>
              </a:rPr>
              <a:t>reference</a:t>
            </a:r>
            <a:endParaRPr lang="fr-FR" sz="900" b="1" dirty="0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57813" y="2983706"/>
            <a:ext cx="1106668" cy="29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6715125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86625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100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7225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8143875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7500938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</a:t>
            </a:r>
          </a:p>
        </p:txBody>
      </p:sp>
      <p:sp>
        <p:nvSpPr>
          <p:cNvPr id="26639" name="AutoShape 4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26640" name="AutoShape 6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889000" y="4140200"/>
            <a:ext cx="44246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String[] animaux={‘’</a:t>
            </a:r>
            <a:r>
              <a:rPr lang="fr-FR" dirty="0" err="1"/>
              <a:t>chat’’,’’poisson</a:t>
            </a:r>
            <a:r>
              <a:rPr lang="fr-FR" dirty="0"/>
              <a:t>’’};</a:t>
            </a:r>
          </a:p>
          <a:p>
            <a:pPr eaLnBrk="1" hangingPunct="1"/>
            <a:endParaRPr lang="fr-FR" dirty="0"/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1028452" y="5337394"/>
            <a:ext cx="115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animaux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71327" y="5661244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b="1" dirty="0" err="1">
                <a:solidFill>
                  <a:schemeClr val="tx1"/>
                </a:solidFill>
              </a:rPr>
              <a:t>reference</a:t>
            </a:r>
            <a:endParaRPr lang="fr-FR" sz="900" b="1" dirty="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100014" y="6077169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43077" y="5635844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ref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28702" y="5635844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ref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5337001" y="4786531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/>
          <p:cNvSpPr txBox="1">
            <a:spLocks noChangeArrowheads="1"/>
          </p:cNvSpPr>
          <p:nvPr/>
        </p:nvSpPr>
        <p:spPr bwMode="auto">
          <a:xfrm>
            <a:off x="5551314" y="4786531"/>
            <a:ext cx="651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chat</a:t>
            </a:r>
          </a:p>
        </p:txBody>
      </p:sp>
      <p:sp>
        <p:nvSpPr>
          <p:cNvPr id="26649" name="ZoneTexte 57"/>
          <p:cNvSpPr txBox="1">
            <a:spLocks noChangeArrowheads="1"/>
          </p:cNvSpPr>
          <p:nvPr/>
        </p:nvSpPr>
        <p:spPr bwMode="auto">
          <a:xfrm>
            <a:off x="500063" y="1857375"/>
            <a:ext cx="6115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Un tableau contenant des éléments de type primitif</a:t>
            </a:r>
          </a:p>
        </p:txBody>
      </p:sp>
      <p:sp>
        <p:nvSpPr>
          <p:cNvPr id="26650" name="ZoneTexte 58"/>
          <p:cNvSpPr txBox="1">
            <a:spLocks noChangeArrowheads="1"/>
          </p:cNvSpPr>
          <p:nvPr/>
        </p:nvSpPr>
        <p:spPr bwMode="auto">
          <a:xfrm>
            <a:off x="373063" y="3630613"/>
            <a:ext cx="5966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Un tableau contenant des éléments de type objet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/>
              <a:t>Les variables références: </a:t>
            </a:r>
            <a:r>
              <a:rPr lang="fr-FR" sz="2000" dirty="0"/>
              <a:t>Les tableaux</a:t>
            </a:r>
          </a:p>
        </p:txBody>
      </p:sp>
      <p:sp>
        <p:nvSpPr>
          <p:cNvPr id="26652" name="Rectangle 36"/>
          <p:cNvSpPr>
            <a:spLocks noChangeArrowheads="1"/>
          </p:cNvSpPr>
          <p:nvPr/>
        </p:nvSpPr>
        <p:spPr bwMode="auto">
          <a:xfrm>
            <a:off x="7010400" y="2286000"/>
            <a:ext cx="12698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int [ ]</a:t>
            </a:r>
          </a:p>
        </p:txBody>
      </p:sp>
      <p:sp>
        <p:nvSpPr>
          <p:cNvPr id="26653" name="Rectangle 40"/>
          <p:cNvSpPr>
            <a:spLocks noChangeArrowheads="1"/>
          </p:cNvSpPr>
          <p:nvPr/>
        </p:nvSpPr>
        <p:spPr bwMode="auto">
          <a:xfrm>
            <a:off x="5265564" y="4448394"/>
            <a:ext cx="1297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objet String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6622876" y="4786531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/>
          <p:cNvSpPr txBox="1">
            <a:spLocks noChangeArrowheads="1"/>
          </p:cNvSpPr>
          <p:nvPr/>
        </p:nvSpPr>
        <p:spPr bwMode="auto">
          <a:xfrm>
            <a:off x="6697307" y="4761767"/>
            <a:ext cx="9204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poisson</a:t>
            </a:r>
          </a:p>
        </p:txBody>
      </p:sp>
      <p:sp>
        <p:nvSpPr>
          <p:cNvPr id="26656" name="Rectangle 49"/>
          <p:cNvSpPr>
            <a:spLocks noChangeArrowheads="1"/>
          </p:cNvSpPr>
          <p:nvPr/>
        </p:nvSpPr>
        <p:spPr bwMode="auto">
          <a:xfrm>
            <a:off x="6551439" y="4429344"/>
            <a:ext cx="1297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objet String</a:t>
            </a: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570813" y="5267761"/>
            <a:ext cx="1715563" cy="36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48" idx="2"/>
          </p:cNvCxnSpPr>
          <p:nvPr/>
        </p:nvCxnSpPr>
        <p:spPr>
          <a:xfrm flipV="1">
            <a:off x="4554698" y="5143719"/>
            <a:ext cx="2603960" cy="84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itre 1"/>
          <p:cNvSpPr txBox="1">
            <a:spLocks/>
          </p:cNvSpPr>
          <p:nvPr/>
        </p:nvSpPr>
        <p:spPr>
          <a:xfrm>
            <a:off x="1492435" y="681232"/>
            <a:ext cx="7143749" cy="66691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Catégories des variables   6/7</a:t>
            </a:r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32" grpId="0"/>
      <p:bldP spid="36" grpId="0" animBg="1"/>
      <p:bldP spid="38" grpId="0" animBg="1"/>
      <p:bldP spid="42" grpId="0" animBg="1"/>
      <p:bldP spid="19" grpId="0"/>
      <p:bldP spid="21" grpId="0"/>
      <p:bldP spid="23" grpId="0" autoUpdateAnimBg="0"/>
      <p:bldP spid="25" grpId="0" autoUpdateAnimBg="0"/>
      <p:bldP spid="26" grpId="0" animBg="1" autoUpdateAnimBg="0"/>
      <p:bldP spid="30" grpId="0" animBg="1"/>
      <p:bldP spid="33" grpId="0" animBg="1"/>
      <p:bldP spid="43" grpId="0" animBg="1" autoUpdateAnimBg="0"/>
      <p:bldP spid="44" grpId="0" autoUpdateAnimBg="0"/>
      <p:bldP spid="34" grpId="0" autoUpdateAnimBg="0"/>
      <p:bldP spid="48" grpId="0" animBg="1" autoUpdateAnimBg="0"/>
      <p:bldP spid="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3.ntu.edu.sg/home/ehchua/programming/java/images/OOP_PrimitiveVs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277"/>
            <a:ext cx="5967435" cy="209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http://www3.ntu.edu.sg/home/ehchua/programming/java/images/Type_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70606"/>
            <a:ext cx="6858023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1508770"/>
            <a:ext cx="6958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/>
              <a:t>Récapitulation sur les types objets et les types primitifs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fr-FR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548059" y="672351"/>
            <a:ext cx="6183064" cy="58672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Catégories des variables 7/7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285875" y="1613699"/>
            <a:ext cx="5786438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tx1"/>
                </a:solidFill>
              </a:rPr>
              <a:t>Syntaxe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Type_retour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nom_method</a:t>
            </a:r>
            <a:r>
              <a:rPr lang="en-US" dirty="0">
                <a:solidFill>
                  <a:schemeClr val="tx1"/>
                </a:solidFill>
              </a:rPr>
              <a:t>([arguments])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eaLnBrk="1" hangingPunct="1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0015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700" name="ZoneTexte 3"/>
          <p:cNvSpPr txBox="1">
            <a:spLocks noChangeArrowheads="1"/>
          </p:cNvSpPr>
          <p:nvPr/>
        </p:nvSpPr>
        <p:spPr bwMode="auto">
          <a:xfrm>
            <a:off x="1285875" y="5124450"/>
            <a:ext cx="6524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charset="2"/>
              <a:buChar char="Ø"/>
            </a:pPr>
            <a:r>
              <a:rPr lang="fr-FR" dirty="0"/>
              <a:t>Le nom de la méthode doit commencer par un verbe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3688" y="37845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u="sng" dirty="0" err="1"/>
              <a:t>Exemple</a:t>
            </a:r>
            <a:r>
              <a:rPr lang="en-US" u="sng" dirty="0"/>
              <a:t>: </a:t>
            </a:r>
          </a:p>
          <a:p>
            <a:pPr eaLnBrk="1" hangingPunct="1"/>
            <a:r>
              <a:rPr lang="en-US" dirty="0"/>
              <a:t>    void </a:t>
            </a:r>
            <a:r>
              <a:rPr lang="en-US" dirty="0" err="1"/>
              <a:t>afficherInfoChemise</a:t>
            </a:r>
            <a:r>
              <a:rPr lang="en-US" dirty="0"/>
              <a:t> 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</a:p>
        </p:txBody>
      </p:sp>
      <p:sp>
        <p:nvSpPr>
          <p:cNvPr id="6" name="Titre 9"/>
          <p:cNvSpPr txBox="1">
            <a:spLocks/>
          </p:cNvSpPr>
          <p:nvPr/>
        </p:nvSpPr>
        <p:spPr>
          <a:xfrm>
            <a:off x="1626096" y="616285"/>
            <a:ext cx="7200800" cy="66464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Déclaration des méthodes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988840"/>
            <a:ext cx="4071938" cy="1357313"/>
          </a:xfrm>
          <a:prstGeom prst="rect">
            <a:avLst/>
          </a:prstGeom>
          <a:solidFill>
            <a:schemeClr val="bg2">
              <a:lumMod val="2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724" name="ZoneTexte 5"/>
          <p:cNvSpPr txBox="1">
            <a:spLocks noChangeArrowheads="1"/>
          </p:cNvSpPr>
          <p:nvPr/>
        </p:nvSpPr>
        <p:spPr bwMode="auto">
          <a:xfrm>
            <a:off x="1354510" y="1621359"/>
            <a:ext cx="516170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/>
              <a:t>public class Chemise{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id;</a:t>
            </a:r>
          </a:p>
          <a:p>
            <a:pPr eaLnBrk="1" hangingPunct="1"/>
            <a:r>
              <a:rPr lang="fr-FR" dirty="0"/>
              <a:t>    char couleur;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float</a:t>
            </a:r>
            <a:r>
              <a:rPr lang="fr-FR" dirty="0"/>
              <a:t> prix;</a:t>
            </a:r>
          </a:p>
          <a:p>
            <a:pPr eaLnBrk="1" hangingPunct="1"/>
            <a:r>
              <a:rPr lang="fr-FR" dirty="0"/>
              <a:t>    String description;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quantite</a:t>
            </a:r>
            <a:r>
              <a:rPr lang="fr-FR" dirty="0"/>
              <a:t>;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ajouterChemise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nombre) {</a:t>
            </a:r>
          </a:p>
          <a:p>
            <a:pPr eaLnBrk="1" hangingPunct="1"/>
            <a:r>
              <a:rPr lang="fr-FR" dirty="0"/>
              <a:t>	</a:t>
            </a:r>
            <a:r>
              <a:rPr lang="fr-FR" dirty="0" err="1"/>
              <a:t>quantite</a:t>
            </a:r>
            <a:r>
              <a:rPr lang="fr-FR" dirty="0"/>
              <a:t> += nombre;</a:t>
            </a:r>
          </a:p>
          <a:p>
            <a:pPr eaLnBrk="1" hangingPunct="1"/>
            <a:r>
              <a:rPr lang="fr-FR" dirty="0"/>
              <a:t>     }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    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dimunierChemise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nombre) {</a:t>
            </a:r>
          </a:p>
          <a:p>
            <a:pPr eaLnBrk="1" hangingPunct="1"/>
            <a:r>
              <a:rPr lang="fr-FR" dirty="0"/>
              <a:t>	</a:t>
            </a:r>
            <a:r>
              <a:rPr lang="fr-FR" dirty="0" err="1"/>
              <a:t>quantite</a:t>
            </a:r>
            <a:r>
              <a:rPr lang="fr-FR" dirty="0"/>
              <a:t> - = nombre;</a:t>
            </a:r>
          </a:p>
          <a:p>
            <a:pPr eaLnBrk="1" hangingPunct="1"/>
            <a:r>
              <a:rPr lang="fr-FR" dirty="0"/>
              <a:t>      }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void</a:t>
            </a:r>
            <a:r>
              <a:rPr lang="fr-FR" dirty="0"/>
              <a:t>  </a:t>
            </a:r>
            <a:r>
              <a:rPr lang="fr-FR" dirty="0" err="1"/>
              <a:t>afficherInfoChemise</a:t>
            </a:r>
            <a:r>
              <a:rPr lang="fr-FR" dirty="0"/>
              <a:t>() {</a:t>
            </a:r>
          </a:p>
          <a:p>
            <a:pPr eaLnBrk="1" hangingPunct="1"/>
            <a:r>
              <a:rPr lang="fr-FR" dirty="0"/>
              <a:t>	System.out.println(id+  info);</a:t>
            </a:r>
          </a:p>
          <a:p>
            <a:pPr eaLnBrk="1" hangingPunct="1"/>
            <a:r>
              <a:rPr lang="fr-FR" dirty="0"/>
              <a:t>     }</a:t>
            </a:r>
          </a:p>
          <a:p>
            <a:pPr eaLnBrk="1" hangingPunct="1"/>
            <a:r>
              <a:rPr lang="fr-FR" dirty="0"/>
              <a:t>}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015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547664" y="644922"/>
            <a:ext cx="6183064" cy="69780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Classe chemise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à coins arrondis 27"/>
          <p:cNvSpPr/>
          <p:nvPr/>
        </p:nvSpPr>
        <p:spPr>
          <a:xfrm>
            <a:off x="2476304" y="6374782"/>
            <a:ext cx="1500188" cy="35718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6072188" y="3357563"/>
            <a:ext cx="1690687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000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itre 1"/>
          <p:cNvSpPr>
            <a:spLocks noGrp="1"/>
          </p:cNvSpPr>
          <p:nvPr>
            <p:ph type="title"/>
          </p:nvPr>
        </p:nvSpPr>
        <p:spPr>
          <a:xfrm>
            <a:off x="1457325" y="666773"/>
            <a:ext cx="4657725" cy="73025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>
                <a:solidFill>
                  <a:schemeClr val="tx1"/>
                </a:solidFill>
              </a:rPr>
              <a:t>Création des objets</a:t>
            </a:r>
          </a:p>
        </p:txBody>
      </p:sp>
      <p:sp>
        <p:nvSpPr>
          <p:cNvPr id="3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22860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286000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3588" y="2357438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5" y="1500188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214438" y="3998913"/>
            <a:ext cx="6715125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785938"/>
            <a:ext cx="2488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276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Classe « Chemise »</a:t>
            </a:r>
          </a:p>
        </p:txBody>
      </p:sp>
      <p:sp>
        <p:nvSpPr>
          <p:cNvPr id="31758" name="ZoneTexte 15"/>
          <p:cNvSpPr txBox="1">
            <a:spLocks noChangeArrowheads="1"/>
          </p:cNvSpPr>
          <p:nvPr/>
        </p:nvSpPr>
        <p:spPr bwMode="auto">
          <a:xfrm>
            <a:off x="4000500" y="3406775"/>
            <a:ext cx="1548822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9, Rue Hannibal</a:t>
            </a:r>
          </a:p>
        </p:txBody>
      </p:sp>
      <p:sp>
        <p:nvSpPr>
          <p:cNvPr id="31759" name="ZoneTexte 18"/>
          <p:cNvSpPr txBox="1">
            <a:spLocks noChangeArrowheads="1"/>
          </p:cNvSpPr>
          <p:nvPr/>
        </p:nvSpPr>
        <p:spPr bwMode="auto">
          <a:xfrm>
            <a:off x="6019800" y="3406775"/>
            <a:ext cx="1897632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/>
              <a:t>23, Rue des anges</a:t>
            </a:r>
          </a:p>
        </p:txBody>
      </p:sp>
      <p:sp>
        <p:nvSpPr>
          <p:cNvPr id="31760" name="ZoneTexte 19"/>
          <p:cNvSpPr txBox="1">
            <a:spLocks noChangeArrowheads="1"/>
          </p:cNvSpPr>
          <p:nvPr/>
        </p:nvSpPr>
        <p:spPr bwMode="auto">
          <a:xfrm>
            <a:off x="2507314" y="6357741"/>
            <a:ext cx="1499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/>
              <a:t>Référence 1</a:t>
            </a:r>
          </a:p>
        </p:txBody>
      </p:sp>
      <p:sp>
        <p:nvSpPr>
          <p:cNvPr id="31762" name="ZoneTexte 21"/>
          <p:cNvSpPr txBox="1">
            <a:spLocks noChangeArrowheads="1"/>
          </p:cNvSpPr>
          <p:nvPr/>
        </p:nvSpPr>
        <p:spPr bwMode="auto">
          <a:xfrm>
            <a:off x="4071938" y="5072063"/>
            <a:ext cx="8258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Objet 1</a:t>
            </a:r>
          </a:p>
        </p:txBody>
      </p:sp>
      <p:sp>
        <p:nvSpPr>
          <p:cNvPr id="31763" name="ZoneTexte 22"/>
          <p:cNvSpPr txBox="1">
            <a:spLocks noChangeArrowheads="1"/>
          </p:cNvSpPr>
          <p:nvPr/>
        </p:nvSpPr>
        <p:spPr bwMode="auto">
          <a:xfrm>
            <a:off x="6715125" y="5072063"/>
            <a:ext cx="8258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/>
              <a:t>Objet 2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544301" y="3370319"/>
            <a:ext cx="1500188" cy="35718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1765" name="ZoneTexte 24"/>
          <p:cNvSpPr txBox="1">
            <a:spLocks noChangeArrowheads="1"/>
          </p:cNvSpPr>
          <p:nvPr/>
        </p:nvSpPr>
        <p:spPr bwMode="auto">
          <a:xfrm>
            <a:off x="1444077" y="3356257"/>
            <a:ext cx="1721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/>
              <a:t>17, Rue Carthage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784056" y="6283934"/>
            <a:ext cx="1500188" cy="35718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6500813" y="5572125"/>
            <a:ext cx="642938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31762" idx="2"/>
          </p:cNvCxnSpPr>
          <p:nvPr/>
        </p:nvCxnSpPr>
        <p:spPr>
          <a:xfrm flipV="1">
            <a:off x="3929063" y="5379840"/>
            <a:ext cx="555809" cy="670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1833563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4262438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 flipH="1" flipV="1">
            <a:off x="6191250" y="3095625"/>
            <a:ext cx="357188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1" name="ZoneTexte 20"/>
          <p:cNvSpPr txBox="1">
            <a:spLocks noChangeArrowheads="1"/>
          </p:cNvSpPr>
          <p:nvPr/>
        </p:nvSpPr>
        <p:spPr bwMode="auto">
          <a:xfrm>
            <a:off x="5955728" y="6324733"/>
            <a:ext cx="12458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/>
              <a:t>Référence 2</a:t>
            </a:r>
          </a:p>
        </p:txBody>
      </p:sp>
    </p:spTree>
    <p:extLst>
      <p:ext uri="{BB962C8B-B14F-4D97-AF65-F5344CB8AC3E}">
        <p14:creationId xmlns:p14="http://schemas.microsoft.com/office/powerpoint/2010/main" val="32588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89538"/>
              </p:ext>
            </p:extLst>
          </p:nvPr>
        </p:nvGraphicFramePr>
        <p:xfrm>
          <a:off x="899592" y="2708920"/>
          <a:ext cx="7776864" cy="308835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35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fr-FR" dirty="0"/>
                        <a:t> Une référence nous permet de trouver l’objet.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/>
                        <a:t> En utilisant la référence, on peut accéder aux attributs et méthodes de l’objet.</a:t>
                      </a:r>
                    </a:p>
                    <a:p>
                      <a:r>
                        <a:rPr lang="fr-FR" dirty="0"/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/>
                        <a:t> Une adresse nous permet de trouver une maison.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/>
                        <a:t> En</a:t>
                      </a:r>
                      <a:r>
                        <a:rPr lang="fr-FR" baseline="0" dirty="0"/>
                        <a:t> utilisant</a:t>
                      </a:r>
                      <a:r>
                        <a:rPr lang="fr-FR" dirty="0"/>
                        <a:t> l’adresse, on peut envoyer une lettre à cette maison.</a:t>
                      </a: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2" name="ZoneTexte 5"/>
          <p:cNvSpPr txBox="1">
            <a:spLocks noChangeArrowheads="1"/>
          </p:cNvSpPr>
          <p:nvPr/>
        </p:nvSpPr>
        <p:spPr bwMode="auto">
          <a:xfrm>
            <a:off x="4714875" y="2000250"/>
            <a:ext cx="25074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Par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b="1" dirty="0"/>
              <a:t>analogie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803" name="ZoneTexte 6"/>
          <p:cNvSpPr txBox="1">
            <a:spLocks noChangeArrowheads="1"/>
          </p:cNvSpPr>
          <p:nvPr/>
        </p:nvSpPr>
        <p:spPr bwMode="auto">
          <a:xfrm>
            <a:off x="1571625" y="2000250"/>
            <a:ext cx="1864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/>
              <a:t>Réellement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600075" y="-144464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259632" y="692964"/>
            <a:ext cx="5100935" cy="61114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b="1" kern="0" dirty="0"/>
              <a:t>Référence d’un objet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oneTexte 3"/>
          <p:cNvSpPr txBox="1">
            <a:spLocks noChangeArrowheads="1"/>
          </p:cNvSpPr>
          <p:nvPr/>
        </p:nvSpPr>
        <p:spPr bwMode="auto">
          <a:xfrm>
            <a:off x="250502" y="2284834"/>
            <a:ext cx="4278735" cy="280076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public class Test{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public 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void</a:t>
            </a:r>
            <a:r>
              <a:rPr lang="fr-FR" sz="1600" dirty="0"/>
              <a:t> main(String[] </a:t>
            </a:r>
            <a:r>
              <a:rPr lang="fr-FR" sz="1600" dirty="0" err="1"/>
              <a:t>args</a:t>
            </a:r>
            <a:r>
              <a:rPr lang="fr-FR" sz="1600" dirty="0"/>
              <a:t>){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Chemise </a:t>
            </a:r>
            <a:r>
              <a:rPr lang="fr-FR" sz="1600" dirty="0" err="1"/>
              <a:t>maChemise</a:t>
            </a:r>
            <a:r>
              <a:rPr lang="fr-FR" sz="16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/>
              <a:t>maChemise</a:t>
            </a:r>
            <a:r>
              <a:rPr lang="fr-FR" sz="1600" dirty="0"/>
              <a:t>=new Chemise();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/>
              <a:t>maChemise.couleur</a:t>
            </a:r>
            <a:r>
              <a:rPr lang="fr-FR" sz="1600" dirty="0"/>
              <a:t>=‘R’;</a:t>
            </a:r>
          </a:p>
          <a:p>
            <a:pPr eaLnBrk="1" hangingPunct="1"/>
            <a:r>
              <a:rPr lang="fr-FR" sz="1600" dirty="0"/>
              <a:t>	}</a:t>
            </a:r>
          </a:p>
          <a:p>
            <a:pPr eaLnBrk="1" hangingPunct="1"/>
            <a:r>
              <a:rPr lang="fr-FR" sz="16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3250261"/>
            <a:ext cx="2143125" cy="357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4820" name="ZoneTexte 6"/>
          <p:cNvSpPr txBox="1">
            <a:spLocks noChangeArrowheads="1"/>
          </p:cNvSpPr>
          <p:nvPr/>
        </p:nvSpPr>
        <p:spPr bwMode="auto">
          <a:xfrm>
            <a:off x="6143625" y="2071688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678794" y="2703745"/>
            <a:ext cx="221456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235475" y="4143375"/>
            <a:ext cx="1136725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5191434" y="3717032"/>
            <a:ext cx="1540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/>
              <a:t>maChemise</a:t>
            </a:r>
            <a:endParaRPr lang="fr-FR" dirty="0"/>
          </a:p>
        </p:txBody>
      </p:sp>
      <p:sp>
        <p:nvSpPr>
          <p:cNvPr id="34825" name="ZoneTexte 11"/>
          <p:cNvSpPr txBox="1">
            <a:spLocks noChangeArrowheads="1"/>
          </p:cNvSpPr>
          <p:nvPr/>
        </p:nvSpPr>
        <p:spPr bwMode="auto">
          <a:xfrm>
            <a:off x="214313" y="5643563"/>
            <a:ext cx="6357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Création d’une variable </a:t>
            </a:r>
            <a:r>
              <a:rPr lang="fr-FR" i="1" dirty="0" err="1"/>
              <a:t>maChemise</a:t>
            </a:r>
            <a:r>
              <a:rPr lang="fr-FR" dirty="0"/>
              <a:t> de type Chemise </a:t>
            </a:r>
          </a:p>
        </p:txBody>
      </p:sp>
      <p:sp>
        <p:nvSpPr>
          <p:cNvPr id="34826" name="ZoneTexte 12"/>
          <p:cNvSpPr txBox="1">
            <a:spLocks noChangeArrowheads="1"/>
          </p:cNvSpPr>
          <p:nvPr/>
        </p:nvSpPr>
        <p:spPr bwMode="auto">
          <a:xfrm>
            <a:off x="5453063" y="5357813"/>
            <a:ext cx="663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4827" name="ZoneTexte 13"/>
          <p:cNvSpPr txBox="1">
            <a:spLocks noChangeArrowheads="1"/>
          </p:cNvSpPr>
          <p:nvPr/>
        </p:nvSpPr>
        <p:spPr bwMode="auto">
          <a:xfrm>
            <a:off x="7358063" y="5357813"/>
            <a:ext cx="670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16" name="Titre 9"/>
          <p:cNvSpPr txBox="1">
            <a:spLocks/>
          </p:cNvSpPr>
          <p:nvPr/>
        </p:nvSpPr>
        <p:spPr>
          <a:xfrm>
            <a:off x="1453407" y="630987"/>
            <a:ext cx="5904656" cy="58315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Notion de référence	1/5</a:t>
            </a:r>
          </a:p>
        </p:txBody>
      </p:sp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oneTexte 3"/>
          <p:cNvSpPr txBox="1">
            <a:spLocks noChangeArrowheads="1"/>
          </p:cNvSpPr>
          <p:nvPr/>
        </p:nvSpPr>
        <p:spPr bwMode="auto">
          <a:xfrm>
            <a:off x="0" y="2071688"/>
            <a:ext cx="4278735" cy="280076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public </a:t>
            </a:r>
            <a:r>
              <a:rPr lang="fr-FR" sz="1600" dirty="0" err="1">
                <a:solidFill>
                  <a:schemeClr val="bg1"/>
                </a:solidFill>
              </a:rPr>
              <a:t>static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r>
              <a:rPr lang="fr-FR" sz="1600" dirty="0">
                <a:solidFill>
                  <a:schemeClr val="bg1"/>
                </a:solidFill>
              </a:rPr>
              <a:t> main(String[] </a:t>
            </a:r>
            <a:r>
              <a:rPr lang="fr-FR" sz="1600" dirty="0" err="1">
                <a:solidFill>
                  <a:schemeClr val="bg1"/>
                </a:solidFill>
              </a:rPr>
              <a:t>args</a:t>
            </a:r>
            <a:r>
              <a:rPr lang="fr-FR" sz="1600" dirty="0">
                <a:solidFill>
                  <a:schemeClr val="bg1"/>
                </a:solidFill>
              </a:rPr>
              <a:t>){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Chemise 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 = new Chemise();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  <a:r>
              <a:rPr lang="fr-FR" sz="1600" dirty="0" err="1">
                <a:solidFill>
                  <a:schemeClr val="bg1"/>
                </a:solidFill>
              </a:rPr>
              <a:t>maChemise.couleur</a:t>
            </a:r>
            <a:r>
              <a:rPr lang="fr-FR" sz="1600" dirty="0">
                <a:solidFill>
                  <a:schemeClr val="bg1"/>
                </a:solidFill>
              </a:rPr>
              <a:t>=‘R’;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9" y="3537392"/>
            <a:ext cx="1872208" cy="361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6870" name="ZoneTexte 10"/>
          <p:cNvSpPr txBox="1">
            <a:spLocks noChangeArrowheads="1"/>
          </p:cNvSpPr>
          <p:nvPr/>
        </p:nvSpPr>
        <p:spPr bwMode="auto">
          <a:xfrm>
            <a:off x="5191434" y="3732561"/>
            <a:ext cx="1540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>
                <a:solidFill>
                  <a:schemeClr val="bg1"/>
                </a:solidFill>
              </a:rPr>
              <a:t>maChemise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400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400" dirty="0" err="1">
                <a:solidFill>
                  <a:schemeClr val="tx1"/>
                </a:solidFill>
              </a:rPr>
              <a:t>null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28592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id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couleur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prix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description</a:t>
            </a:r>
          </a:p>
          <a:p>
            <a:pPr eaLnBrk="1" hangingPunct="1"/>
            <a:r>
              <a:rPr lang="fr-FR" sz="1600" dirty="0" err="1">
                <a:solidFill>
                  <a:schemeClr val="bg1"/>
                </a:solidFill>
              </a:rPr>
              <a:t>quantite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6878" name="ZoneTexte 19"/>
          <p:cNvSpPr txBox="1">
            <a:spLocks noChangeArrowheads="1"/>
          </p:cNvSpPr>
          <p:nvPr/>
        </p:nvSpPr>
        <p:spPr bwMode="auto">
          <a:xfrm>
            <a:off x="310407" y="5572125"/>
            <a:ext cx="97622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Instanciation de la classe Chemise               Création d’un objet. 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Cet objet possède une adresse de son emplacement dans la mémoire (</a:t>
            </a:r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0x034009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879" name="ZoneTexte 20"/>
          <p:cNvSpPr txBox="1">
            <a:spLocks noChangeArrowheads="1"/>
          </p:cNvSpPr>
          <p:nvPr/>
        </p:nvSpPr>
        <p:spPr bwMode="auto">
          <a:xfrm>
            <a:off x="5453063" y="5357813"/>
            <a:ext cx="663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880" name="ZoneTexte 21"/>
          <p:cNvSpPr txBox="1">
            <a:spLocks noChangeArrowheads="1"/>
          </p:cNvSpPr>
          <p:nvPr/>
        </p:nvSpPr>
        <p:spPr bwMode="auto">
          <a:xfrm>
            <a:off x="7358063" y="5357813"/>
            <a:ext cx="670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6881" name="ZoneTexte 22"/>
          <p:cNvSpPr txBox="1">
            <a:spLocks noChangeArrowheads="1"/>
          </p:cNvSpPr>
          <p:nvPr/>
        </p:nvSpPr>
        <p:spPr bwMode="auto">
          <a:xfrm>
            <a:off x="6143625" y="2071688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Mémoire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3686079" y="5674395"/>
            <a:ext cx="581297" cy="1168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8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5" name="Titre 9"/>
          <p:cNvSpPr txBox="1">
            <a:spLocks/>
          </p:cNvSpPr>
          <p:nvPr/>
        </p:nvSpPr>
        <p:spPr>
          <a:xfrm>
            <a:off x="1453407" y="659659"/>
            <a:ext cx="5904656" cy="6598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Notion de référence	2/5</a:t>
            </a: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9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92197"/>
            <a:ext cx="6589199" cy="748572"/>
          </a:xfr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>
                <a:solidFill>
                  <a:schemeClr val="tx1"/>
                </a:solidFill>
              </a:rPr>
              <a:t>Objectifs</a:t>
            </a:r>
            <a:endParaRPr lang="en-US" sz="3200" b="1" i="1" dirty="0">
              <a:solidFill>
                <a:schemeClr val="tx1"/>
              </a:solidFill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547664" y="1628800"/>
            <a:ext cx="7308256" cy="4744803"/>
          </a:xfrm>
        </p:spPr>
        <p:txBody>
          <a:bodyPr>
            <a:normAutofit fontScale="85000" lnSpcReduction="20000"/>
          </a:bodyPr>
          <a:lstStyle/>
          <a:p>
            <a:pPr indent="533400">
              <a:buFont typeface="Wingdings" pitchFamily="2" charset="2"/>
              <a:buChar char="ü"/>
            </a:pPr>
            <a:r>
              <a:rPr lang="fr-FR" sz="2800" b="1" dirty="0">
                <a:solidFill>
                  <a:schemeClr val="tx1"/>
                </a:solidFill>
              </a:rPr>
              <a:t>Notion de classe et d’objet</a:t>
            </a:r>
          </a:p>
          <a:p>
            <a:pPr indent="533400"/>
            <a:endParaRPr lang="fr-FR" sz="2800" b="1" dirty="0">
              <a:solidFill>
                <a:schemeClr val="tx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b="1" dirty="0">
                <a:solidFill>
                  <a:schemeClr val="tx1"/>
                </a:solidFill>
              </a:rPr>
              <a:t>Déclaration de classe</a:t>
            </a:r>
          </a:p>
          <a:p>
            <a:pPr indent="533400">
              <a:buFont typeface="Wingdings" pitchFamily="2" charset="2"/>
              <a:buChar char="ü"/>
            </a:pPr>
            <a:endParaRPr lang="fr-FR" sz="2800" b="1" dirty="0">
              <a:solidFill>
                <a:schemeClr val="tx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b="1" dirty="0">
                <a:solidFill>
                  <a:schemeClr val="tx1"/>
                </a:solidFill>
              </a:rPr>
              <a:t>Déclarations des attributs et des méthodes</a:t>
            </a:r>
          </a:p>
          <a:p>
            <a:pPr indent="533400">
              <a:buFont typeface="Wingdings" pitchFamily="2" charset="2"/>
              <a:buChar char="ü"/>
            </a:pPr>
            <a:endParaRPr lang="fr-FR" sz="2800" b="1" dirty="0">
              <a:solidFill>
                <a:schemeClr val="tx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b="1" dirty="0">
                <a:solidFill>
                  <a:schemeClr val="tx1"/>
                </a:solidFill>
              </a:rPr>
              <a:t>Les types des variables (primitives et objets)</a:t>
            </a:r>
          </a:p>
          <a:p>
            <a:pPr indent="533400">
              <a:buFont typeface="Wingdings" pitchFamily="2" charset="2"/>
              <a:buChar char="ü"/>
            </a:pPr>
            <a:endParaRPr lang="fr-FR" sz="2800" b="1" dirty="0">
              <a:solidFill>
                <a:schemeClr val="tx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b="1" dirty="0">
                <a:solidFill>
                  <a:schemeClr val="tx1"/>
                </a:solidFill>
              </a:rPr>
              <a:t>Notion de référence</a:t>
            </a:r>
          </a:p>
          <a:p>
            <a:pPr indent="533400">
              <a:buFont typeface="Wingdings" pitchFamily="2" charset="2"/>
              <a:buChar char="ü"/>
            </a:pPr>
            <a:endParaRPr lang="fr-FR" sz="2800" b="1" dirty="0">
              <a:solidFill>
                <a:schemeClr val="tx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b="1" dirty="0">
                <a:solidFill>
                  <a:schemeClr val="tx1"/>
                </a:solidFill>
              </a:rPr>
              <a:t>Les constructeurs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oneTexte 3"/>
          <p:cNvSpPr txBox="1">
            <a:spLocks noChangeArrowheads="1"/>
          </p:cNvSpPr>
          <p:nvPr/>
        </p:nvSpPr>
        <p:spPr bwMode="auto">
          <a:xfrm>
            <a:off x="106362" y="2071688"/>
            <a:ext cx="4278735" cy="280076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public </a:t>
            </a:r>
            <a:r>
              <a:rPr lang="fr-FR" sz="1600" dirty="0" err="1">
                <a:solidFill>
                  <a:schemeClr val="bg1"/>
                </a:solidFill>
              </a:rPr>
              <a:t>static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r>
              <a:rPr lang="fr-FR" sz="1600" dirty="0">
                <a:solidFill>
                  <a:schemeClr val="bg1"/>
                </a:solidFill>
              </a:rPr>
              <a:t> main(String[] </a:t>
            </a:r>
            <a:r>
              <a:rPr lang="fr-FR" sz="1600" dirty="0" err="1">
                <a:solidFill>
                  <a:schemeClr val="bg1"/>
                </a:solidFill>
              </a:rPr>
              <a:t>args</a:t>
            </a:r>
            <a:r>
              <a:rPr lang="fr-FR" sz="1600" dirty="0">
                <a:solidFill>
                  <a:schemeClr val="bg1"/>
                </a:solidFill>
              </a:rPr>
              <a:t>){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Chemise 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=new Chemise();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  <a:r>
              <a:rPr lang="fr-FR" sz="1600" dirty="0" err="1">
                <a:solidFill>
                  <a:schemeClr val="bg1"/>
                </a:solidFill>
              </a:rPr>
              <a:t>maChemise.couleur</a:t>
            </a:r>
            <a:r>
              <a:rPr lang="fr-FR" sz="1600" dirty="0">
                <a:solidFill>
                  <a:schemeClr val="bg1"/>
                </a:solidFill>
              </a:rPr>
              <a:t>=‘R’;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8918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540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/>
              <a:t>maChemise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92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3892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26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63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 err="1">
                <a:solidFill>
                  <a:schemeClr val="bg1"/>
                </a:solidFill>
              </a:rPr>
              <a:t>Stack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8927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70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 err="1">
                <a:solidFill>
                  <a:schemeClr val="bg1"/>
                </a:solidFill>
              </a:rPr>
              <a:t>Heap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8928" name="ZoneTexte 23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7070725" y="278606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32" name="ZoneTexte 27"/>
          <p:cNvSpPr txBox="1">
            <a:spLocks noChangeArrowheads="1"/>
          </p:cNvSpPr>
          <p:nvPr/>
        </p:nvSpPr>
        <p:spPr bwMode="auto">
          <a:xfrm>
            <a:off x="642938" y="5643563"/>
            <a:ext cx="61302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Lier l’objet créé et la variable </a:t>
            </a:r>
            <a:r>
              <a:rPr lang="fr-FR" i="1" dirty="0" err="1">
                <a:solidFill>
                  <a:schemeClr val="bg1"/>
                </a:solidFill>
              </a:rPr>
              <a:t>maChemise</a:t>
            </a:r>
            <a:r>
              <a:rPr lang="fr-FR" i="1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fr-FR" i="1" dirty="0">
                <a:solidFill>
                  <a:schemeClr val="bg1"/>
                </a:solidFill>
              </a:rPr>
              <a:t>	         </a:t>
            </a:r>
            <a:r>
              <a:rPr lang="fr-FR" i="1" dirty="0" err="1">
                <a:solidFill>
                  <a:schemeClr val="bg1"/>
                </a:solidFill>
              </a:rPr>
              <a:t>maChemise</a:t>
            </a:r>
            <a:r>
              <a:rPr lang="fr-FR" dirty="0">
                <a:solidFill>
                  <a:schemeClr val="bg1"/>
                </a:solidFill>
              </a:rPr>
              <a:t> est la référence de l’objet créé</a:t>
            </a:r>
          </a:p>
        </p:txBody>
      </p:sp>
      <p:sp>
        <p:nvSpPr>
          <p:cNvPr id="3893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7858125" y="3573463"/>
            <a:ext cx="642938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9" name="Flèche droite 28"/>
          <p:cNvSpPr/>
          <p:nvPr/>
        </p:nvSpPr>
        <p:spPr>
          <a:xfrm>
            <a:off x="611560" y="6072188"/>
            <a:ext cx="960065" cy="1651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8" name="Titre 9"/>
          <p:cNvSpPr txBox="1">
            <a:spLocks/>
          </p:cNvSpPr>
          <p:nvPr/>
        </p:nvSpPr>
        <p:spPr>
          <a:xfrm>
            <a:off x="1497330" y="652646"/>
            <a:ext cx="5904656" cy="75308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Notion de référence	3/5</a:t>
            </a:r>
          </a:p>
        </p:txBody>
      </p:sp>
      <p:sp>
        <p:nvSpPr>
          <p:cNvPr id="3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-0.20973 0.1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oneTexte 3"/>
          <p:cNvSpPr txBox="1">
            <a:spLocks noChangeArrowheads="1"/>
          </p:cNvSpPr>
          <p:nvPr/>
        </p:nvSpPr>
        <p:spPr bwMode="auto">
          <a:xfrm>
            <a:off x="0" y="2071688"/>
            <a:ext cx="4278735" cy="280076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public </a:t>
            </a:r>
            <a:r>
              <a:rPr lang="fr-FR" sz="1600" dirty="0" err="1">
                <a:solidFill>
                  <a:schemeClr val="bg1"/>
                </a:solidFill>
              </a:rPr>
              <a:t>static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r>
              <a:rPr lang="fr-FR" sz="1600" dirty="0">
                <a:solidFill>
                  <a:schemeClr val="bg1"/>
                </a:solidFill>
              </a:rPr>
              <a:t> main(String[] </a:t>
            </a:r>
            <a:r>
              <a:rPr lang="fr-FR" sz="1600" dirty="0" err="1">
                <a:solidFill>
                  <a:schemeClr val="bg1"/>
                </a:solidFill>
              </a:rPr>
              <a:t>args</a:t>
            </a:r>
            <a:r>
              <a:rPr lang="fr-FR" sz="1600" dirty="0">
                <a:solidFill>
                  <a:schemeClr val="bg1"/>
                </a:solidFill>
              </a:rPr>
              <a:t>){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Chemise 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=new Chemise();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  <a:r>
              <a:rPr lang="fr-FR" sz="1600" dirty="0" err="1">
                <a:solidFill>
                  <a:schemeClr val="bg1"/>
                </a:solidFill>
              </a:rPr>
              <a:t>maChemise.couleur</a:t>
            </a:r>
            <a:r>
              <a:rPr lang="fr-FR" sz="1600" dirty="0">
                <a:solidFill>
                  <a:schemeClr val="bg1"/>
                </a:solidFill>
              </a:rPr>
              <a:t>=‘R’;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3" y="4071938"/>
            <a:ext cx="2160240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67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/>
              <a:t>maChemise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97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097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7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63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0978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70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80" name="ZoneTexte 24"/>
          <p:cNvSpPr txBox="1">
            <a:spLocks noChangeArrowheads="1"/>
          </p:cNvSpPr>
          <p:nvPr/>
        </p:nvSpPr>
        <p:spPr bwMode="auto">
          <a:xfrm>
            <a:off x="6143625" y="2071688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Mémoire</a:t>
            </a:r>
          </a:p>
        </p:txBody>
      </p:sp>
      <p:sp>
        <p:nvSpPr>
          <p:cNvPr id="40981" name="ZoneTexte 25"/>
          <p:cNvSpPr txBox="1">
            <a:spLocks noChangeArrowheads="1"/>
          </p:cNvSpPr>
          <p:nvPr/>
        </p:nvSpPr>
        <p:spPr bwMode="auto">
          <a:xfrm>
            <a:off x="357188" y="5786438"/>
            <a:ext cx="8836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En utilisant la référence </a:t>
            </a:r>
            <a:r>
              <a:rPr lang="fr-FR" i="1" dirty="0" err="1">
                <a:solidFill>
                  <a:schemeClr val="bg1"/>
                </a:solidFill>
              </a:rPr>
              <a:t>maChemise</a:t>
            </a:r>
            <a:r>
              <a:rPr lang="fr-FR" dirty="0">
                <a:solidFill>
                  <a:schemeClr val="bg1"/>
                </a:solidFill>
              </a:rPr>
              <a:t>, on peut accéder aux attributs de l’objet</a:t>
            </a:r>
          </a:p>
        </p:txBody>
      </p:sp>
      <p:sp>
        <p:nvSpPr>
          <p:cNvPr id="26" name="Titre 9"/>
          <p:cNvSpPr txBox="1">
            <a:spLocks/>
          </p:cNvSpPr>
          <p:nvPr/>
        </p:nvSpPr>
        <p:spPr>
          <a:xfrm>
            <a:off x="1624013" y="643024"/>
            <a:ext cx="5904656" cy="7079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Notion de référence	4/5</a:t>
            </a:r>
          </a:p>
        </p:txBody>
      </p:sp>
      <p:sp>
        <p:nvSpPr>
          <p:cNvPr id="2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9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oneTexte 3"/>
          <p:cNvSpPr txBox="1">
            <a:spLocks noChangeArrowheads="1"/>
          </p:cNvSpPr>
          <p:nvPr/>
        </p:nvSpPr>
        <p:spPr bwMode="auto">
          <a:xfrm>
            <a:off x="0" y="2071688"/>
            <a:ext cx="4738688" cy="255428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public </a:t>
            </a:r>
            <a:r>
              <a:rPr lang="fr-FR" sz="1600" dirty="0" err="1">
                <a:solidFill>
                  <a:schemeClr val="bg1"/>
                </a:solidFill>
              </a:rPr>
              <a:t>static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r>
              <a:rPr lang="fr-FR" sz="1600" dirty="0">
                <a:solidFill>
                  <a:schemeClr val="bg1"/>
                </a:solidFill>
              </a:rPr>
              <a:t> main(String[] </a:t>
            </a:r>
            <a:r>
              <a:rPr lang="fr-FR" sz="1600" dirty="0" err="1">
                <a:solidFill>
                  <a:schemeClr val="bg1"/>
                </a:solidFill>
              </a:rPr>
              <a:t>args</a:t>
            </a:r>
            <a:r>
              <a:rPr lang="fr-FR" sz="1600" dirty="0">
                <a:solidFill>
                  <a:schemeClr val="bg1"/>
                </a:solidFill>
              </a:rPr>
              <a:t>){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   Chemise </a:t>
            </a:r>
            <a:r>
              <a:rPr lang="fr-FR" sz="1600" dirty="0" err="1">
                <a:solidFill>
                  <a:schemeClr val="bg1"/>
                </a:solidFill>
              </a:rPr>
              <a:t>maChemise</a:t>
            </a:r>
            <a:r>
              <a:rPr lang="fr-FR" sz="1600" dirty="0">
                <a:solidFill>
                  <a:schemeClr val="bg1"/>
                </a:solidFill>
              </a:rPr>
              <a:t>=new Chemise()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	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   Chemise </a:t>
            </a:r>
            <a:r>
              <a:rPr lang="fr-FR" sz="1600" dirty="0" err="1">
                <a:solidFill>
                  <a:schemeClr val="bg1"/>
                </a:solidFill>
              </a:rPr>
              <a:t>taChemise</a:t>
            </a:r>
            <a:r>
              <a:rPr lang="fr-FR" sz="1600" dirty="0">
                <a:solidFill>
                  <a:schemeClr val="bg1"/>
                </a:solidFill>
              </a:rPr>
              <a:t>=new Chemise();</a:t>
            </a:r>
          </a:p>
          <a:p>
            <a:pPr eaLnBrk="1" hangingPunct="1"/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9" y="3571875"/>
            <a:ext cx="3888432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000250"/>
            <a:ext cx="1357313" cy="421481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605909" y="1928813"/>
            <a:ext cx="2214563" cy="428625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86375" y="3000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15" name="ZoneTexte 10"/>
          <p:cNvSpPr txBox="1">
            <a:spLocks noChangeArrowheads="1"/>
          </p:cNvSpPr>
          <p:nvPr/>
        </p:nvSpPr>
        <p:spPr bwMode="auto">
          <a:xfrm>
            <a:off x="5214938" y="2630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86563" y="2286000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929563" y="2357438"/>
            <a:ext cx="642937" cy="214312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929563" y="2643188"/>
            <a:ext cx="642937" cy="214312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929563" y="2928938"/>
            <a:ext cx="642937" cy="214312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0.0f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929563" y="3500438"/>
            <a:ext cx="642937" cy="214312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21" name="ZoneTexte 17"/>
          <p:cNvSpPr txBox="1">
            <a:spLocks noChangeArrowheads="1"/>
          </p:cNvSpPr>
          <p:nvPr/>
        </p:nvSpPr>
        <p:spPr bwMode="auto">
          <a:xfrm>
            <a:off x="6786563" y="2390775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22" name="ZoneTexte 18"/>
          <p:cNvSpPr txBox="1">
            <a:spLocks noChangeArrowheads="1"/>
          </p:cNvSpPr>
          <p:nvPr/>
        </p:nvSpPr>
        <p:spPr bwMode="auto">
          <a:xfrm>
            <a:off x="7000875" y="19288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3" name="ZoneTexte 19"/>
          <p:cNvSpPr txBox="1">
            <a:spLocks noChangeArrowheads="1"/>
          </p:cNvSpPr>
          <p:nvPr/>
        </p:nvSpPr>
        <p:spPr bwMode="auto">
          <a:xfrm>
            <a:off x="5214938" y="30003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4" name="ZoneTexte 21"/>
          <p:cNvSpPr txBox="1">
            <a:spLocks noChangeArrowheads="1"/>
          </p:cNvSpPr>
          <p:nvPr/>
        </p:nvSpPr>
        <p:spPr bwMode="auto">
          <a:xfrm>
            <a:off x="5453063" y="6192838"/>
            <a:ext cx="663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 err="1">
                <a:solidFill>
                  <a:schemeClr val="bg1"/>
                </a:solidFill>
              </a:rPr>
              <a:t>Stack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025" name="ZoneTexte 22"/>
          <p:cNvSpPr txBox="1">
            <a:spLocks noChangeArrowheads="1"/>
          </p:cNvSpPr>
          <p:nvPr/>
        </p:nvSpPr>
        <p:spPr bwMode="auto">
          <a:xfrm>
            <a:off x="7358063" y="6192838"/>
            <a:ext cx="670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 dirty="0" err="1">
                <a:solidFill>
                  <a:schemeClr val="bg1"/>
                </a:solidFill>
              </a:rPr>
              <a:t>Heap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786563" y="4478338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929563" y="4549775"/>
            <a:ext cx="642937" cy="214313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929563" y="5121275"/>
            <a:ext cx="642937" cy="214313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0.0f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929563" y="5692775"/>
            <a:ext cx="642937" cy="214313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30" name="ZoneTexte 29"/>
          <p:cNvSpPr txBox="1">
            <a:spLocks noChangeArrowheads="1"/>
          </p:cNvSpPr>
          <p:nvPr/>
        </p:nvSpPr>
        <p:spPr bwMode="auto">
          <a:xfrm>
            <a:off x="6786563" y="458311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31" name="ZoneTexte 30"/>
          <p:cNvSpPr txBox="1">
            <a:spLocks noChangeArrowheads="1"/>
          </p:cNvSpPr>
          <p:nvPr/>
        </p:nvSpPr>
        <p:spPr bwMode="auto">
          <a:xfrm>
            <a:off x="7000875" y="412115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5286375" y="5084763"/>
            <a:ext cx="1143000" cy="3444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3" name="ZoneTexte 32"/>
          <p:cNvSpPr txBox="1">
            <a:spLocks noChangeArrowheads="1"/>
          </p:cNvSpPr>
          <p:nvPr/>
        </p:nvSpPr>
        <p:spPr bwMode="auto">
          <a:xfrm>
            <a:off x="5214938" y="47148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taChemise</a:t>
            </a:r>
          </a:p>
        </p:txBody>
      </p:sp>
      <p:sp>
        <p:nvSpPr>
          <p:cNvPr id="43034" name="ZoneTexte 33"/>
          <p:cNvSpPr txBox="1">
            <a:spLocks noChangeArrowheads="1"/>
          </p:cNvSpPr>
          <p:nvPr/>
        </p:nvSpPr>
        <p:spPr bwMode="auto">
          <a:xfrm>
            <a:off x="5214938" y="50593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5" name="Flèche droite 34"/>
          <p:cNvSpPr/>
          <p:nvPr/>
        </p:nvSpPr>
        <p:spPr>
          <a:xfrm>
            <a:off x="6429375" y="514350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" name="Flèche droite 35"/>
          <p:cNvSpPr/>
          <p:nvPr/>
        </p:nvSpPr>
        <p:spPr>
          <a:xfrm>
            <a:off x="6429375" y="314325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7" name="ZoneTexte 36"/>
          <p:cNvSpPr txBox="1">
            <a:spLocks noChangeArrowheads="1"/>
          </p:cNvSpPr>
          <p:nvPr/>
        </p:nvSpPr>
        <p:spPr bwMode="auto">
          <a:xfrm>
            <a:off x="6143625" y="1571625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Mémoire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7929563" y="3214688"/>
            <a:ext cx="642937" cy="214312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null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929563" y="5429250"/>
            <a:ext cx="642937" cy="214313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null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32"/>
          <p:cNvSpPr/>
          <p:nvPr/>
        </p:nvSpPr>
        <p:spPr>
          <a:xfrm>
            <a:off x="7929563" y="4848225"/>
            <a:ext cx="642937" cy="214313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bg1"/>
                </a:solidFill>
              </a:rPr>
              <a:t>'\u0000’</a:t>
            </a:r>
          </a:p>
        </p:txBody>
      </p:sp>
      <p:sp>
        <p:nvSpPr>
          <p:cNvPr id="39" name="Titre 9"/>
          <p:cNvSpPr txBox="1">
            <a:spLocks/>
          </p:cNvSpPr>
          <p:nvPr/>
        </p:nvSpPr>
        <p:spPr>
          <a:xfrm>
            <a:off x="1419100" y="657078"/>
            <a:ext cx="5904656" cy="58588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Notion de référence	5/5</a:t>
            </a:r>
          </a:p>
        </p:txBody>
      </p:sp>
      <p:sp>
        <p:nvSpPr>
          <p:cNvPr id="3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511228" y="3007660"/>
            <a:ext cx="872608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manipuler</a:t>
            </a:r>
            <a:r>
              <a:rPr lang="es-ES" dirty="0"/>
              <a:t> un </a:t>
            </a:r>
            <a:r>
              <a:rPr lang="es-ES" dirty="0" err="1"/>
              <a:t>attribut</a:t>
            </a:r>
            <a:r>
              <a:rPr lang="es-ES" dirty="0"/>
              <a:t> de </a:t>
            </a:r>
            <a:r>
              <a:rPr lang="es-ES" dirty="0" err="1"/>
              <a:t>l’objet</a:t>
            </a:r>
            <a:r>
              <a:rPr lang="es-ES" dirty="0"/>
              <a:t> </a:t>
            </a:r>
            <a:r>
              <a:rPr lang="es-ES" dirty="0" err="1"/>
              <a:t>courant</a:t>
            </a:r>
            <a:r>
              <a:rPr lang="es-ES" dirty="0"/>
              <a:t>: </a:t>
            </a:r>
            <a:r>
              <a:rPr lang="es-ES" dirty="0">
                <a:latin typeface="Arial Unicode MS" pitchFamily="34" charset="-128"/>
              </a:rPr>
              <a:t>  </a:t>
            </a:r>
            <a:r>
              <a:rPr lang="es-ES" sz="2400" dirty="0" err="1">
                <a:latin typeface="Arial Unicode MS" pitchFamily="34" charset="-128"/>
              </a:rPr>
              <a:t>this.couleur</a:t>
            </a:r>
            <a:endParaRPr lang="es-ES" sz="2400" dirty="0">
              <a:latin typeface="Arial Unicode MS" pitchFamily="34" charset="-128"/>
            </a:endParaRPr>
          </a:p>
          <a:p>
            <a:endParaRPr lang="es-ES" dirty="0"/>
          </a:p>
          <a:p>
            <a:endParaRPr lang="es-ES" dirty="0"/>
          </a:p>
          <a:p>
            <a:pPr>
              <a:buFont typeface="Wingdings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manipuler</a:t>
            </a:r>
            <a:r>
              <a:rPr lang="es-ES" dirty="0"/>
              <a:t> une </a:t>
            </a:r>
            <a:r>
              <a:rPr lang="es-ES" dirty="0" err="1"/>
              <a:t>méthode</a:t>
            </a:r>
            <a:r>
              <a:rPr lang="es-ES" dirty="0"/>
              <a:t> de la </a:t>
            </a:r>
            <a:r>
              <a:rPr lang="es-ES" dirty="0" err="1"/>
              <a:t>super-classe</a:t>
            </a:r>
            <a:r>
              <a:rPr lang="es-ES" dirty="0"/>
              <a:t> : </a:t>
            </a:r>
            <a:r>
              <a:rPr lang="es-ES" sz="2000" dirty="0" err="1">
                <a:latin typeface="Arial Unicode MS" pitchFamily="34" charset="-128"/>
              </a:rPr>
              <a:t>this.ajouterChemise</a:t>
            </a:r>
            <a:r>
              <a:rPr lang="es-ES" sz="2000" dirty="0">
                <a:latin typeface="Arial Unicode MS" pitchFamily="34" charset="-128"/>
              </a:rPr>
              <a:t> (100) </a:t>
            </a:r>
            <a:endParaRPr lang="es-ES" dirty="0">
              <a:latin typeface="Arial Unicode MS" pitchFamily="34" charset="-128"/>
            </a:endParaRPr>
          </a:p>
          <a:p>
            <a:endParaRPr lang="es-ES" dirty="0"/>
          </a:p>
          <a:p>
            <a:endParaRPr lang="es-ES" dirty="0"/>
          </a:p>
          <a:p>
            <a:pPr>
              <a:buFont typeface="Wingdings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faire </a:t>
            </a:r>
            <a:r>
              <a:rPr lang="es-ES" dirty="0" err="1"/>
              <a:t>appel</a:t>
            </a:r>
            <a:r>
              <a:rPr lang="es-ES" dirty="0"/>
              <a:t> </a:t>
            </a:r>
            <a:r>
              <a:rPr lang="es-ES" dirty="0" err="1"/>
              <a:t>au</a:t>
            </a:r>
            <a:r>
              <a:rPr lang="es-ES" dirty="0"/>
              <a:t> </a:t>
            </a:r>
            <a:r>
              <a:rPr lang="es-ES" dirty="0" err="1"/>
              <a:t>constructeur</a:t>
            </a:r>
            <a:r>
              <a:rPr lang="es-ES" dirty="0"/>
              <a:t> de </a:t>
            </a:r>
            <a:r>
              <a:rPr lang="es-ES" dirty="0" err="1"/>
              <a:t>l’objet</a:t>
            </a:r>
            <a:r>
              <a:rPr lang="es-ES" dirty="0"/>
              <a:t> </a:t>
            </a:r>
            <a:r>
              <a:rPr lang="es-ES" dirty="0" err="1"/>
              <a:t>courant</a:t>
            </a:r>
            <a:r>
              <a:rPr lang="es-ES" dirty="0"/>
              <a:t>:  </a:t>
            </a:r>
            <a:r>
              <a:rPr lang="es-ES" sz="2400" dirty="0" err="1">
                <a:latin typeface="Arial Unicode MS" pitchFamily="34" charset="-128"/>
              </a:rPr>
              <a:t>this</a:t>
            </a:r>
            <a:r>
              <a:rPr lang="es-ES" sz="2400" dirty="0">
                <a:latin typeface="Arial Unicode MS" pitchFamily="34" charset="-128"/>
              </a:rPr>
              <a:t>()</a:t>
            </a:r>
            <a:r>
              <a:rPr lang="es-ES" sz="2400" dirty="0"/>
              <a:t> </a:t>
            </a:r>
            <a:endParaRPr lang="es-ES" dirty="0"/>
          </a:p>
        </p:txBody>
      </p:sp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465138" y="1528093"/>
            <a:ext cx="8858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Le mot-clé </a:t>
            </a:r>
            <a:r>
              <a:rPr lang="fr-FR" i="1" dirty="0" err="1"/>
              <a:t>this</a:t>
            </a:r>
            <a:r>
              <a:rPr lang="fr-FR" dirty="0"/>
              <a:t> permet de désigner l’objet courant,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i="1" dirty="0"/>
              <a:t>	   </a:t>
            </a:r>
            <a:r>
              <a:rPr lang="fr-FR" i="1" dirty="0" err="1"/>
              <a:t>this</a:t>
            </a:r>
            <a:r>
              <a:rPr lang="fr-FR" dirty="0"/>
              <a:t> permet d'accéder aux attributs et méthodes de l’objet courant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635006" y="2132856"/>
            <a:ext cx="480610" cy="2965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Titre 9"/>
          <p:cNvSpPr txBox="1">
            <a:spLocks/>
          </p:cNvSpPr>
          <p:nvPr/>
        </p:nvSpPr>
        <p:spPr>
          <a:xfrm>
            <a:off x="1475656" y="652569"/>
            <a:ext cx="6621760" cy="59740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Le mot-clé this</a:t>
            </a:r>
            <a:endParaRPr lang="fr-FR" dirty="0"/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>
          <a:xfrm>
            <a:off x="1403648" y="652311"/>
            <a:ext cx="4597697" cy="6969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/>
              <a:t>Les constructeurs  </a:t>
            </a:r>
            <a:r>
              <a:rPr lang="fr-FR" sz="2400" b="1" dirty="0"/>
              <a:t>1/4</a:t>
            </a:r>
            <a:r>
              <a:rPr lang="fr-FR" sz="3600" b="1" dirty="0"/>
              <a:t> 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699" name="Rectangle 14"/>
          <p:cNvSpPr>
            <a:spLocks noChangeArrowheads="1"/>
          </p:cNvSpPr>
          <p:nvPr/>
        </p:nvSpPr>
        <p:spPr bwMode="auto">
          <a:xfrm>
            <a:off x="571500" y="5214938"/>
            <a:ext cx="8215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fr-FR" dirty="0"/>
              <a:t>un constructeur porte le même nom que la classe dans laquelle il est défini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fr-FR" dirty="0"/>
              <a:t>un constructeur n'a pas de type de retour (même pas </a:t>
            </a:r>
            <a:r>
              <a:rPr lang="fr-FR" i="1" dirty="0" err="1"/>
              <a:t>void</a:t>
            </a:r>
            <a:r>
              <a:rPr lang="fr-FR" dirty="0"/>
              <a:t>)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142875" y="135413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Pour créer un </a:t>
            </a:r>
            <a:r>
              <a:rPr lang="fr-FR" i="1" u="sng" dirty="0"/>
              <a:t>objet</a:t>
            </a:r>
            <a:r>
              <a:rPr lang="fr-FR" dirty="0"/>
              <a:t> à partir d'une classe, on utilise l'opérateur </a:t>
            </a:r>
            <a:r>
              <a:rPr lang="fr-FR" i="1" u="sng" dirty="0"/>
              <a:t>new</a:t>
            </a:r>
            <a:r>
              <a:rPr lang="fr-FR" dirty="0"/>
              <a:t>.</a:t>
            </a:r>
          </a:p>
        </p:txBody>
      </p:sp>
      <p:sp>
        <p:nvSpPr>
          <p:cNvPr id="46085" name="ZoneTexte 3"/>
          <p:cNvSpPr txBox="1">
            <a:spLocks noChangeArrowheads="1"/>
          </p:cNvSpPr>
          <p:nvPr/>
        </p:nvSpPr>
        <p:spPr bwMode="auto">
          <a:xfrm>
            <a:off x="175468" y="2243931"/>
            <a:ext cx="4278735" cy="2554545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public class Test{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public 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void</a:t>
            </a:r>
            <a:r>
              <a:rPr lang="fr-FR" sz="1600" dirty="0"/>
              <a:t> main(String[] </a:t>
            </a:r>
            <a:r>
              <a:rPr lang="fr-FR" sz="1600" dirty="0" err="1"/>
              <a:t>args</a:t>
            </a:r>
            <a:r>
              <a:rPr lang="fr-FR" sz="1600" dirty="0"/>
              <a:t>){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Chemise </a:t>
            </a:r>
            <a:r>
              <a:rPr lang="fr-FR" sz="1600" dirty="0" err="1"/>
              <a:t>maChemise</a:t>
            </a:r>
            <a:r>
              <a:rPr lang="fr-FR" sz="16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/>
              <a:t>maChemise</a:t>
            </a:r>
            <a:r>
              <a:rPr lang="fr-FR" sz="1600" dirty="0"/>
              <a:t>=</a:t>
            </a:r>
            <a:r>
              <a:rPr lang="fr-FR" sz="1600" b="1" dirty="0"/>
              <a:t>new</a:t>
            </a:r>
            <a:r>
              <a:rPr lang="fr-FR" sz="1600" dirty="0"/>
              <a:t> Chemise();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}</a:t>
            </a:r>
          </a:p>
          <a:p>
            <a:pPr eaLnBrk="1" hangingPunct="1"/>
            <a:r>
              <a:rPr lang="fr-FR" sz="1600" dirty="0"/>
              <a:t>}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72125" y="2286000"/>
            <a:ext cx="3786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L’opérateur </a:t>
            </a:r>
            <a:r>
              <a:rPr lang="fr-FR" i="1" u="sng" dirty="0"/>
              <a:t>new</a:t>
            </a:r>
            <a:r>
              <a:rPr lang="fr-FR" dirty="0"/>
              <a:t> fait appel au </a:t>
            </a:r>
            <a:r>
              <a:rPr lang="fr-FR" i="1" u="sng" dirty="0"/>
              <a:t>constructeur</a:t>
            </a:r>
            <a:r>
              <a:rPr lang="fr-FR" dirty="0"/>
              <a:t> de la classe 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5643563" y="3143250"/>
            <a:ext cx="2714625" cy="132397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 dirty="0"/>
              <a:t>class </a:t>
            </a:r>
            <a:r>
              <a:rPr lang="fr-FR" sz="1600" b="1" dirty="0"/>
              <a:t>Chemise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sz="1600" dirty="0"/>
              <a:t>	</a:t>
            </a:r>
          </a:p>
          <a:p>
            <a:pPr eaLnBrk="1" hangingPunct="1"/>
            <a:r>
              <a:rPr lang="fr-FR" sz="1600" dirty="0"/>
              <a:t>	</a:t>
            </a:r>
            <a:r>
              <a:rPr lang="fr-FR" sz="1600" b="1" dirty="0"/>
              <a:t>Chemise</a:t>
            </a:r>
            <a:r>
              <a:rPr lang="fr-FR" sz="1600" dirty="0"/>
              <a:t> () {}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}</a:t>
            </a:r>
          </a:p>
        </p:txBody>
      </p:sp>
      <p:sp>
        <p:nvSpPr>
          <p:cNvPr id="12" name="Flèche droite 11"/>
          <p:cNvSpPr/>
          <p:nvPr/>
        </p:nvSpPr>
        <p:spPr>
          <a:xfrm flipV="1">
            <a:off x="4714875" y="3632052"/>
            <a:ext cx="649213" cy="15413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21250" y="1643063"/>
            <a:ext cx="33281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b="1" dirty="0"/>
              <a:t> Constructeur par défaut</a:t>
            </a:r>
          </a:p>
        </p:txBody>
      </p:sp>
      <p:sp>
        <p:nvSpPr>
          <p:cNvPr id="25604" name="ZoneTexte 5"/>
          <p:cNvSpPr txBox="1">
            <a:spLocks noChangeArrowheads="1"/>
          </p:cNvSpPr>
          <p:nvPr/>
        </p:nvSpPr>
        <p:spPr bwMode="auto">
          <a:xfrm>
            <a:off x="2643188" y="2071688"/>
            <a:ext cx="1500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Chemise(){}</a:t>
            </a:r>
          </a:p>
        </p:txBody>
      </p:sp>
      <p:sp>
        <p:nvSpPr>
          <p:cNvPr id="25605" name="ZoneTexte 6"/>
          <p:cNvSpPr txBox="1">
            <a:spLocks noChangeArrowheads="1"/>
          </p:cNvSpPr>
          <p:nvPr/>
        </p:nvSpPr>
        <p:spPr bwMode="auto">
          <a:xfrm>
            <a:off x="1857375" y="3071813"/>
            <a:ext cx="24929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	Chemise(){</a:t>
            </a:r>
          </a:p>
          <a:p>
            <a:pPr eaLnBrk="1" hangingPunct="1"/>
            <a:r>
              <a:rPr lang="fr-FR"/>
              <a:t>		id=0;</a:t>
            </a:r>
          </a:p>
          <a:p>
            <a:pPr eaLnBrk="1" hangingPunct="1"/>
            <a:r>
              <a:rPr lang="fr-FR"/>
              <a:t>		couleur=‘B’</a:t>
            </a:r>
          </a:p>
          <a:p>
            <a:pPr eaLnBrk="1" hangingPunct="1"/>
            <a:r>
              <a:rPr lang="fr-FR"/>
              <a:t>		prix=10.2f;	</a:t>
            </a:r>
          </a:p>
          <a:p>
            <a:pPr eaLnBrk="1" hangingPunct="1"/>
            <a:r>
              <a:rPr lang="fr-FR"/>
              <a:t>	}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928813" y="5000625"/>
            <a:ext cx="50529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	Chemise(int id, char couleur, float prix){</a:t>
            </a:r>
          </a:p>
          <a:p>
            <a:pPr eaLnBrk="1" hangingPunct="1"/>
            <a:r>
              <a:rPr lang="fr-FR"/>
              <a:t>		</a:t>
            </a:r>
            <a:r>
              <a:rPr lang="fr-FR" b="1"/>
              <a:t>this</a:t>
            </a:r>
            <a:r>
              <a:rPr lang="fr-FR"/>
              <a:t>.id=id;</a:t>
            </a:r>
          </a:p>
          <a:p>
            <a:pPr eaLnBrk="1" hangingPunct="1"/>
            <a:r>
              <a:rPr lang="fr-FR"/>
              <a:t>		</a:t>
            </a:r>
            <a:r>
              <a:rPr lang="fr-FR" b="1"/>
              <a:t>this</a:t>
            </a:r>
            <a:r>
              <a:rPr lang="fr-FR"/>
              <a:t>.couleur=couleur;</a:t>
            </a:r>
          </a:p>
          <a:p>
            <a:pPr eaLnBrk="1" hangingPunct="1"/>
            <a:r>
              <a:rPr lang="fr-FR"/>
              <a:t>		</a:t>
            </a:r>
            <a:r>
              <a:rPr lang="fr-FR" b="1"/>
              <a:t>this</a:t>
            </a:r>
            <a:r>
              <a:rPr lang="fr-FR"/>
              <a:t>.prix=prix;	</a:t>
            </a:r>
          </a:p>
          <a:p>
            <a:pPr eaLnBrk="1" hangingPunct="1"/>
            <a:r>
              <a:rPr lang="fr-FR"/>
              <a:t>	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21250" y="4552949"/>
            <a:ext cx="3278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b="1" dirty="0"/>
              <a:t> Constructeur surchargé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4427984" y="204317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dirty="0"/>
              <a:t>Le </a:t>
            </a:r>
            <a:r>
              <a:rPr lang="en-US" dirty="0" err="1"/>
              <a:t>constructeur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initialise</a:t>
            </a:r>
            <a:r>
              <a:rPr lang="en-US" dirty="0"/>
              <a:t> les variables de la </a:t>
            </a:r>
            <a:r>
              <a:rPr lang="en-US" dirty="0" err="1"/>
              <a:t>classe</a:t>
            </a:r>
            <a:r>
              <a:rPr lang="en-US" dirty="0"/>
              <a:t> aux </a:t>
            </a:r>
            <a:r>
              <a:rPr lang="en-US" dirty="0" err="1"/>
              <a:t>valeurs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. </a:t>
            </a:r>
            <a:endParaRPr lang="fr-FR" dirty="0"/>
          </a:p>
        </p:txBody>
      </p:sp>
      <p:sp>
        <p:nvSpPr>
          <p:cNvPr id="47114" name="Titre 1"/>
          <p:cNvSpPr>
            <a:spLocks noGrp="1"/>
          </p:cNvSpPr>
          <p:nvPr>
            <p:ph type="title"/>
          </p:nvPr>
        </p:nvSpPr>
        <p:spPr>
          <a:xfrm>
            <a:off x="1488954" y="658496"/>
            <a:ext cx="5115167" cy="621371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>
                <a:solidFill>
                  <a:schemeClr val="tx1"/>
                </a:solidFill>
              </a:rPr>
              <a:t>Les constructeurs  2/4 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7" grpId="0"/>
      <p:bldP spid="8" grpId="0"/>
      <p:bldP spid="32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ZoneTexte 7"/>
          <p:cNvSpPr txBox="1">
            <a:spLocks noChangeArrowheads="1"/>
          </p:cNvSpPr>
          <p:nvPr/>
        </p:nvSpPr>
        <p:spPr bwMode="auto">
          <a:xfrm>
            <a:off x="417240" y="2366616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/>
              <a:t> Si le constructeur surchargé est créé, le constructeur par défaut implicite ne sera plus créer par le compilateur</a:t>
            </a:r>
          </a:p>
        </p:txBody>
      </p:sp>
      <p:sp>
        <p:nvSpPr>
          <p:cNvPr id="33796" name="ZoneTexte 8"/>
          <p:cNvSpPr txBox="1">
            <a:spLocks noChangeArrowheads="1"/>
          </p:cNvSpPr>
          <p:nvPr/>
        </p:nvSpPr>
        <p:spPr bwMode="auto">
          <a:xfrm>
            <a:off x="345802" y="1580803"/>
            <a:ext cx="871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dirty="0"/>
              <a:t> Si </a:t>
            </a:r>
            <a:r>
              <a:rPr lang="en-US" dirty="0" err="1"/>
              <a:t>vous</a:t>
            </a:r>
            <a:r>
              <a:rPr lang="en-US" dirty="0"/>
              <a:t> ne </a:t>
            </a:r>
            <a:r>
              <a:rPr lang="en-US" dirty="0" err="1"/>
              <a:t>créez</a:t>
            </a:r>
            <a:r>
              <a:rPr lang="en-US" dirty="0"/>
              <a:t> pas un </a:t>
            </a:r>
            <a:r>
              <a:rPr lang="en-US" dirty="0" err="1"/>
              <a:t>constructeur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le </a:t>
            </a:r>
            <a:r>
              <a:rPr lang="en-US" dirty="0" err="1"/>
              <a:t>compilateur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 </a:t>
            </a:r>
            <a:r>
              <a:rPr lang="en-US" dirty="0" err="1"/>
              <a:t>automatiquement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constructeur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implicite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240" y="3152428"/>
            <a:ext cx="8286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dirty="0"/>
              <a:t> La </a:t>
            </a:r>
            <a:r>
              <a:rPr lang="en-US" dirty="0" err="1"/>
              <a:t>plateforme</a:t>
            </a:r>
            <a:r>
              <a:rPr lang="en-US" dirty="0"/>
              <a:t> java </a:t>
            </a:r>
            <a:r>
              <a:rPr lang="en-US" dirty="0" err="1"/>
              <a:t>différencie</a:t>
            </a:r>
            <a:r>
              <a:rPr lang="en-US" dirty="0"/>
              <a:t> entre les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constructeurs</a:t>
            </a:r>
            <a:r>
              <a:rPr lang="en-US" dirty="0"/>
              <a:t> </a:t>
            </a:r>
            <a:r>
              <a:rPr lang="en-US" dirty="0" err="1"/>
              <a:t>déclarés</a:t>
            </a:r>
            <a:r>
              <a:rPr lang="en-US" dirty="0"/>
              <a:t> au sein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 </a:t>
            </a:r>
            <a:r>
              <a:rPr lang="en-US" dirty="0" err="1"/>
              <a:t>basant</a:t>
            </a:r>
            <a:r>
              <a:rPr lang="en-US" dirty="0"/>
              <a:t> sur le </a:t>
            </a:r>
            <a:r>
              <a:rPr lang="en-US" dirty="0" err="1"/>
              <a:t>nombre</a:t>
            </a:r>
            <a:r>
              <a:rPr lang="en-US" dirty="0"/>
              <a:t> des </a:t>
            </a:r>
            <a:r>
              <a:rPr lang="en-US" dirty="0" err="1"/>
              <a:t>paramètres</a:t>
            </a:r>
            <a:r>
              <a:rPr lang="en-US" dirty="0"/>
              <a:t> et </a:t>
            </a:r>
            <a:r>
              <a:rPr lang="en-US" dirty="0" err="1"/>
              <a:t>leurs</a:t>
            </a:r>
            <a:r>
              <a:rPr lang="en-US" dirty="0"/>
              <a:t> types.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3768" y="4941168"/>
            <a:ext cx="3816424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endParaRPr lang="en-US" sz="16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Chemise(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id)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		this.id=id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Chemise(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id) </a:t>
            </a: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		this.id=id*2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6444133" y="5581303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/>
              <a:t>Erreur de compilation</a:t>
            </a:r>
          </a:p>
        </p:txBody>
      </p:sp>
      <p:sp>
        <p:nvSpPr>
          <p:cNvPr id="48138" name="Titre 1"/>
          <p:cNvSpPr>
            <a:spLocks noGrp="1"/>
          </p:cNvSpPr>
          <p:nvPr>
            <p:ph type="title"/>
          </p:nvPr>
        </p:nvSpPr>
        <p:spPr>
          <a:xfrm>
            <a:off x="1535137" y="655291"/>
            <a:ext cx="6336704" cy="620822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b="1" dirty="0"/>
              <a:t>Les constructeurs  </a:t>
            </a:r>
            <a:r>
              <a:rPr lang="fr-FR" sz="2800" b="1" dirty="0"/>
              <a:t>3/4</a:t>
            </a:r>
            <a:r>
              <a:rPr lang="fr-FR" sz="4000" b="1" dirty="0"/>
              <a:t> 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4076353"/>
            <a:ext cx="65027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 ne </a:t>
            </a:r>
            <a:r>
              <a:rPr lang="en-US" dirty="0" err="1">
                <a:solidFill>
                  <a:schemeClr val="tx1"/>
                </a:solidFill>
              </a:rPr>
              <a:t>peut</a:t>
            </a:r>
            <a:r>
              <a:rPr lang="en-US" dirty="0">
                <a:solidFill>
                  <a:schemeClr val="tx1"/>
                </a:solidFill>
              </a:rPr>
              <a:t> pas </a:t>
            </a:r>
            <a:r>
              <a:rPr lang="en-US" dirty="0" err="1">
                <a:solidFill>
                  <a:schemeClr val="tx1"/>
                </a:solidFill>
              </a:rPr>
              <a:t>deux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constructeurs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ayant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même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et types </a:t>
            </a:r>
            <a:r>
              <a:rPr lang="en-US" dirty="0" err="1">
                <a:solidFill>
                  <a:schemeClr val="tx1"/>
                </a:solidFill>
              </a:rPr>
              <a:t>decréers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paramètres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0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5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57188" y="1500188"/>
            <a:ext cx="8429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dirty="0"/>
              <a:t>Quel constructeur va choisir Java lorsque vous allez créer votre objet ?</a:t>
            </a:r>
          </a:p>
        </p:txBody>
      </p:sp>
      <p:sp>
        <p:nvSpPr>
          <p:cNvPr id="8" name="ZoneTexte 5"/>
          <p:cNvSpPr txBox="1">
            <a:spLocks noChangeArrowheads="1"/>
          </p:cNvSpPr>
          <p:nvPr/>
        </p:nvSpPr>
        <p:spPr bwMode="auto">
          <a:xfrm>
            <a:off x="214313" y="2143125"/>
            <a:ext cx="4714875" cy="427831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 dirty="0"/>
              <a:t>class </a:t>
            </a:r>
            <a:r>
              <a:rPr lang="fr-FR" sz="1600" b="1" dirty="0"/>
              <a:t>Chemise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sz="1600" dirty="0"/>
              <a:t>	</a:t>
            </a:r>
            <a:r>
              <a:rPr lang="fr-FR" sz="1600" dirty="0" err="1"/>
              <a:t>int</a:t>
            </a:r>
            <a:r>
              <a:rPr lang="fr-FR" sz="1600" dirty="0"/>
              <a:t> id;</a:t>
            </a:r>
          </a:p>
          <a:p>
            <a:pPr eaLnBrk="1" hangingPunct="1"/>
            <a:r>
              <a:rPr lang="fr-FR" sz="1600" dirty="0"/>
              <a:t> 	char couleur;</a:t>
            </a:r>
          </a:p>
          <a:p>
            <a:pPr eaLnBrk="1" hangingPunct="1"/>
            <a:r>
              <a:rPr lang="fr-FR" sz="1600" dirty="0"/>
              <a:t>    	</a:t>
            </a:r>
            <a:r>
              <a:rPr lang="fr-FR" sz="1600" dirty="0" err="1"/>
              <a:t>float</a:t>
            </a:r>
            <a:r>
              <a:rPr lang="fr-FR" sz="1600" dirty="0"/>
              <a:t> prix;</a:t>
            </a:r>
          </a:p>
          <a:p>
            <a:pPr eaLnBrk="1" hangingPunct="1"/>
            <a:r>
              <a:rPr lang="fr-FR" sz="1600" dirty="0"/>
              <a:t>   	String description;</a:t>
            </a:r>
          </a:p>
          <a:p>
            <a:pPr eaLnBrk="1" hangingPunct="1"/>
            <a:r>
              <a:rPr lang="fr-FR" sz="1600" dirty="0"/>
              <a:t>    	</a:t>
            </a:r>
            <a:r>
              <a:rPr lang="fr-FR" sz="1600" dirty="0" err="1"/>
              <a:t>int</a:t>
            </a:r>
            <a:r>
              <a:rPr lang="fr-FR" sz="1600" dirty="0"/>
              <a:t> </a:t>
            </a:r>
            <a:r>
              <a:rPr lang="fr-FR" sz="1600" dirty="0" err="1"/>
              <a:t>quantite</a:t>
            </a:r>
            <a:r>
              <a:rPr lang="fr-FR" sz="16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</a:t>
            </a:r>
            <a:r>
              <a:rPr lang="fr-FR" sz="1600" b="1" dirty="0"/>
              <a:t>Chemise</a:t>
            </a:r>
            <a:r>
              <a:rPr lang="fr-FR" sz="1600" dirty="0"/>
              <a:t> () {}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</a:t>
            </a:r>
            <a:r>
              <a:rPr lang="fr-FR" sz="1600" b="1" dirty="0"/>
              <a:t>Chemise(</a:t>
            </a:r>
            <a:r>
              <a:rPr lang="fr-FR" sz="1600" b="1" dirty="0" err="1"/>
              <a:t>int</a:t>
            </a:r>
            <a:r>
              <a:rPr lang="fr-FR" sz="1600" b="1" dirty="0"/>
              <a:t> id) 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sz="1600" dirty="0"/>
              <a:t>		this.id=id;</a:t>
            </a:r>
          </a:p>
          <a:p>
            <a:pPr eaLnBrk="1" hangingPunct="1"/>
            <a:r>
              <a:rPr lang="fr-FR" sz="1600" dirty="0"/>
              <a:t>	}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</a:t>
            </a:r>
            <a:r>
              <a:rPr lang="fr-FR" sz="1600" b="1" dirty="0"/>
              <a:t>Chemise(</a:t>
            </a:r>
            <a:r>
              <a:rPr lang="fr-FR" sz="1600" b="1" dirty="0" err="1"/>
              <a:t>int</a:t>
            </a:r>
            <a:r>
              <a:rPr lang="fr-FR" sz="1600" b="1" dirty="0"/>
              <a:t> id, char couleur) 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/>
              <a:t>this.couleur</a:t>
            </a:r>
            <a:r>
              <a:rPr lang="fr-FR" sz="1600" dirty="0"/>
              <a:t>=couleur;</a:t>
            </a:r>
          </a:p>
          <a:p>
            <a:pPr eaLnBrk="1" hangingPunct="1"/>
            <a:r>
              <a:rPr lang="fr-FR" sz="1600" dirty="0"/>
              <a:t>	}</a:t>
            </a:r>
          </a:p>
          <a:p>
            <a:pPr eaLnBrk="1" hangingPunct="1"/>
            <a:r>
              <a:rPr lang="fr-FR" sz="1600" dirty="0"/>
              <a:t>}</a:t>
            </a:r>
          </a:p>
        </p:txBody>
      </p:sp>
      <p:sp>
        <p:nvSpPr>
          <p:cNvPr id="49156" name="ZoneTexte 8"/>
          <p:cNvSpPr txBox="1">
            <a:spLocks noChangeArrowheads="1"/>
          </p:cNvSpPr>
          <p:nvPr/>
        </p:nvSpPr>
        <p:spPr bwMode="auto">
          <a:xfrm>
            <a:off x="5362575" y="3857625"/>
            <a:ext cx="3554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Chemise ch1=new Chemise();</a:t>
            </a:r>
          </a:p>
        </p:txBody>
      </p:sp>
      <p:sp>
        <p:nvSpPr>
          <p:cNvPr id="49157" name="ZoneTexte 9"/>
          <p:cNvSpPr txBox="1">
            <a:spLocks noChangeArrowheads="1"/>
          </p:cNvSpPr>
          <p:nvPr/>
        </p:nvSpPr>
        <p:spPr bwMode="auto">
          <a:xfrm>
            <a:off x="5362575" y="4414840"/>
            <a:ext cx="3938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Chemise ch1=new Chemise(122);</a:t>
            </a:r>
          </a:p>
        </p:txBody>
      </p:sp>
      <p:sp>
        <p:nvSpPr>
          <p:cNvPr id="49158" name="ZoneTexte 10"/>
          <p:cNvSpPr txBox="1">
            <a:spLocks noChangeArrowheads="1"/>
          </p:cNvSpPr>
          <p:nvPr/>
        </p:nvSpPr>
        <p:spPr bwMode="auto">
          <a:xfrm>
            <a:off x="5072063" y="5286375"/>
            <a:ext cx="442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 Chemise ch1=new Chemise(122, ‘B’);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928938" y="4065587"/>
            <a:ext cx="2291134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43250" y="4570413"/>
            <a:ext cx="207682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214813" y="5499100"/>
            <a:ext cx="928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64" name="Titre 1"/>
          <p:cNvSpPr>
            <a:spLocks noGrp="1"/>
          </p:cNvSpPr>
          <p:nvPr>
            <p:ph type="title"/>
          </p:nvPr>
        </p:nvSpPr>
        <p:spPr>
          <a:xfrm>
            <a:off x="1447912" y="678083"/>
            <a:ext cx="5533801" cy="64452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b="1" dirty="0"/>
              <a:t>Les</a:t>
            </a:r>
            <a:r>
              <a:rPr lang="fr-FR" sz="4000" dirty="0"/>
              <a:t> </a:t>
            </a:r>
            <a:r>
              <a:rPr lang="fr-FR" sz="4000" b="1" dirty="0"/>
              <a:t>constructeurs</a:t>
            </a:r>
            <a:r>
              <a:rPr lang="fr-FR" dirty="0"/>
              <a:t>  </a:t>
            </a:r>
            <a:r>
              <a:rPr lang="fr-FR" sz="2400" dirty="0"/>
              <a:t>4/4</a:t>
            </a:r>
            <a:r>
              <a:rPr lang="fr-FR" sz="3600" dirty="0"/>
              <a:t> </a:t>
            </a: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9165" name="ZoneTexte 13"/>
          <p:cNvSpPr txBox="1">
            <a:spLocks noChangeArrowheads="1"/>
          </p:cNvSpPr>
          <p:nvPr/>
        </p:nvSpPr>
        <p:spPr bwMode="auto">
          <a:xfrm>
            <a:off x="5072063" y="3344863"/>
            <a:ext cx="1297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 dirty="0"/>
              <a:t>Utilisation</a:t>
            </a:r>
            <a:r>
              <a:rPr lang="fr-FR" b="1" u="sng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96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>
          <a:xfrm>
            <a:off x="1589879" y="708389"/>
            <a:ext cx="4475410" cy="542350"/>
          </a:xfr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Destructeur 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71500" y="2857500"/>
            <a:ext cx="7643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</a:t>
            </a:r>
            <a:r>
              <a:rPr lang="fr-FR" b="1"/>
              <a:t>Garbage Collector </a:t>
            </a:r>
            <a:r>
              <a:rPr lang="fr-FR"/>
              <a:t>est exécuté automatiquement dès que la mémoire disponible devient inférieure à un certain seuil.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71500" y="2000250"/>
            <a:ext cx="8215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programmeur  java n’a pas à s’occuper lui-même de libérer la mémoire en supprimant les objets devenus inutiles, c’est le rôle du </a:t>
            </a:r>
            <a:r>
              <a:rPr lang="fr-FR" b="1"/>
              <a:t>Garbage Collector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71500" y="3786188"/>
            <a:ext cx="757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Le </a:t>
            </a:r>
            <a:r>
              <a:rPr lang="fr-FR" b="1" dirty="0"/>
              <a:t>destructeur</a:t>
            </a:r>
            <a:r>
              <a:rPr lang="fr-FR" dirty="0"/>
              <a:t> est une méthode spéciale qui sera appelée lorsque l'objet sera nettoyé de la mémoire par le </a:t>
            </a:r>
            <a:r>
              <a:rPr lang="fr-FR" b="1" dirty="0" err="1"/>
              <a:t>Garbage</a:t>
            </a:r>
            <a:r>
              <a:rPr lang="fr-FR" b="1" dirty="0"/>
              <a:t> </a:t>
            </a:r>
            <a:r>
              <a:rPr lang="fr-FR" b="1" dirty="0" err="1"/>
              <a:t>Collector</a:t>
            </a:r>
            <a:r>
              <a:rPr lang="fr-FR" dirty="0"/>
              <a:t>.</a:t>
            </a:r>
          </a:p>
        </p:txBody>
      </p:sp>
      <p:pic>
        <p:nvPicPr>
          <p:cNvPr id="50182" name="Picture 7" descr="Java Destructor finalize(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7678" y="478631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684182" y="5241716"/>
            <a:ext cx="3102131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fr-FR" sz="2000" dirty="0"/>
              <a:t>Java </a:t>
            </a:r>
            <a:r>
              <a:rPr lang="fr-FR" sz="2000" dirty="0" err="1"/>
              <a:t>Destructor</a:t>
            </a:r>
            <a:r>
              <a:rPr lang="fr-FR" sz="2000" dirty="0"/>
              <a:t> </a:t>
            </a:r>
            <a:r>
              <a:rPr lang="fr-FR" sz="2000" dirty="0" err="1"/>
              <a:t>finalize</a:t>
            </a:r>
            <a:r>
              <a:rPr lang="fr-FR" sz="2000" dirty="0"/>
              <a:t>()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6614160" y="548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608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8084" y="639501"/>
            <a:ext cx="7284794" cy="710952"/>
          </a:xfrm>
        </p:spPr>
        <p:txBody>
          <a:bodyPr/>
          <a:lstStyle/>
          <a:p>
            <a:r>
              <a:rPr lang="fr-FR" dirty="0"/>
              <a:t>Les associations</a:t>
            </a:r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Association one-to-one bidirectionnelle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9984"/>
              </p:ext>
            </p:extLst>
          </p:nvPr>
        </p:nvGraphicFramePr>
        <p:xfrm>
          <a:off x="857224" y="3009076"/>
          <a:ext cx="1266504" cy="9239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6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99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93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93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79731"/>
              </p:ext>
            </p:extLst>
          </p:nvPr>
        </p:nvGraphicFramePr>
        <p:xfrm>
          <a:off x="899592" y="4602034"/>
          <a:ext cx="1071570" cy="84319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75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Compte</a:t>
                      </a: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90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endCxn id="10" idx="1"/>
          </p:cNvCxnSpPr>
          <p:nvPr/>
        </p:nvCxnSpPr>
        <p:spPr>
          <a:xfrm flipH="1">
            <a:off x="1331640" y="3959478"/>
            <a:ext cx="26444" cy="616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03648" y="3959478"/>
            <a:ext cx="14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31640" y="4437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Mapping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5"/>
          <p:cNvSpPr txBox="1">
            <a:spLocks noChangeArrowheads="1"/>
          </p:cNvSpPr>
          <p:nvPr/>
        </p:nvSpPr>
        <p:spPr bwMode="auto">
          <a:xfrm>
            <a:off x="3923928" y="2112235"/>
            <a:ext cx="4968552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/>
              <a:t>class </a:t>
            </a:r>
            <a:r>
              <a:rPr lang="fr-FR" sz="1600" b="1" dirty="0" err="1"/>
              <a:t>Employe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dirty="0"/>
              <a:t>	</a:t>
            </a:r>
            <a:r>
              <a:rPr lang="fr-FR" sz="1400" b="1" dirty="0"/>
              <a:t>public Compte </a:t>
            </a:r>
            <a:r>
              <a:rPr lang="fr-FR" sz="1400" b="1" dirty="0" err="1"/>
              <a:t>compte</a:t>
            </a:r>
            <a:r>
              <a:rPr lang="fr-FR" sz="1400" dirty="0"/>
              <a:t>;</a:t>
            </a:r>
          </a:p>
          <a:p>
            <a:pPr eaLnBrk="1" hangingPunct="1"/>
            <a:r>
              <a:rPr lang="fr-FR" sz="1400" dirty="0"/>
              <a:t>	</a:t>
            </a:r>
            <a:r>
              <a:rPr lang="fr-FR" sz="1400" b="1" dirty="0"/>
              <a:t>public </a:t>
            </a:r>
            <a:r>
              <a:rPr lang="fr-FR" sz="1400" b="1" dirty="0" err="1"/>
              <a:t>void</a:t>
            </a:r>
            <a:r>
              <a:rPr lang="fr-FR" sz="1400" b="1" dirty="0"/>
              <a:t> </a:t>
            </a:r>
            <a:r>
              <a:rPr lang="fr-FR" sz="1400" b="1" dirty="0" err="1"/>
              <a:t>setCompte</a:t>
            </a:r>
            <a:r>
              <a:rPr lang="fr-FR" sz="1400" b="1" dirty="0"/>
              <a:t>(Compte </a:t>
            </a:r>
            <a:r>
              <a:rPr lang="fr-FR" sz="1400" b="1" dirty="0" err="1"/>
              <a:t>compte</a:t>
            </a:r>
            <a:r>
              <a:rPr lang="fr-FR" sz="1400" b="1" dirty="0"/>
              <a:t>) 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400" dirty="0"/>
              <a:t>		</a:t>
            </a:r>
            <a:r>
              <a:rPr lang="fr-FR" sz="1400" dirty="0" err="1"/>
              <a:t>this.compte</a:t>
            </a:r>
            <a:r>
              <a:rPr lang="fr-FR" sz="1400" dirty="0"/>
              <a:t>=compte;</a:t>
            </a:r>
          </a:p>
          <a:p>
            <a:pPr eaLnBrk="1" hangingPunct="1"/>
            <a:r>
              <a:rPr lang="fr-FR" sz="1400" dirty="0"/>
              <a:t>	}</a:t>
            </a:r>
          </a:p>
          <a:p>
            <a:pPr eaLnBrk="1" hangingPunct="1"/>
            <a:r>
              <a:rPr lang="fr-FR" sz="1400" b="1" dirty="0"/>
              <a:t>	public Compte </a:t>
            </a:r>
            <a:r>
              <a:rPr lang="fr-FR" sz="1400" b="1" dirty="0" err="1"/>
              <a:t>getCompte</a:t>
            </a:r>
            <a:r>
              <a:rPr lang="fr-FR" sz="1400" b="1" dirty="0"/>
              <a:t>() 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400" dirty="0"/>
              <a:t>		return compte;</a:t>
            </a:r>
          </a:p>
          <a:p>
            <a:pPr eaLnBrk="1" hangingPunct="1"/>
            <a:r>
              <a:rPr lang="fr-FR" sz="1400" dirty="0"/>
              <a:t>	</a:t>
            </a:r>
            <a:r>
              <a:rPr lang="fr-FR" sz="1200" dirty="0"/>
              <a:t>}</a:t>
            </a:r>
            <a:endParaRPr lang="fr-FR" sz="1400" dirty="0"/>
          </a:p>
          <a:p>
            <a:pPr eaLnBrk="1" hangingPunct="1"/>
            <a:r>
              <a:rPr lang="fr-FR" sz="1600" dirty="0"/>
              <a:t>}</a:t>
            </a:r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3929628" y="4586932"/>
            <a:ext cx="5034860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/>
              <a:t>class </a:t>
            </a:r>
            <a:r>
              <a:rPr lang="fr-FR" sz="1600" b="1" dirty="0"/>
              <a:t>Compte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dirty="0"/>
              <a:t>	</a:t>
            </a:r>
            <a:r>
              <a:rPr lang="fr-FR" sz="1400" b="1" dirty="0"/>
              <a:t>public </a:t>
            </a:r>
            <a:r>
              <a:rPr lang="fr-FR" sz="1400" b="1" dirty="0" err="1"/>
              <a:t>Employe</a:t>
            </a:r>
            <a:r>
              <a:rPr lang="fr-FR" sz="1400" b="1" dirty="0"/>
              <a:t> </a:t>
            </a:r>
            <a:r>
              <a:rPr lang="fr-FR" sz="1400" b="1" dirty="0" err="1"/>
              <a:t>employe</a:t>
            </a:r>
            <a:r>
              <a:rPr lang="fr-FR" sz="1400" dirty="0"/>
              <a:t>;</a:t>
            </a:r>
          </a:p>
          <a:p>
            <a:pPr eaLnBrk="1" hangingPunct="1"/>
            <a:r>
              <a:rPr lang="fr-FR" sz="1400" dirty="0"/>
              <a:t>	</a:t>
            </a:r>
            <a:r>
              <a:rPr lang="fr-FR" sz="1400" b="1" dirty="0"/>
              <a:t>public </a:t>
            </a:r>
            <a:r>
              <a:rPr lang="fr-FR" sz="1400" b="1" dirty="0" err="1"/>
              <a:t>void</a:t>
            </a:r>
            <a:r>
              <a:rPr lang="fr-FR" sz="1400" b="1" dirty="0"/>
              <a:t> </a:t>
            </a:r>
            <a:r>
              <a:rPr lang="fr-FR" sz="1400" b="1" dirty="0" err="1"/>
              <a:t>setEmploye</a:t>
            </a:r>
            <a:r>
              <a:rPr lang="fr-FR" sz="1400" b="1" dirty="0"/>
              <a:t>(</a:t>
            </a:r>
            <a:r>
              <a:rPr lang="fr-FR" sz="1400" b="1" dirty="0" err="1"/>
              <a:t>Employe</a:t>
            </a:r>
            <a:r>
              <a:rPr lang="fr-FR" sz="1400" b="1" dirty="0"/>
              <a:t> </a:t>
            </a:r>
            <a:r>
              <a:rPr lang="fr-FR" sz="1400" b="1" dirty="0" err="1"/>
              <a:t>employe</a:t>
            </a:r>
            <a:r>
              <a:rPr lang="fr-FR" sz="1400" b="1" dirty="0"/>
              <a:t>) 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400" dirty="0"/>
              <a:t>		</a:t>
            </a:r>
            <a:r>
              <a:rPr lang="fr-FR" sz="1400" dirty="0" err="1"/>
              <a:t>this.employe</a:t>
            </a:r>
            <a:r>
              <a:rPr lang="fr-FR" sz="1400" dirty="0"/>
              <a:t>=</a:t>
            </a:r>
            <a:r>
              <a:rPr lang="fr-FR" sz="1400" dirty="0" err="1"/>
              <a:t>employe</a:t>
            </a:r>
            <a:r>
              <a:rPr lang="fr-FR" sz="1400" dirty="0"/>
              <a:t>;</a:t>
            </a:r>
          </a:p>
          <a:p>
            <a:pPr eaLnBrk="1" hangingPunct="1"/>
            <a:r>
              <a:rPr lang="fr-FR" sz="1400" dirty="0"/>
              <a:t>	}</a:t>
            </a:r>
          </a:p>
          <a:p>
            <a:pPr eaLnBrk="1" hangingPunct="1"/>
            <a:r>
              <a:rPr lang="fr-FR" sz="1400" b="1" dirty="0"/>
              <a:t>	public </a:t>
            </a:r>
            <a:r>
              <a:rPr lang="fr-FR" sz="1400" b="1" dirty="0" err="1"/>
              <a:t>Employe</a:t>
            </a:r>
            <a:r>
              <a:rPr lang="fr-FR" sz="1400" b="1" dirty="0"/>
              <a:t> </a:t>
            </a:r>
            <a:r>
              <a:rPr lang="fr-FR" sz="1400" b="1" dirty="0" err="1"/>
              <a:t>getEmploye</a:t>
            </a:r>
            <a:r>
              <a:rPr lang="fr-FR" sz="1400" b="1" dirty="0"/>
              <a:t>() 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400" dirty="0"/>
              <a:t>		return </a:t>
            </a:r>
            <a:r>
              <a:rPr lang="fr-FR" sz="1400" dirty="0" err="1"/>
              <a:t>empl;oye</a:t>
            </a:r>
            <a:endParaRPr lang="fr-FR" sz="1400" dirty="0"/>
          </a:p>
          <a:p>
            <a:pPr eaLnBrk="1" hangingPunct="1"/>
            <a:r>
              <a:rPr lang="fr-FR" sz="1400" dirty="0"/>
              <a:t>	</a:t>
            </a:r>
            <a:r>
              <a:rPr lang="fr-FR" sz="1200" dirty="0"/>
              <a:t>}</a:t>
            </a:r>
            <a:endParaRPr lang="fr-FR" sz="1400" dirty="0"/>
          </a:p>
          <a:p>
            <a:pPr eaLnBrk="1" hangingPunct="1"/>
            <a:r>
              <a:rPr lang="fr-F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0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812" y="2093119"/>
            <a:ext cx="735806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société</a:t>
            </a:r>
            <a:r>
              <a:rPr lang="en-US" dirty="0"/>
              <a:t> </a:t>
            </a:r>
            <a:r>
              <a:rPr lang="en-US" dirty="0" err="1"/>
              <a:t>nommé</a:t>
            </a:r>
            <a:r>
              <a:rPr lang="en-US" dirty="0"/>
              <a:t> “Direct Clothing” vend des chemises par catalogue.  </a:t>
            </a:r>
          </a:p>
          <a:p>
            <a:pPr eaLnBrk="1" hangingPunct="1"/>
            <a:r>
              <a:rPr lang="en-US" dirty="0"/>
              <a:t>On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développer</a:t>
            </a:r>
            <a:r>
              <a:rPr lang="en-US" dirty="0"/>
              <a:t> un </a:t>
            </a:r>
            <a:r>
              <a:rPr lang="en-US" dirty="0" err="1"/>
              <a:t>programme</a:t>
            </a:r>
            <a:r>
              <a:rPr lang="en-US" dirty="0"/>
              <a:t> pour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société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/>
              <a:t>On </a:t>
            </a:r>
            <a:r>
              <a:rPr lang="en-US" dirty="0" err="1"/>
              <a:t>sait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chemise </a:t>
            </a:r>
            <a:r>
              <a:rPr lang="en-US" dirty="0" err="1"/>
              <a:t>posède</a:t>
            </a:r>
            <a:r>
              <a:rPr lang="en-US" dirty="0"/>
              <a:t> les </a:t>
            </a:r>
            <a:r>
              <a:rPr lang="en-US" dirty="0" err="1"/>
              <a:t>caractéristiques</a:t>
            </a:r>
            <a:r>
              <a:rPr lang="en-US" dirty="0"/>
              <a:t> </a:t>
            </a:r>
            <a:r>
              <a:rPr lang="en-US" dirty="0" err="1"/>
              <a:t>suivantes</a:t>
            </a:r>
            <a:r>
              <a:rPr lang="en-US" dirty="0"/>
              <a:t>:</a:t>
            </a:r>
          </a:p>
          <a:p>
            <a:pPr eaLnBrk="1" hangingPunct="1"/>
            <a:br>
              <a:rPr lang="en-US" dirty="0"/>
            </a:br>
            <a:r>
              <a:rPr lang="en-US" dirty="0" err="1"/>
              <a:t>Chaque</a:t>
            </a:r>
            <a:r>
              <a:rPr lang="en-US" dirty="0"/>
              <a:t> chemise: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un </a:t>
            </a:r>
            <a:r>
              <a:rPr lang="en-US" dirty="0" err="1"/>
              <a:t>identifiant</a:t>
            </a:r>
            <a:r>
              <a:rPr lang="en-US" dirty="0"/>
              <a:t>- code à </a:t>
            </a:r>
            <a:r>
              <a:rPr lang="en-US" dirty="0" err="1"/>
              <a:t>barre</a:t>
            </a:r>
            <a:endParaRPr 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coloris</a:t>
            </a:r>
            <a:r>
              <a:rPr lang="en-US" dirty="0"/>
              <a:t>– bleu, </a:t>
            </a:r>
            <a:r>
              <a:rPr lang="en-US" dirty="0" err="1"/>
              <a:t>gris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tailles</a:t>
            </a:r>
            <a:endParaRPr 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 a un prix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 a </a:t>
            </a:r>
            <a:r>
              <a:rPr lang="en-US" dirty="0" err="1"/>
              <a:t>une</a:t>
            </a:r>
            <a:r>
              <a:rPr lang="en-US" dirty="0"/>
              <a:t> description – type du </a:t>
            </a:r>
            <a:r>
              <a:rPr lang="en-US" dirty="0" err="1"/>
              <a:t>tissu</a:t>
            </a:r>
            <a:r>
              <a:rPr lang="en-US" dirty="0"/>
              <a:t>, style, </a:t>
            </a:r>
            <a:r>
              <a:rPr lang="en-US" dirty="0" err="1"/>
              <a:t>etc</a:t>
            </a:r>
            <a:endParaRPr 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/>
              <a:t>quantité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stock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diminuer</a:t>
            </a:r>
            <a:r>
              <a:rPr lang="en-US" dirty="0"/>
              <a:t> des chemises du stock.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1428750"/>
            <a:ext cx="1143000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5" y="2674938"/>
            <a:ext cx="12858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3817938"/>
            <a:ext cx="15001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2875" y="4818063"/>
            <a:ext cx="1381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ZoneTexte 7"/>
          <p:cNvSpPr txBox="1">
            <a:spLocks noChangeArrowheads="1"/>
          </p:cNvSpPr>
          <p:nvPr/>
        </p:nvSpPr>
        <p:spPr bwMode="auto">
          <a:xfrm>
            <a:off x="417438" y="1573287"/>
            <a:ext cx="1768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 dirty="0"/>
              <a:t>Etude de cas: </a:t>
            </a: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1564826" y="498637"/>
            <a:ext cx="7200800" cy="995784"/>
          </a:xfr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1" dirty="0">
                <a:solidFill>
                  <a:schemeClr val="tx1"/>
                </a:solidFill>
              </a:rPr>
              <a:t>Analyse d’un problème en utilisant l’approche OO</a:t>
            </a:r>
            <a:endParaRPr lang="fr-FR" sz="3200" b="1" i="1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1421608" y="610031"/>
            <a:ext cx="5586412" cy="687990"/>
          </a:xfr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3200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attributs static 		1/4</a:t>
            </a:r>
          </a:p>
        </p:txBody>
      </p:sp>
      <p:sp>
        <p:nvSpPr>
          <p:cNvPr id="2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68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/>
              <a:t>Variable d’instance:</a:t>
            </a:r>
          </a:p>
        </p:txBody>
      </p:sp>
      <p:sp>
        <p:nvSpPr>
          <p:cNvPr id="25604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71500" y="3071813"/>
            <a:ext cx="3001143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96001"/>
              </p:ext>
            </p:extLst>
          </p:nvPr>
        </p:nvGraphicFramePr>
        <p:xfrm>
          <a:off x="6143625" y="1857375"/>
          <a:ext cx="2500313" cy="12858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50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[class]</a:t>
                      </a:r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75162"/>
              </p:ext>
            </p:extLst>
          </p:nvPr>
        </p:nvGraphicFramePr>
        <p:xfrm>
          <a:off x="4214814" y="3857625"/>
          <a:ext cx="2393156" cy="128025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39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685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0063" y="5643563"/>
            <a:ext cx="4895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/>
              <a:t>Etudiant</a:t>
            </a:r>
            <a:r>
              <a:rPr lang="en-US" dirty="0"/>
              <a:t> etud1 = new </a:t>
            </a:r>
            <a:r>
              <a:rPr lang="en-US" dirty="0" err="1"/>
              <a:t>Etudiant</a:t>
            </a:r>
            <a:r>
              <a:rPr lang="en-US" dirty="0"/>
              <a:t>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0063" y="5916613"/>
            <a:ext cx="4844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/>
              <a:t>Etudiant</a:t>
            </a:r>
            <a:r>
              <a:rPr lang="en-US" dirty="0"/>
              <a:t> etud2 = new </a:t>
            </a:r>
            <a:r>
              <a:rPr lang="en-US" dirty="0" err="1"/>
              <a:t>Etudiant</a:t>
            </a:r>
            <a:r>
              <a:rPr lang="en-US" dirty="0"/>
              <a:t> (“</a:t>
            </a:r>
            <a:r>
              <a:rPr lang="en-US" dirty="0" err="1"/>
              <a:t>Marwa</a:t>
            </a:r>
            <a:r>
              <a:rPr lang="en-US" dirty="0"/>
              <a:t>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145088" y="4214813"/>
            <a:ext cx="712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/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04047" y="4572000"/>
            <a:ext cx="1068141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10944"/>
              </p:ext>
            </p:extLst>
          </p:nvPr>
        </p:nvGraphicFramePr>
        <p:xfrm>
          <a:off x="6715126" y="3857626"/>
          <a:ext cx="2357438" cy="132413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35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6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499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653338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00938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Marwa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5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68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/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41338" y="3071813"/>
            <a:ext cx="3001143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57250" y="2071688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 dirty="0"/>
              <a:t>Utilisation</a:t>
            </a:r>
          </a:p>
          <a:p>
            <a:pPr eaLnBrk="1" hangingPunct="1"/>
            <a:r>
              <a:rPr lang="fr-FR" dirty="0"/>
              <a:t>	On invoque les variables d’instance avec le nom de l’instance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327525" y="3049588"/>
            <a:ext cx="4532010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Test{</a:t>
            </a:r>
          </a:p>
          <a:p>
            <a:pPr eaLnBrk="1" hangingPunct="1">
              <a:defRPr/>
            </a:pPr>
            <a:r>
              <a:rPr lang="fr-FR" dirty="0"/>
              <a:t>  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){</a:t>
            </a:r>
          </a:p>
          <a:p>
            <a:pPr eaLnBrk="1" hangingPunct="1">
              <a:defRPr/>
            </a:pPr>
            <a:endParaRPr lang="fr-FR" dirty="0"/>
          </a:p>
          <a:p>
            <a:pPr eaLnBrk="1" hangingPunct="1">
              <a:defRPr/>
            </a:pPr>
            <a:r>
              <a:rPr lang="fr-FR" dirty="0"/>
              <a:t>      Etudiant </a:t>
            </a:r>
            <a:r>
              <a:rPr lang="fr-FR" dirty="0" err="1"/>
              <a:t>etudiant</a:t>
            </a:r>
            <a:r>
              <a:rPr lang="fr-FR" dirty="0"/>
              <a:t>=new Etudiant();</a:t>
            </a:r>
          </a:p>
          <a:p>
            <a:pPr eaLnBrk="1" hangingPunct="1">
              <a:defRPr/>
            </a:pPr>
            <a:endParaRPr lang="fr-FR" dirty="0"/>
          </a:p>
          <a:p>
            <a:pPr eaLnBrk="1" hangingPunct="1">
              <a:defRPr/>
            </a:pPr>
            <a:r>
              <a:rPr lang="fr-FR" dirty="0"/>
              <a:t>      System.out.println(etudiant.nom);</a:t>
            </a:r>
          </a:p>
          <a:p>
            <a:pPr eaLnBrk="1" hangingPunct="1">
              <a:defRPr/>
            </a:pPr>
            <a:r>
              <a:rPr lang="fr-FR" dirty="0"/>
              <a:t>    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75656" y="600076"/>
            <a:ext cx="5956721" cy="71755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attributs </a:t>
            </a:r>
            <a:r>
              <a:rPr lang="fr-FR" dirty="0" err="1"/>
              <a:t>static</a:t>
            </a:r>
            <a:r>
              <a:rPr lang="fr-FR" dirty="0"/>
              <a:t> 	2/4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rgbClr val="000000"/>
                </a:solidFill>
              </a:rPr>
              <a:t>Variable de classe: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28688" y="1719263"/>
            <a:ext cx="5500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rgbClr val="000000"/>
                </a:solidFill>
              </a:rPr>
              <a:t>n'appartient pas à une instance particulière, elle appartient à la classe.</a:t>
            </a:r>
          </a:p>
          <a:p>
            <a:pPr eaLnBrk="1" hangingPunct="1">
              <a:buFontTx/>
              <a:buChar char="•"/>
            </a:pPr>
            <a:r>
              <a:rPr lang="fr-FR" dirty="0">
                <a:solidFill>
                  <a:srgbClr val="000000"/>
                </a:solidFill>
              </a:rPr>
              <a:t>est partagée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77"/>
              </p:ext>
            </p:extLst>
          </p:nvPr>
        </p:nvGraphicFramePr>
        <p:xfrm>
          <a:off x="6338960" y="2000595"/>
          <a:ext cx="2000250" cy="12858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[class]</a:t>
                      </a:r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0</a:t>
            </a:r>
          </a:p>
        </p:txBody>
      </p:sp>
      <p:sp>
        <p:nvSpPr>
          <p:cNvPr id="27661" name="ZoneTexte 9"/>
          <p:cNvSpPr txBox="1">
            <a:spLocks noChangeArrowheads="1"/>
          </p:cNvSpPr>
          <p:nvPr/>
        </p:nvSpPr>
        <p:spPr bwMode="auto">
          <a:xfrm>
            <a:off x="6450013" y="2544763"/>
            <a:ext cx="1479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nbrEtudiants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81728"/>
              </p:ext>
            </p:extLst>
          </p:nvPr>
        </p:nvGraphicFramePr>
        <p:xfrm>
          <a:off x="7000875" y="4044950"/>
          <a:ext cx="2143125" cy="7413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11932"/>
              </p:ext>
            </p:extLst>
          </p:nvPr>
        </p:nvGraphicFramePr>
        <p:xfrm>
          <a:off x="5357813" y="4973638"/>
          <a:ext cx="2143125" cy="74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9361"/>
              </p:ext>
            </p:extLst>
          </p:nvPr>
        </p:nvGraphicFramePr>
        <p:xfrm>
          <a:off x="4429125" y="3759200"/>
          <a:ext cx="2143125" cy="7413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036469" y="3437732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 flipH="1" flipV="1">
            <a:off x="5965032" y="4152106"/>
            <a:ext cx="1500188" cy="142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465219" y="3509169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00063" y="2914650"/>
            <a:ext cx="3055645" cy="2585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  <a:r>
              <a:rPr lang="fr-FR" b="1" dirty="0" err="1"/>
              <a:t>static</a:t>
            </a:r>
            <a:r>
              <a:rPr lang="fr-FR" b="1" dirty="0"/>
              <a:t> 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b="1" dirty="0" err="1"/>
              <a:t>nbrEtudiants</a:t>
            </a:r>
            <a:r>
              <a:rPr lang="fr-FR" b="1" dirty="0"/>
              <a:t>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	</a:t>
            </a:r>
            <a:r>
              <a:rPr lang="fr-FR" b="1" dirty="0" err="1"/>
              <a:t>nbrEtudiants</a:t>
            </a:r>
            <a:r>
              <a:rPr lang="fr-FR" b="1" dirty="0"/>
              <a:t>++;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063" y="5643563"/>
            <a:ext cx="4578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etud1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0063" y="5916613"/>
            <a:ext cx="4537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etud2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</a:t>
            </a:r>
            <a:r>
              <a:rPr lang="en-US" dirty="0" err="1">
                <a:solidFill>
                  <a:srgbClr val="000000"/>
                </a:solidFill>
              </a:rPr>
              <a:t>Marwa</a:t>
            </a:r>
            <a:r>
              <a:rPr lang="en-US" dirty="0">
                <a:solidFill>
                  <a:srgbClr val="000000"/>
                </a:solidFill>
              </a:rPr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0063" y="6202363"/>
            <a:ext cx="4516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etud3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</a:t>
            </a:r>
            <a:r>
              <a:rPr lang="en-US" dirty="0" err="1">
                <a:solidFill>
                  <a:srgbClr val="000000"/>
                </a:solidFill>
              </a:rPr>
              <a:t>Fatma</a:t>
            </a:r>
            <a:r>
              <a:rPr lang="en-US" dirty="0">
                <a:solidFill>
                  <a:srgbClr val="000000"/>
                </a:solidFill>
              </a:rPr>
              <a:t>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8064" y="4509120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Ahmed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734967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/>
              <a:t>Marwa</a:t>
            </a:r>
            <a:endParaRPr lang="fr-FR" sz="1100" dirty="0"/>
          </a:p>
        </p:txBody>
      </p:sp>
      <p:sp>
        <p:nvSpPr>
          <p:cNvPr id="31" name="Rectangle 30"/>
          <p:cNvSpPr/>
          <p:nvPr/>
        </p:nvSpPr>
        <p:spPr>
          <a:xfrm>
            <a:off x="7715250" y="4798864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Fatma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1400200" y="613595"/>
            <a:ext cx="6100738" cy="5995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attributs </a:t>
            </a:r>
            <a:r>
              <a:rPr lang="fr-FR" dirty="0" err="1"/>
              <a:t>static</a:t>
            </a:r>
            <a:r>
              <a:rPr lang="fr-FR" dirty="0"/>
              <a:t> 	3/4</a:t>
            </a:r>
          </a:p>
        </p:txBody>
      </p:sp>
      <p:sp>
        <p:nvSpPr>
          <p:cNvPr id="3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3" grpId="0" animBg="1"/>
      <p:bldP spid="29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rgbClr val="000000"/>
                </a:solidFill>
              </a:rPr>
              <a:t>Variable de classe: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857250" y="206851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 dirty="0">
                <a:solidFill>
                  <a:srgbClr val="000000"/>
                </a:solidFill>
              </a:rPr>
              <a:t>Utilisation</a:t>
            </a: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On invoque les variables </a:t>
            </a:r>
            <a:r>
              <a:rPr lang="fr-FR" dirty="0" err="1">
                <a:solidFill>
                  <a:srgbClr val="000000"/>
                </a:solidFill>
              </a:rPr>
              <a:t>static</a:t>
            </a:r>
            <a:r>
              <a:rPr lang="fr-FR" dirty="0">
                <a:solidFill>
                  <a:srgbClr val="000000"/>
                </a:solidFill>
              </a:rPr>
              <a:t> 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4313" y="2986088"/>
            <a:ext cx="3800475" cy="2586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b="1" dirty="0" err="1">
                <a:solidFill>
                  <a:srgbClr val="000000"/>
                </a:solidFill>
              </a:rPr>
              <a:t>static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nbrEtudiants</a:t>
            </a:r>
            <a:r>
              <a:rPr lang="fr-FR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</a:t>
            </a:r>
            <a:r>
              <a:rPr lang="fr-FR" b="1" dirty="0" err="1">
                <a:solidFill>
                  <a:srgbClr val="000000"/>
                </a:solidFill>
              </a:rPr>
              <a:t>nbrEtudiants</a:t>
            </a:r>
            <a:r>
              <a:rPr lang="fr-FR" b="1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40200" y="3540125"/>
            <a:ext cx="5062466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public </a:t>
            </a:r>
            <a:r>
              <a:rPr lang="fr-FR" dirty="0" err="1">
                <a:solidFill>
                  <a:srgbClr val="000000"/>
                </a:solidFill>
              </a:rPr>
              <a:t>static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void</a:t>
            </a:r>
            <a:r>
              <a:rPr lang="fr-FR" dirty="0">
                <a:solidFill>
                  <a:srgbClr val="000000"/>
                </a:solidFill>
              </a:rPr>
              <a:t> main(String[] </a:t>
            </a:r>
            <a:r>
              <a:rPr lang="fr-FR" dirty="0" err="1">
                <a:solidFill>
                  <a:srgbClr val="000000"/>
                </a:solidFill>
              </a:rPr>
              <a:t>args</a:t>
            </a:r>
            <a:r>
              <a:rPr lang="fr-FR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  System.out.println(</a:t>
            </a:r>
            <a:r>
              <a:rPr lang="fr-FR" dirty="0" err="1">
                <a:solidFill>
                  <a:srgbClr val="000000"/>
                </a:solidFill>
              </a:rPr>
              <a:t>Etudiant.nbrEtudiants</a:t>
            </a:r>
            <a:r>
              <a:rPr lang="fr-FR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500554" y="678695"/>
            <a:ext cx="6100738" cy="57150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attributs </a:t>
            </a:r>
            <a:r>
              <a:rPr lang="fr-FR" dirty="0" err="1"/>
              <a:t>static</a:t>
            </a:r>
            <a:r>
              <a:rPr lang="fr-FR" dirty="0"/>
              <a:t> 	4/4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5904656" cy="1143000"/>
          </a:xfrm>
        </p:spPr>
        <p:txBody>
          <a:bodyPr/>
          <a:lstStyle/>
          <a:p>
            <a:r>
              <a:rPr lang="fr-FR" dirty="0"/>
              <a:t>Les méthodes </a:t>
            </a:r>
            <a:r>
              <a:rPr lang="fr-FR" dirty="0" err="1"/>
              <a:t>static</a:t>
            </a:r>
            <a:r>
              <a:rPr lang="fr-FR" dirty="0"/>
              <a:t>   </a:t>
            </a:r>
            <a:r>
              <a:rPr lang="fr-FR" sz="2800" dirty="0"/>
              <a:t>1/2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rgbClr val="000000"/>
                </a:solidFill>
              </a:rPr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088" y="2781300"/>
            <a:ext cx="4083169" cy="2862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</a:t>
            </a:r>
            <a:r>
              <a:rPr lang="fr-FR" dirty="0" err="1">
                <a:solidFill>
                  <a:srgbClr val="000000"/>
                </a:solidFill>
              </a:rPr>
              <a:t>MaClassMath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b="1" dirty="0" err="1">
                <a:solidFill>
                  <a:srgbClr val="000000"/>
                </a:solidFill>
              </a:rPr>
              <a:t>static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 min(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a ,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b)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if(a&lt;b){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return a;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 }</a:t>
            </a:r>
            <a:r>
              <a:rPr lang="fr-FR" dirty="0" err="1">
                <a:solidFill>
                  <a:srgbClr val="000000"/>
                </a:solidFill>
              </a:rPr>
              <a:t>else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return b;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 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65600"/>
            <a:ext cx="4602162" cy="1477963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Test 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public static void main ( String 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 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err="1">
                <a:solidFill>
                  <a:srgbClr val="000000"/>
                </a:solidFill>
              </a:rPr>
              <a:t>int</a:t>
            </a:r>
            <a:r>
              <a:rPr lang="fr-FR" dirty="0">
                <a:solidFill>
                  <a:srgbClr val="000000"/>
                </a:solidFill>
              </a:rPr>
              <a:t> x = </a:t>
            </a:r>
            <a:r>
              <a:rPr lang="fr-FR" dirty="0" err="1">
                <a:solidFill>
                  <a:srgbClr val="000000"/>
                </a:solidFill>
              </a:rPr>
              <a:t>MaClassMath</a:t>
            </a:r>
            <a:r>
              <a:rPr lang="fr-FR" dirty="0">
                <a:solidFill>
                  <a:srgbClr val="000000"/>
                </a:solidFill>
              </a:rPr>
              <a:t> .min (21 ,4);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>
                <a:solidFill>
                  <a:srgbClr val="000000"/>
                </a:solidFill>
              </a:rPr>
              <a:t>Utilisation:</a:t>
            </a:r>
          </a:p>
          <a:p>
            <a:pPr eaLnBrk="1" hangingPunct="1"/>
            <a:r>
              <a:rPr lang="fr-FR">
                <a:solidFill>
                  <a:srgbClr val="000000"/>
                </a:solidFill>
              </a:rPr>
              <a:t>L'appel à une méthode statique se fait en</a:t>
            </a:r>
          </a:p>
          <a:p>
            <a:pPr eaLnBrk="1" hangingPunct="1"/>
            <a:r>
              <a:rPr lang="fr-FR">
                <a:solidFill>
                  <a:srgbClr val="000000"/>
                </a:solidFill>
              </a:rPr>
              <a:t>utilisant le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19359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187624" y="1772816"/>
            <a:ext cx="6912768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fr-FR" dirty="0">
                <a:solidFill>
                  <a:schemeClr val="tx1"/>
                </a:solidFill>
              </a:rPr>
              <a:t>Puisque les méthodes </a:t>
            </a:r>
            <a:r>
              <a:rPr lang="fr-FR" dirty="0" err="1">
                <a:solidFill>
                  <a:schemeClr val="tx1"/>
                </a:solidFill>
              </a:rPr>
              <a:t>static</a:t>
            </a:r>
            <a:r>
              <a:rPr lang="fr-FR" dirty="0">
                <a:solidFill>
                  <a:schemeClr val="tx1"/>
                </a:solidFill>
              </a:rPr>
              <a:t>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746284" y="3140968"/>
            <a:ext cx="810267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endParaRPr lang="es-ES" dirty="0"/>
          </a:p>
          <a:p>
            <a:pPr algn="just">
              <a:buFontTx/>
              <a:buChar char="•"/>
            </a:pPr>
            <a:r>
              <a:rPr lang="es-ES" dirty="0"/>
              <a:t>Les </a:t>
            </a:r>
            <a:r>
              <a:rPr lang="es-ES" dirty="0" err="1"/>
              <a:t>méthodes</a:t>
            </a:r>
            <a:r>
              <a:rPr lang="es-ES" dirty="0"/>
              <a:t> </a:t>
            </a:r>
            <a:r>
              <a:rPr lang="es-ES" dirty="0" err="1"/>
              <a:t>d’instances</a:t>
            </a:r>
            <a:r>
              <a:rPr lang="es-ES" dirty="0"/>
              <a:t> </a:t>
            </a:r>
            <a:r>
              <a:rPr lang="es-ES" dirty="0" err="1"/>
              <a:t>accèdent</a:t>
            </a:r>
            <a:r>
              <a:rPr lang="es-ES" dirty="0"/>
              <a:t> </a:t>
            </a:r>
            <a:r>
              <a:rPr lang="es-ES" dirty="0" err="1"/>
              <a:t>aux</a:t>
            </a:r>
            <a:r>
              <a:rPr lang="es-ES" dirty="0"/>
              <a:t> variables </a:t>
            </a:r>
            <a:r>
              <a:rPr lang="es-ES" dirty="0" err="1"/>
              <a:t>d’instance</a:t>
            </a:r>
            <a:r>
              <a:rPr lang="es-ES" dirty="0"/>
              <a:t> et </a:t>
            </a:r>
            <a:r>
              <a:rPr lang="es-ES" dirty="0" err="1"/>
              <a:t>méthodes</a:t>
            </a:r>
            <a:r>
              <a:rPr lang="es-ES" dirty="0"/>
              <a:t> </a:t>
            </a:r>
            <a:r>
              <a:rPr lang="es-ES" dirty="0" err="1"/>
              <a:t>d’instances</a:t>
            </a:r>
            <a:endParaRPr lang="es-ES" dirty="0"/>
          </a:p>
          <a:p>
            <a:pPr algn="just">
              <a:buFontTx/>
              <a:buChar char="•"/>
            </a:pPr>
            <a:r>
              <a:rPr lang="es-ES" dirty="0"/>
              <a:t>Les </a:t>
            </a:r>
            <a:r>
              <a:rPr lang="es-ES" dirty="0" err="1"/>
              <a:t>méthodes</a:t>
            </a:r>
            <a:r>
              <a:rPr lang="es-ES" dirty="0"/>
              <a:t> </a:t>
            </a:r>
            <a:r>
              <a:rPr lang="es-ES" dirty="0" err="1"/>
              <a:t>d’instances</a:t>
            </a:r>
            <a:r>
              <a:rPr lang="es-ES" dirty="0"/>
              <a:t> </a:t>
            </a:r>
            <a:r>
              <a:rPr lang="es-ES" dirty="0" err="1"/>
              <a:t>accèdent</a:t>
            </a:r>
            <a:r>
              <a:rPr lang="es-ES" dirty="0"/>
              <a:t> </a:t>
            </a:r>
            <a:r>
              <a:rPr lang="es-ES" dirty="0" err="1"/>
              <a:t>aux</a:t>
            </a:r>
            <a:r>
              <a:rPr lang="es-ES" dirty="0"/>
              <a:t> variables de </a:t>
            </a:r>
            <a:r>
              <a:rPr lang="es-ES" dirty="0" err="1"/>
              <a:t>classe</a:t>
            </a:r>
            <a:r>
              <a:rPr lang="es-ES" dirty="0"/>
              <a:t> (</a:t>
            </a:r>
            <a:r>
              <a:rPr lang="es-ES" dirty="0" err="1"/>
              <a:t>static</a:t>
            </a:r>
            <a:r>
              <a:rPr lang="es-ES" dirty="0"/>
              <a:t>) et </a:t>
            </a:r>
            <a:r>
              <a:rPr lang="es-ES" dirty="0" err="1"/>
              <a:t>méthodes</a:t>
            </a:r>
            <a:r>
              <a:rPr lang="es-ES" dirty="0"/>
              <a:t> de </a:t>
            </a:r>
            <a:r>
              <a:rPr lang="es-ES" dirty="0" err="1"/>
              <a:t>classe</a:t>
            </a:r>
            <a:r>
              <a:rPr lang="es-ES" dirty="0"/>
              <a:t> (</a:t>
            </a:r>
            <a:r>
              <a:rPr lang="es-ES" dirty="0" err="1"/>
              <a:t>static</a:t>
            </a:r>
            <a:r>
              <a:rPr lang="es-ES" dirty="0"/>
              <a:t>)</a:t>
            </a:r>
          </a:p>
          <a:p>
            <a:pPr algn="just">
              <a:buFontTx/>
              <a:buChar char="•"/>
            </a:pPr>
            <a:r>
              <a:rPr lang="es-ES" dirty="0"/>
              <a:t> Les </a:t>
            </a:r>
            <a:r>
              <a:rPr lang="es-ES" dirty="0" err="1"/>
              <a:t>méthodes</a:t>
            </a:r>
            <a:r>
              <a:rPr lang="es-ES" dirty="0"/>
              <a:t> de </a:t>
            </a:r>
            <a:r>
              <a:rPr lang="es-ES" dirty="0" err="1"/>
              <a:t>classe</a:t>
            </a:r>
            <a:r>
              <a:rPr lang="es-ES" dirty="0"/>
              <a:t> (</a:t>
            </a:r>
            <a:r>
              <a:rPr lang="es-ES" dirty="0" err="1"/>
              <a:t>static</a:t>
            </a:r>
            <a:r>
              <a:rPr lang="es-ES" dirty="0"/>
              <a:t>) </a:t>
            </a:r>
            <a:r>
              <a:rPr lang="es-ES" dirty="0" err="1"/>
              <a:t>accèdent</a:t>
            </a:r>
            <a:r>
              <a:rPr lang="es-ES" dirty="0"/>
              <a:t> </a:t>
            </a:r>
            <a:r>
              <a:rPr lang="es-ES" dirty="0" err="1"/>
              <a:t>aux</a:t>
            </a:r>
            <a:r>
              <a:rPr lang="es-ES" dirty="0"/>
              <a:t> variables de </a:t>
            </a:r>
            <a:r>
              <a:rPr lang="es-ES" dirty="0" err="1"/>
              <a:t>classe</a:t>
            </a:r>
            <a:r>
              <a:rPr lang="es-ES" dirty="0"/>
              <a:t> (</a:t>
            </a:r>
            <a:r>
              <a:rPr lang="es-ES" dirty="0" err="1"/>
              <a:t>static</a:t>
            </a:r>
            <a:r>
              <a:rPr lang="es-ES" dirty="0"/>
              <a:t>) et </a:t>
            </a:r>
            <a:r>
              <a:rPr lang="es-ES" dirty="0" err="1"/>
              <a:t>méthodes</a:t>
            </a:r>
            <a:r>
              <a:rPr lang="es-ES" dirty="0"/>
              <a:t> de </a:t>
            </a:r>
            <a:r>
              <a:rPr lang="es-ES" dirty="0" err="1"/>
              <a:t>classe</a:t>
            </a:r>
            <a:r>
              <a:rPr lang="es-ES" dirty="0"/>
              <a:t> (</a:t>
            </a:r>
            <a:r>
              <a:rPr lang="es-ES" dirty="0" err="1"/>
              <a:t>static</a:t>
            </a:r>
            <a:r>
              <a:rPr lang="es-ES" dirty="0"/>
              <a:t>)</a:t>
            </a:r>
          </a:p>
          <a:p>
            <a:pPr algn="just">
              <a:buFontTx/>
              <a:buChar char="•"/>
            </a:pPr>
            <a:r>
              <a:rPr lang="es-ES" dirty="0"/>
              <a:t> Les </a:t>
            </a:r>
            <a:r>
              <a:rPr lang="es-ES" dirty="0" err="1"/>
              <a:t>méthodes</a:t>
            </a:r>
            <a:r>
              <a:rPr lang="es-ES" dirty="0"/>
              <a:t> de </a:t>
            </a:r>
            <a:r>
              <a:rPr lang="es-ES" dirty="0" err="1"/>
              <a:t>classe</a:t>
            </a:r>
            <a:r>
              <a:rPr lang="es-ES" dirty="0"/>
              <a:t> (</a:t>
            </a:r>
            <a:r>
              <a:rPr lang="es-ES" dirty="0" err="1"/>
              <a:t>static</a:t>
            </a:r>
            <a:r>
              <a:rPr lang="es-ES" dirty="0"/>
              <a:t>) </a:t>
            </a:r>
            <a:r>
              <a:rPr lang="es-ES" dirty="0" err="1"/>
              <a:t>n’accèdent</a:t>
            </a:r>
            <a:r>
              <a:rPr lang="es-ES" dirty="0"/>
              <a:t> </a:t>
            </a:r>
            <a:r>
              <a:rPr lang="es-ES" dirty="0" err="1"/>
              <a:t>pas</a:t>
            </a:r>
            <a:r>
              <a:rPr lang="es-ES" dirty="0"/>
              <a:t> </a:t>
            </a:r>
            <a:r>
              <a:rPr lang="es-ES" dirty="0" err="1"/>
              <a:t>aux</a:t>
            </a:r>
            <a:r>
              <a:rPr lang="es-ES" dirty="0"/>
              <a:t> variables de </a:t>
            </a:r>
            <a:r>
              <a:rPr lang="es-ES" dirty="0" err="1"/>
              <a:t>d’instance</a:t>
            </a:r>
            <a:r>
              <a:rPr lang="es-ES" dirty="0"/>
              <a:t> et </a:t>
            </a:r>
            <a:r>
              <a:rPr lang="es-ES" dirty="0" err="1"/>
              <a:t>méthodes</a:t>
            </a:r>
            <a:r>
              <a:rPr lang="es-ES" dirty="0"/>
              <a:t> </a:t>
            </a:r>
            <a:r>
              <a:rPr lang="es-ES" dirty="0" err="1"/>
              <a:t>d’instance</a:t>
            </a:r>
            <a:endParaRPr lang="es-ES" dirty="0"/>
          </a:p>
          <a:p>
            <a:pPr algn="just">
              <a:buFontTx/>
              <a:buChar char="•"/>
            </a:pP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une </a:t>
            </a:r>
            <a:r>
              <a:rPr lang="es-ES" dirty="0" err="1"/>
              <a:t>méthode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ne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pas</a:t>
            </a:r>
            <a:r>
              <a:rPr lang="es-ES" dirty="0"/>
              <a:t> </a:t>
            </a:r>
            <a:r>
              <a:rPr lang="es-ES" dirty="0" err="1"/>
              <a:t>utiliser</a:t>
            </a:r>
            <a:r>
              <a:rPr lang="es-ES" dirty="0"/>
              <a:t> </a:t>
            </a:r>
            <a:r>
              <a:rPr lang="es-ES" i="1" dirty="0" err="1"/>
              <a:t>this</a:t>
            </a:r>
            <a:endParaRPr lang="es-ES" i="1" dirty="0"/>
          </a:p>
          <a:p>
            <a:pPr algn="just"/>
            <a:endParaRPr lang="es-E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26593" y="686046"/>
            <a:ext cx="5904656" cy="638944"/>
          </a:xfrm>
        </p:spPr>
        <p:txBody>
          <a:bodyPr>
            <a:normAutofit/>
          </a:bodyPr>
          <a:lstStyle/>
          <a:p>
            <a:r>
              <a:rPr lang="fr-FR" dirty="0"/>
              <a:t>Les méthodes </a:t>
            </a:r>
            <a:r>
              <a:rPr lang="fr-FR" dirty="0" err="1"/>
              <a:t>static</a:t>
            </a:r>
            <a:r>
              <a:rPr lang="fr-FR" dirty="0"/>
              <a:t>   </a:t>
            </a:r>
            <a:r>
              <a:rPr lang="fr-FR" sz="2800" dirty="0"/>
              <a:t>1/2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38704"/>
            <a:ext cx="5760640" cy="673804"/>
          </a:xfrm>
        </p:spPr>
        <p:txBody>
          <a:bodyPr/>
          <a:lstStyle/>
          <a:p>
            <a:r>
              <a:rPr lang="fr-FR" dirty="0"/>
              <a:t>La méthode </a:t>
            </a:r>
            <a:r>
              <a:rPr lang="fr-FR" dirty="0" err="1"/>
              <a:t>toString</a:t>
            </a:r>
            <a:r>
              <a:rPr lang="fr-FR" dirty="0"/>
              <a:t> 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02" y="1307198"/>
            <a:ext cx="8643998" cy="19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La méthode </a:t>
            </a:r>
            <a:r>
              <a:rPr lang="fr-FR" dirty="0" err="1">
                <a:solidFill>
                  <a:srgbClr val="000000"/>
                </a:solidFill>
              </a:rPr>
              <a:t>toString</a:t>
            </a:r>
            <a:r>
              <a:rPr lang="fr-FR" dirty="0">
                <a:solidFill>
                  <a:srgbClr val="000000"/>
                </a:solidFill>
              </a:rPr>
              <a:t> est définie dans la classe Object</a:t>
            </a:r>
          </a:p>
          <a:p>
            <a:pPr lvl="0" algn="just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>
                <a:solidFill>
                  <a:srgbClr val="000000"/>
                </a:solidFill>
              </a:rPr>
              <a:t>La méthode </a:t>
            </a:r>
            <a:r>
              <a:rPr lang="fr-FR" dirty="0" err="1">
                <a:solidFill>
                  <a:srgbClr val="000000"/>
                </a:solidFill>
              </a:rPr>
              <a:t>toString</a:t>
            </a:r>
            <a:r>
              <a:rPr lang="fr-FR" dirty="0">
                <a:solidFill>
                  <a:srgbClr val="000000"/>
                </a:solidFill>
              </a:rPr>
              <a:t> définie dans la classe </a:t>
            </a:r>
            <a:r>
              <a:rPr lang="fr-FR" dirty="0" err="1">
                <a:solidFill>
                  <a:srgbClr val="000000"/>
                </a:solidFill>
              </a:rPr>
              <a:t>Objectrenvoie</a:t>
            </a:r>
            <a:r>
              <a:rPr lang="fr-FR" dirty="0">
                <a:solidFill>
                  <a:srgbClr val="000000"/>
                </a:solidFill>
              </a:rPr>
              <a:t> le nom de la classe de l'objet concerné suivi de l'adresse de cet objet.</a:t>
            </a:r>
          </a:p>
          <a:p>
            <a:pPr lvl="0" algn="just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>
                <a:solidFill>
                  <a:srgbClr val="000000"/>
                </a:solidFill>
              </a:rPr>
              <a:t>Quand on redéfinit la méthode to String, on fait en sorte qu'elle renvoie une chaîne de caractères servant à décrire l'objet concerné.  </a:t>
            </a:r>
          </a:p>
        </p:txBody>
      </p:sp>
      <p:sp>
        <p:nvSpPr>
          <p:cNvPr id="5" name="ZoneTexte 5"/>
          <p:cNvSpPr txBox="1">
            <a:spLocks noChangeArrowheads="1"/>
          </p:cNvSpPr>
          <p:nvPr/>
        </p:nvSpPr>
        <p:spPr bwMode="auto">
          <a:xfrm>
            <a:off x="1214414" y="3226237"/>
            <a:ext cx="6786610" cy="363176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/>
              <a:t>class </a:t>
            </a:r>
            <a:r>
              <a:rPr lang="fr-FR" sz="1400" b="1" dirty="0"/>
              <a:t>Chemise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600" dirty="0"/>
              <a:t>	</a:t>
            </a:r>
            <a:r>
              <a:rPr lang="fr-FR" sz="1400" dirty="0" err="1"/>
              <a:t>int</a:t>
            </a:r>
            <a:r>
              <a:rPr lang="fr-FR" sz="1400" dirty="0"/>
              <a:t> id;</a:t>
            </a:r>
          </a:p>
          <a:p>
            <a:pPr eaLnBrk="1" hangingPunct="1"/>
            <a:r>
              <a:rPr lang="fr-FR" sz="1400" dirty="0"/>
              <a:t> 	char couleur;</a:t>
            </a:r>
          </a:p>
          <a:p>
            <a:pPr eaLnBrk="1" hangingPunct="1"/>
            <a:r>
              <a:rPr lang="fr-FR" sz="1400" dirty="0"/>
              <a:t>    	</a:t>
            </a:r>
            <a:r>
              <a:rPr lang="fr-FR" sz="1400" dirty="0" err="1"/>
              <a:t>float</a:t>
            </a:r>
            <a:r>
              <a:rPr lang="fr-FR" sz="1400" dirty="0"/>
              <a:t> prix;</a:t>
            </a:r>
          </a:p>
          <a:p>
            <a:pPr eaLnBrk="1" hangingPunct="1"/>
            <a:r>
              <a:rPr lang="fr-FR" sz="1400" dirty="0"/>
              <a:t>   	String description;</a:t>
            </a:r>
          </a:p>
          <a:p>
            <a:pPr eaLnBrk="1" hangingPunct="1"/>
            <a:r>
              <a:rPr lang="fr-FR" sz="1400" dirty="0"/>
              <a:t>    	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quantite</a:t>
            </a:r>
            <a:r>
              <a:rPr lang="fr-FR" sz="14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</a:t>
            </a:r>
            <a:r>
              <a:rPr lang="fr-FR" sz="1600" b="1" dirty="0"/>
              <a:t>public String </a:t>
            </a:r>
            <a:r>
              <a:rPr lang="fr-FR" sz="1600" b="1" dirty="0" err="1"/>
              <a:t>toString</a:t>
            </a:r>
            <a:r>
              <a:rPr lang="fr-FR" sz="1600" b="1" dirty="0"/>
              <a:t>() 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sz="1600" dirty="0"/>
              <a:t>		return id+</a:t>
            </a:r>
            <a:r>
              <a:rPr lang="en-US" sz="1600" dirty="0"/>
              <a:t>“ " </a:t>
            </a:r>
            <a:r>
              <a:rPr lang="fr-FR" sz="1600" dirty="0"/>
              <a:t>+</a:t>
            </a:r>
          </a:p>
          <a:p>
            <a:pPr eaLnBrk="1" hangingPunct="1"/>
            <a:r>
              <a:rPr lang="fr-FR" sz="1600" dirty="0"/>
              <a:t>		          couleur +</a:t>
            </a:r>
            <a:r>
              <a:rPr lang="en-US" sz="1600" dirty="0"/>
              <a:t>“ " </a:t>
            </a:r>
            <a:r>
              <a:rPr lang="fr-FR" sz="1600" dirty="0"/>
              <a:t>+ </a:t>
            </a:r>
          </a:p>
          <a:p>
            <a:pPr eaLnBrk="1" hangingPunct="1"/>
            <a:r>
              <a:rPr lang="fr-FR" sz="1600" dirty="0"/>
              <a:t>		          prix +</a:t>
            </a:r>
            <a:r>
              <a:rPr lang="en-US" sz="1600" dirty="0"/>
              <a:t>“ " </a:t>
            </a:r>
            <a:r>
              <a:rPr lang="fr-FR" sz="1600" dirty="0"/>
              <a:t>+ </a:t>
            </a:r>
          </a:p>
          <a:p>
            <a:pPr eaLnBrk="1" hangingPunct="1"/>
            <a:r>
              <a:rPr lang="fr-FR" sz="1600" dirty="0"/>
              <a:t>		         description +</a:t>
            </a:r>
            <a:r>
              <a:rPr lang="en-US" sz="1600" dirty="0"/>
              <a:t>“ " </a:t>
            </a:r>
            <a:r>
              <a:rPr lang="fr-FR" sz="1600" dirty="0"/>
              <a:t>+ </a:t>
            </a:r>
          </a:p>
          <a:p>
            <a:pPr eaLnBrk="1" hangingPunct="1"/>
            <a:r>
              <a:rPr lang="fr-FR" sz="1600" dirty="0"/>
              <a:t>		         </a:t>
            </a:r>
            <a:r>
              <a:rPr lang="fr-FR" sz="1600" dirty="0" err="1"/>
              <a:t>quantite</a:t>
            </a:r>
            <a:r>
              <a:rPr lang="fr-FR" sz="1600" dirty="0"/>
              <a:t>;</a:t>
            </a:r>
          </a:p>
          <a:p>
            <a:pPr eaLnBrk="1" hangingPunct="1"/>
            <a:r>
              <a:rPr lang="fr-FR" sz="1600" dirty="0"/>
              <a:t>	</a:t>
            </a:r>
            <a:r>
              <a:rPr lang="fr-FR" sz="1400" dirty="0"/>
              <a:t>}</a:t>
            </a:r>
          </a:p>
          <a:p>
            <a:pPr eaLnBrk="1" hangingPunct="1"/>
            <a:r>
              <a:rPr lang="fr-F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484772" y="646356"/>
            <a:ext cx="4824536" cy="6512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associations  1/3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Association one-to-one </a:t>
            </a:r>
            <a:r>
              <a:rPr lang="fr-FR" dirty="0" err="1"/>
              <a:t>unirectionnelle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1107"/>
              </p:ext>
            </p:extLst>
          </p:nvPr>
        </p:nvGraphicFramePr>
        <p:xfrm>
          <a:off x="857224" y="3009076"/>
          <a:ext cx="1071570" cy="91427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Employe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8335"/>
              </p:ext>
            </p:extLst>
          </p:nvPr>
        </p:nvGraphicFramePr>
        <p:xfrm>
          <a:off x="828950" y="4532809"/>
          <a:ext cx="1071570" cy="9142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Compte</a:t>
                      </a: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Connecteur droit 5"/>
          <p:cNvCxnSpPr>
            <a:stCxn id="7" idx="1"/>
            <a:endCxn id="5" idx="0"/>
          </p:cNvCxnSpPr>
          <p:nvPr/>
        </p:nvCxnSpPr>
        <p:spPr>
          <a:xfrm>
            <a:off x="1348771" y="4032856"/>
            <a:ext cx="15964" cy="49995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348771" y="39020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33903" y="424814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1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Mapping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4810" y="2143016"/>
            <a:ext cx="4286280" cy="258532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/>
              <a:t>class </a:t>
            </a:r>
            <a:r>
              <a:rPr lang="fr-FR" sz="1600" b="1" dirty="0" err="1"/>
              <a:t>Employe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dirty="0"/>
              <a:t>	</a:t>
            </a:r>
            <a:r>
              <a:rPr lang="fr-FR" sz="1400" b="1" dirty="0"/>
              <a:t>public Compte </a:t>
            </a:r>
            <a:r>
              <a:rPr lang="fr-FR" sz="1400" b="1" dirty="0" err="1"/>
              <a:t>compte</a:t>
            </a:r>
            <a:r>
              <a:rPr lang="fr-FR" sz="1400" dirty="0"/>
              <a:t>;</a:t>
            </a:r>
          </a:p>
          <a:p>
            <a:pPr eaLnBrk="1" hangingPunct="1"/>
            <a:r>
              <a:rPr lang="fr-FR" sz="1400" dirty="0"/>
              <a:t>	</a:t>
            </a:r>
            <a:r>
              <a:rPr lang="fr-FR" sz="1400" b="1" dirty="0"/>
              <a:t>public </a:t>
            </a:r>
            <a:r>
              <a:rPr lang="fr-FR" sz="1400" b="1" dirty="0" err="1"/>
              <a:t>void</a:t>
            </a:r>
            <a:r>
              <a:rPr lang="fr-FR" sz="1400" b="1" dirty="0"/>
              <a:t> </a:t>
            </a:r>
            <a:r>
              <a:rPr lang="fr-FR" sz="1400" b="1" dirty="0" err="1"/>
              <a:t>setCompte</a:t>
            </a:r>
            <a:r>
              <a:rPr lang="fr-FR" sz="1400" b="1" dirty="0"/>
              <a:t>(Compte </a:t>
            </a:r>
            <a:r>
              <a:rPr lang="fr-FR" sz="1400" b="1" dirty="0" err="1"/>
              <a:t>compte</a:t>
            </a:r>
            <a:r>
              <a:rPr lang="fr-FR" sz="1400" b="1" dirty="0"/>
              <a:t>) 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400" dirty="0"/>
              <a:t>		</a:t>
            </a:r>
            <a:r>
              <a:rPr lang="fr-FR" sz="1400" dirty="0" err="1"/>
              <a:t>this.compte</a:t>
            </a:r>
            <a:r>
              <a:rPr lang="fr-FR" sz="1400" dirty="0"/>
              <a:t>=compte;</a:t>
            </a:r>
          </a:p>
          <a:p>
            <a:pPr eaLnBrk="1" hangingPunct="1"/>
            <a:r>
              <a:rPr lang="fr-FR" sz="1400" dirty="0"/>
              <a:t>	}</a:t>
            </a:r>
          </a:p>
          <a:p>
            <a:pPr eaLnBrk="1" hangingPunct="1"/>
            <a:r>
              <a:rPr lang="fr-FR" sz="1400" b="1" dirty="0"/>
              <a:t>	public Compte </a:t>
            </a:r>
            <a:r>
              <a:rPr lang="fr-FR" sz="1400" b="1" dirty="0" err="1"/>
              <a:t>getCompte</a:t>
            </a:r>
            <a:r>
              <a:rPr lang="fr-FR" sz="1400" b="1" dirty="0"/>
              <a:t>() 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400" dirty="0"/>
              <a:t>		return compte;</a:t>
            </a:r>
          </a:p>
          <a:p>
            <a:pPr eaLnBrk="1" hangingPunct="1"/>
            <a:r>
              <a:rPr lang="fr-FR" sz="1400" dirty="0"/>
              <a:t>	</a:t>
            </a:r>
            <a:r>
              <a:rPr lang="fr-FR" sz="1200" dirty="0"/>
              <a:t>}</a:t>
            </a:r>
          </a:p>
          <a:p>
            <a:pPr eaLnBrk="1" hangingPunct="1"/>
            <a:endParaRPr lang="fr-FR" sz="1400" dirty="0"/>
          </a:p>
          <a:p>
            <a:pPr eaLnBrk="1" hangingPunct="1"/>
            <a:r>
              <a:rPr lang="fr-FR" sz="1600" dirty="0"/>
              <a:t>}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5128156"/>
            <a:ext cx="4357718" cy="769441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/>
              <a:t>class </a:t>
            </a:r>
            <a:r>
              <a:rPr lang="fr-FR" sz="1400" b="1" dirty="0"/>
              <a:t>Compte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600" dirty="0"/>
              <a:t>	</a:t>
            </a:r>
            <a:endParaRPr lang="fr-FR" sz="1200" dirty="0"/>
          </a:p>
          <a:p>
            <a:pPr eaLnBrk="1" hangingPunct="1"/>
            <a:r>
              <a:rPr lang="fr-FR" sz="1400" dirty="0"/>
              <a:t>}</a:t>
            </a: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42910" y="1547500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Association one-to-</a:t>
            </a:r>
            <a:r>
              <a:rPr lang="fr-FR" dirty="0" err="1"/>
              <a:t>many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87607"/>
              </p:ext>
            </p:extLst>
          </p:nvPr>
        </p:nvGraphicFramePr>
        <p:xfrm>
          <a:off x="857224" y="2580448"/>
          <a:ext cx="1071570" cy="9142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Employe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50597"/>
              </p:ext>
            </p:extLst>
          </p:nvPr>
        </p:nvGraphicFramePr>
        <p:xfrm>
          <a:off x="857224" y="3876022"/>
          <a:ext cx="1071570" cy="91427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Societe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rot="5400000">
            <a:off x="1212803" y="3672523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26445" y="3460707"/>
            <a:ext cx="242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*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87624" y="366793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4214810" y="1628800"/>
            <a:ext cx="4286280" cy="267765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rgbClr val="000000"/>
                </a:solidFill>
              </a:rPr>
              <a:t>class </a:t>
            </a:r>
            <a:r>
              <a:rPr lang="fr-FR" b="1" dirty="0" err="1">
                <a:solidFill>
                  <a:srgbClr val="000000"/>
                </a:solidFill>
              </a:rPr>
              <a:t>Employe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rgbClr val="000000"/>
                </a:solidFill>
              </a:rPr>
              <a:t>public </a:t>
            </a:r>
            <a:r>
              <a:rPr lang="fr-FR" sz="1600" b="1" dirty="0" err="1">
                <a:solidFill>
                  <a:srgbClr val="000000"/>
                </a:solidFill>
              </a:rPr>
              <a:t>Societe</a:t>
            </a:r>
            <a:r>
              <a:rPr lang="fr-FR" sz="1600" b="1" dirty="0">
                <a:solidFill>
                  <a:srgbClr val="000000"/>
                </a:solidFill>
              </a:rPr>
              <a:t> </a:t>
            </a:r>
            <a:r>
              <a:rPr lang="fr-FR" sz="1600" b="1" dirty="0" err="1">
                <a:solidFill>
                  <a:srgbClr val="000000"/>
                </a:solidFill>
              </a:rPr>
              <a:t>societe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rgbClr val="000000"/>
                </a:solidFill>
              </a:rPr>
              <a:t>public </a:t>
            </a:r>
            <a:r>
              <a:rPr lang="fr-FR" sz="1600" b="1" dirty="0" err="1">
                <a:solidFill>
                  <a:srgbClr val="000000"/>
                </a:solidFill>
              </a:rPr>
              <a:t>void</a:t>
            </a:r>
            <a:r>
              <a:rPr lang="fr-FR" sz="1600" b="1" dirty="0">
                <a:solidFill>
                  <a:srgbClr val="000000"/>
                </a:solidFill>
              </a:rPr>
              <a:t> </a:t>
            </a:r>
            <a:r>
              <a:rPr lang="fr-FR" sz="1600" b="1" dirty="0" err="1">
                <a:solidFill>
                  <a:srgbClr val="000000"/>
                </a:solidFill>
              </a:rPr>
              <a:t>setSociete</a:t>
            </a:r>
            <a:r>
              <a:rPr lang="fr-FR" sz="1600" b="1" dirty="0">
                <a:solidFill>
                  <a:srgbClr val="000000"/>
                </a:solidFill>
              </a:rPr>
              <a:t>(</a:t>
            </a:r>
            <a:r>
              <a:rPr lang="fr-FR" sz="1600" b="1" dirty="0" err="1">
                <a:solidFill>
                  <a:srgbClr val="000000"/>
                </a:solidFill>
              </a:rPr>
              <a:t>Societe</a:t>
            </a:r>
            <a:r>
              <a:rPr lang="fr-FR" sz="1600" b="1" dirty="0">
                <a:solidFill>
                  <a:srgbClr val="000000"/>
                </a:solidFill>
              </a:rPr>
              <a:t> </a:t>
            </a:r>
            <a:r>
              <a:rPr lang="fr-FR" sz="1600" b="1" dirty="0" err="1">
                <a:solidFill>
                  <a:srgbClr val="000000"/>
                </a:solidFill>
              </a:rPr>
              <a:t>societe</a:t>
            </a:r>
            <a:r>
              <a:rPr lang="fr-FR" sz="1600" b="1" dirty="0">
                <a:solidFill>
                  <a:srgbClr val="000000"/>
                </a:solidFill>
              </a:rPr>
              <a:t>) 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	</a:t>
            </a:r>
            <a:r>
              <a:rPr lang="fr-FR" sz="1600" dirty="0" err="1">
                <a:solidFill>
                  <a:srgbClr val="000000"/>
                </a:solidFill>
              </a:rPr>
              <a:t>this.societe</a:t>
            </a:r>
            <a:r>
              <a:rPr lang="fr-FR" sz="1600" dirty="0">
                <a:solidFill>
                  <a:srgbClr val="000000"/>
                </a:solidFill>
              </a:rPr>
              <a:t>=</a:t>
            </a:r>
            <a:r>
              <a:rPr lang="fr-FR" sz="1600" dirty="0" err="1">
                <a:solidFill>
                  <a:srgbClr val="000000"/>
                </a:solidFill>
              </a:rPr>
              <a:t>societe</a:t>
            </a:r>
            <a:r>
              <a:rPr lang="fr-FR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fr-FR" sz="1600" b="1" dirty="0">
                <a:solidFill>
                  <a:srgbClr val="000000"/>
                </a:solidFill>
              </a:rPr>
              <a:t>	public Compte </a:t>
            </a:r>
            <a:r>
              <a:rPr lang="fr-FR" sz="1600" b="1" dirty="0" err="1">
                <a:solidFill>
                  <a:srgbClr val="000000"/>
                </a:solidFill>
              </a:rPr>
              <a:t>getSociete</a:t>
            </a:r>
            <a:r>
              <a:rPr lang="fr-FR" sz="1600" b="1" dirty="0">
                <a:solidFill>
                  <a:srgbClr val="000000"/>
                </a:solidFill>
              </a:rPr>
              <a:t>() 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	return </a:t>
            </a:r>
            <a:r>
              <a:rPr lang="fr-FR" sz="1600" dirty="0" err="1">
                <a:solidFill>
                  <a:srgbClr val="000000"/>
                </a:solidFill>
              </a:rPr>
              <a:t>societe</a:t>
            </a:r>
            <a:r>
              <a:rPr lang="fr-FR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400" dirty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4" name="ZoneTexte 5"/>
          <p:cNvSpPr txBox="1">
            <a:spLocks noChangeArrowheads="1"/>
          </p:cNvSpPr>
          <p:nvPr/>
        </p:nvSpPr>
        <p:spPr bwMode="auto">
          <a:xfrm>
            <a:off x="4214810" y="4437112"/>
            <a:ext cx="4357718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class </a:t>
            </a:r>
            <a:r>
              <a:rPr lang="fr-FR" sz="1600" b="1" dirty="0" err="1">
                <a:solidFill>
                  <a:srgbClr val="000000"/>
                </a:solidFill>
              </a:rPr>
              <a:t>Societe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>
                <a:solidFill>
                  <a:srgbClr val="000000"/>
                </a:solidFill>
              </a:rPr>
              <a:t>public </a:t>
            </a:r>
            <a:r>
              <a:rPr lang="fr-FR" sz="1400" b="1" dirty="0" err="1">
                <a:solidFill>
                  <a:srgbClr val="000000"/>
                </a:solidFill>
              </a:rPr>
              <a:t>Employe</a:t>
            </a:r>
            <a:r>
              <a:rPr lang="fr-FR" sz="1400" b="1" dirty="0">
                <a:solidFill>
                  <a:srgbClr val="000000"/>
                </a:solidFill>
              </a:rPr>
              <a:t>[] </a:t>
            </a:r>
            <a:r>
              <a:rPr lang="fr-FR" sz="1400" b="1" dirty="0" err="1">
                <a:solidFill>
                  <a:srgbClr val="000000"/>
                </a:solidFill>
              </a:rPr>
              <a:t>employes</a:t>
            </a:r>
            <a:r>
              <a:rPr lang="fr-FR" sz="14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>
                <a:solidFill>
                  <a:srgbClr val="000000"/>
                </a:solidFill>
              </a:rPr>
              <a:t>public </a:t>
            </a:r>
            <a:r>
              <a:rPr lang="fr-FR" sz="1400" b="1" dirty="0" err="1">
                <a:solidFill>
                  <a:srgbClr val="000000"/>
                </a:solidFill>
              </a:rPr>
              <a:t>void</a:t>
            </a:r>
            <a:r>
              <a:rPr lang="fr-FR" sz="1400" b="1" dirty="0">
                <a:solidFill>
                  <a:srgbClr val="000000"/>
                </a:solidFill>
              </a:rPr>
              <a:t> </a:t>
            </a:r>
            <a:r>
              <a:rPr lang="fr-FR" sz="1400" b="1" dirty="0" err="1">
                <a:solidFill>
                  <a:srgbClr val="000000"/>
                </a:solidFill>
              </a:rPr>
              <a:t>setEmployes</a:t>
            </a:r>
            <a:r>
              <a:rPr lang="fr-FR" sz="1400" b="1" dirty="0">
                <a:solidFill>
                  <a:srgbClr val="000000"/>
                </a:solidFill>
              </a:rPr>
              <a:t>(</a:t>
            </a:r>
            <a:r>
              <a:rPr lang="fr-FR" sz="1400" b="1" dirty="0" err="1">
                <a:solidFill>
                  <a:srgbClr val="000000"/>
                </a:solidFill>
              </a:rPr>
              <a:t>Employe</a:t>
            </a:r>
            <a:r>
              <a:rPr lang="fr-FR" sz="1400" b="1" dirty="0">
                <a:solidFill>
                  <a:srgbClr val="000000"/>
                </a:solidFill>
              </a:rPr>
              <a:t>[] </a:t>
            </a:r>
            <a:r>
              <a:rPr lang="fr-FR" sz="1400" b="1" dirty="0" err="1">
                <a:solidFill>
                  <a:srgbClr val="000000"/>
                </a:solidFill>
              </a:rPr>
              <a:t>employes</a:t>
            </a:r>
            <a:r>
              <a:rPr lang="fr-FR" sz="1400" b="1" dirty="0">
                <a:solidFill>
                  <a:srgbClr val="000000"/>
                </a:solidFill>
              </a:rPr>
              <a:t>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>
                <a:solidFill>
                  <a:srgbClr val="000000"/>
                </a:solidFill>
              </a:rPr>
              <a:t>this.employe</a:t>
            </a:r>
            <a:r>
              <a:rPr lang="fr-FR" sz="1400" dirty="0">
                <a:solidFill>
                  <a:srgbClr val="000000"/>
                </a:solidFill>
              </a:rPr>
              <a:t>=</a:t>
            </a:r>
            <a:r>
              <a:rPr lang="fr-FR" sz="1400" dirty="0" err="1">
                <a:solidFill>
                  <a:srgbClr val="000000"/>
                </a:solidFill>
              </a:rPr>
              <a:t>employe</a:t>
            </a:r>
            <a:r>
              <a:rPr lang="fr-FR" sz="14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fr-FR" sz="1400" b="1" dirty="0">
                <a:solidFill>
                  <a:srgbClr val="000000"/>
                </a:solidFill>
              </a:rPr>
              <a:t>	public </a:t>
            </a:r>
            <a:r>
              <a:rPr lang="fr-FR" sz="1400" b="1" dirty="0" err="1">
                <a:solidFill>
                  <a:srgbClr val="000000"/>
                </a:solidFill>
              </a:rPr>
              <a:t>Employe</a:t>
            </a:r>
            <a:r>
              <a:rPr lang="fr-FR" sz="1400" b="1" dirty="0">
                <a:solidFill>
                  <a:srgbClr val="000000"/>
                </a:solidFill>
              </a:rPr>
              <a:t>[] </a:t>
            </a:r>
            <a:r>
              <a:rPr lang="fr-FR" sz="1400" b="1" dirty="0" err="1">
                <a:solidFill>
                  <a:srgbClr val="000000"/>
                </a:solidFill>
              </a:rPr>
              <a:t>getEmployes</a:t>
            </a:r>
            <a:r>
              <a:rPr lang="fr-FR" sz="1400" b="1" dirty="0">
                <a:solidFill>
                  <a:srgbClr val="000000"/>
                </a:solidFill>
              </a:rPr>
              <a:t>()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return </a:t>
            </a:r>
            <a:r>
              <a:rPr lang="fr-FR" sz="1400" dirty="0" err="1">
                <a:solidFill>
                  <a:srgbClr val="000000"/>
                </a:solidFill>
              </a:rPr>
              <a:t>empl;oyes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200" dirty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404635" y="675298"/>
            <a:ext cx="4824536" cy="57220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associations  1/3</a:t>
            </a: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1628800"/>
            <a:ext cx="3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>
                <a:solidFill>
                  <a:srgbClr val="000000"/>
                </a:solidFill>
              </a:rPr>
              <a:t> Association </a:t>
            </a:r>
            <a:r>
              <a:rPr lang="fr-FR" dirty="0" err="1">
                <a:solidFill>
                  <a:srgbClr val="000000"/>
                </a:solidFill>
              </a:rPr>
              <a:t>many</a:t>
            </a:r>
            <a:r>
              <a:rPr lang="fr-FR" dirty="0">
                <a:solidFill>
                  <a:srgbClr val="000000"/>
                </a:solidFill>
              </a:rPr>
              <a:t>-to-</a:t>
            </a:r>
            <a:r>
              <a:rPr lang="fr-FR" dirty="0" err="1">
                <a:solidFill>
                  <a:srgbClr val="000000"/>
                </a:solidFill>
              </a:rPr>
              <a:t>many</a:t>
            </a:r>
            <a:endParaRPr lang="fr-FR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8808"/>
              </p:ext>
            </p:extLst>
          </p:nvPr>
        </p:nvGraphicFramePr>
        <p:xfrm>
          <a:off x="857224" y="2580448"/>
          <a:ext cx="1071570" cy="7771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53453"/>
              </p:ext>
            </p:extLst>
          </p:nvPr>
        </p:nvGraphicFramePr>
        <p:xfrm>
          <a:off x="857224" y="3804014"/>
          <a:ext cx="1071570" cy="7771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projet</a:t>
                      </a: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/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Connecteur droit 5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29482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85852" y="3509142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0000"/>
                </a:solidFill>
              </a:rPr>
              <a:t>Mapping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1960" y="1628800"/>
            <a:ext cx="4286280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class </a:t>
            </a:r>
            <a:r>
              <a:rPr lang="fr-FR" sz="1600" b="1" dirty="0" err="1">
                <a:solidFill>
                  <a:srgbClr val="000000"/>
                </a:solidFill>
              </a:rPr>
              <a:t>Employe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>
                <a:solidFill>
                  <a:srgbClr val="000000"/>
                </a:solidFill>
              </a:rPr>
              <a:t>public Projet[] projets;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>
                <a:solidFill>
                  <a:srgbClr val="000000"/>
                </a:solidFill>
              </a:rPr>
              <a:t>public </a:t>
            </a:r>
            <a:r>
              <a:rPr lang="fr-FR" sz="1400" b="1" dirty="0" err="1">
                <a:solidFill>
                  <a:srgbClr val="000000"/>
                </a:solidFill>
              </a:rPr>
              <a:t>void</a:t>
            </a:r>
            <a:r>
              <a:rPr lang="fr-FR" sz="1400" b="1" dirty="0">
                <a:solidFill>
                  <a:srgbClr val="000000"/>
                </a:solidFill>
              </a:rPr>
              <a:t> </a:t>
            </a:r>
            <a:r>
              <a:rPr lang="fr-FR" sz="1400" b="1" dirty="0" err="1">
                <a:solidFill>
                  <a:srgbClr val="000000"/>
                </a:solidFill>
              </a:rPr>
              <a:t>setProjets</a:t>
            </a:r>
            <a:r>
              <a:rPr lang="fr-FR" sz="1400" b="1" dirty="0">
                <a:solidFill>
                  <a:srgbClr val="000000"/>
                </a:solidFill>
              </a:rPr>
              <a:t>(Projet[] projets)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>
                <a:solidFill>
                  <a:srgbClr val="000000"/>
                </a:solidFill>
              </a:rPr>
              <a:t>this.projets</a:t>
            </a:r>
            <a:r>
              <a:rPr lang="fr-FR" sz="1400" dirty="0">
                <a:solidFill>
                  <a:srgbClr val="000000"/>
                </a:solidFill>
              </a:rPr>
              <a:t>=projets;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fr-FR" sz="1400" b="1" dirty="0">
                <a:solidFill>
                  <a:srgbClr val="000000"/>
                </a:solidFill>
              </a:rPr>
              <a:t>	public Projet[] </a:t>
            </a:r>
            <a:r>
              <a:rPr lang="fr-FR" sz="1400" b="1" dirty="0" err="1">
                <a:solidFill>
                  <a:srgbClr val="000000"/>
                </a:solidFill>
              </a:rPr>
              <a:t>getProjets</a:t>
            </a:r>
            <a:r>
              <a:rPr lang="fr-FR" sz="1400" b="1" dirty="0">
                <a:solidFill>
                  <a:srgbClr val="000000"/>
                </a:solidFill>
              </a:rPr>
              <a:t>()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return projets;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200" dirty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class </a:t>
            </a:r>
            <a:r>
              <a:rPr lang="fr-FR" sz="1600" b="1" dirty="0">
                <a:solidFill>
                  <a:srgbClr val="000000"/>
                </a:solidFill>
              </a:rPr>
              <a:t>Projets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>
                <a:solidFill>
                  <a:srgbClr val="000000"/>
                </a:solidFill>
              </a:rPr>
              <a:t>public </a:t>
            </a:r>
            <a:r>
              <a:rPr lang="fr-FR" sz="1400" b="1" dirty="0" err="1">
                <a:solidFill>
                  <a:srgbClr val="000000"/>
                </a:solidFill>
              </a:rPr>
              <a:t>Employe</a:t>
            </a:r>
            <a:r>
              <a:rPr lang="fr-FR" sz="1400" b="1" dirty="0">
                <a:solidFill>
                  <a:srgbClr val="000000"/>
                </a:solidFill>
              </a:rPr>
              <a:t>[] </a:t>
            </a:r>
            <a:r>
              <a:rPr lang="fr-FR" sz="1400" b="1" dirty="0" err="1">
                <a:solidFill>
                  <a:srgbClr val="000000"/>
                </a:solidFill>
              </a:rPr>
              <a:t>employes</a:t>
            </a:r>
            <a:r>
              <a:rPr lang="fr-FR" sz="14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>
                <a:solidFill>
                  <a:srgbClr val="000000"/>
                </a:solidFill>
              </a:rPr>
              <a:t>public </a:t>
            </a:r>
            <a:r>
              <a:rPr lang="fr-FR" sz="1400" b="1" dirty="0" err="1">
                <a:solidFill>
                  <a:srgbClr val="000000"/>
                </a:solidFill>
              </a:rPr>
              <a:t>void</a:t>
            </a:r>
            <a:r>
              <a:rPr lang="fr-FR" sz="1400" b="1" dirty="0">
                <a:solidFill>
                  <a:srgbClr val="000000"/>
                </a:solidFill>
              </a:rPr>
              <a:t> </a:t>
            </a:r>
            <a:r>
              <a:rPr lang="fr-FR" sz="1400" b="1" dirty="0" err="1">
                <a:solidFill>
                  <a:srgbClr val="000000"/>
                </a:solidFill>
              </a:rPr>
              <a:t>setEmployes</a:t>
            </a:r>
            <a:r>
              <a:rPr lang="fr-FR" sz="1400" b="1" dirty="0">
                <a:solidFill>
                  <a:srgbClr val="000000"/>
                </a:solidFill>
              </a:rPr>
              <a:t>(</a:t>
            </a:r>
            <a:r>
              <a:rPr lang="fr-FR" sz="1400" b="1" dirty="0" err="1">
                <a:solidFill>
                  <a:srgbClr val="000000"/>
                </a:solidFill>
              </a:rPr>
              <a:t>Employe</a:t>
            </a:r>
            <a:r>
              <a:rPr lang="fr-FR" sz="1400" b="1" dirty="0">
                <a:solidFill>
                  <a:srgbClr val="000000"/>
                </a:solidFill>
              </a:rPr>
              <a:t>[] </a:t>
            </a:r>
            <a:r>
              <a:rPr lang="fr-FR" sz="1400" b="1" dirty="0" err="1">
                <a:solidFill>
                  <a:srgbClr val="000000"/>
                </a:solidFill>
              </a:rPr>
              <a:t>employes</a:t>
            </a:r>
            <a:r>
              <a:rPr lang="fr-FR" sz="1400" b="1" dirty="0">
                <a:solidFill>
                  <a:srgbClr val="000000"/>
                </a:solidFill>
              </a:rPr>
              <a:t>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>
                <a:solidFill>
                  <a:srgbClr val="000000"/>
                </a:solidFill>
              </a:rPr>
              <a:t>this.employe</a:t>
            </a:r>
            <a:r>
              <a:rPr lang="fr-FR" sz="1400" dirty="0">
                <a:solidFill>
                  <a:srgbClr val="000000"/>
                </a:solidFill>
              </a:rPr>
              <a:t>=</a:t>
            </a:r>
            <a:r>
              <a:rPr lang="fr-FR" sz="1400" dirty="0" err="1">
                <a:solidFill>
                  <a:srgbClr val="000000"/>
                </a:solidFill>
              </a:rPr>
              <a:t>employe</a:t>
            </a:r>
            <a:r>
              <a:rPr lang="fr-FR" sz="14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fr-FR" sz="1400" b="1" dirty="0">
                <a:solidFill>
                  <a:srgbClr val="000000"/>
                </a:solidFill>
              </a:rPr>
              <a:t>	public </a:t>
            </a:r>
            <a:r>
              <a:rPr lang="fr-FR" sz="1400" b="1" dirty="0" err="1">
                <a:solidFill>
                  <a:srgbClr val="000000"/>
                </a:solidFill>
              </a:rPr>
              <a:t>Employe</a:t>
            </a:r>
            <a:r>
              <a:rPr lang="fr-FR" sz="1400" b="1" dirty="0">
                <a:solidFill>
                  <a:srgbClr val="000000"/>
                </a:solidFill>
              </a:rPr>
              <a:t>[] </a:t>
            </a:r>
            <a:r>
              <a:rPr lang="fr-FR" sz="1400" b="1" dirty="0" err="1">
                <a:solidFill>
                  <a:srgbClr val="000000"/>
                </a:solidFill>
              </a:rPr>
              <a:t>getEmployes</a:t>
            </a:r>
            <a:r>
              <a:rPr lang="fr-FR" sz="1400" b="1" dirty="0">
                <a:solidFill>
                  <a:srgbClr val="000000"/>
                </a:solidFill>
              </a:rPr>
              <a:t>()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return </a:t>
            </a:r>
            <a:r>
              <a:rPr lang="fr-FR" sz="1400" dirty="0" err="1">
                <a:solidFill>
                  <a:srgbClr val="000000"/>
                </a:solidFill>
              </a:rPr>
              <a:t>empl;oyes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200" dirty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445352" y="642722"/>
            <a:ext cx="4824536" cy="69878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/>
            </a:lvl1pPr>
          </a:lstStyle>
          <a:p>
            <a:r>
              <a:rPr lang="fr-FR" dirty="0"/>
              <a:t>Les associations  3/3</a:t>
            </a:r>
          </a:p>
        </p:txBody>
      </p:sp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714625"/>
            <a:ext cx="1219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9913" y="415051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 dirty="0" err="1"/>
              <a:t>Attributs</a:t>
            </a:r>
            <a:endParaRPr lang="en-US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0438" y="4202113"/>
            <a:ext cx="12955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/>
              <a:t>Méthodes</a:t>
            </a:r>
            <a:endParaRPr lang="en-US" b="1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43000" y="4071938"/>
            <a:ext cx="2857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43125" y="2286000"/>
            <a:ext cx="92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Objet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7512"/>
              </p:ext>
            </p:extLst>
          </p:nvPr>
        </p:nvGraphicFramePr>
        <p:xfrm>
          <a:off x="5214938" y="2384425"/>
          <a:ext cx="3643312" cy="247370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4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7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Chemise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725">
                <a:tc>
                  <a:txBody>
                    <a:bodyPr/>
                    <a:lstStyle/>
                    <a:p>
                      <a:r>
                        <a:rPr lang="fr-FR" sz="1800" baseline="0" dirty="0"/>
                        <a:t>ID</a:t>
                      </a:r>
                    </a:p>
                    <a:p>
                      <a:r>
                        <a:rPr lang="fr-FR" sz="1800" baseline="0" dirty="0"/>
                        <a:t>Prix</a:t>
                      </a:r>
                    </a:p>
                    <a:p>
                      <a:r>
                        <a:rPr lang="fr-FR" sz="1800" baseline="0" dirty="0"/>
                        <a:t>Couleur</a:t>
                      </a:r>
                    </a:p>
                    <a:p>
                      <a:r>
                        <a:rPr lang="fr-FR" sz="1800" baseline="0" dirty="0"/>
                        <a:t>Description</a:t>
                      </a:r>
                    </a:p>
                    <a:p>
                      <a:r>
                        <a:rPr lang="fr-FR" sz="1800" baseline="0" dirty="0"/>
                        <a:t>Quantité dans le stock</a:t>
                      </a:r>
                      <a:endParaRPr lang="fr-FR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29">
                <a:tc>
                  <a:txBody>
                    <a:bodyPr/>
                    <a:lstStyle/>
                    <a:p>
                      <a:r>
                        <a:rPr lang="fr-FR" sz="1800" dirty="0"/>
                        <a:t>Ajouter</a:t>
                      </a:r>
                      <a:r>
                        <a:rPr lang="fr-FR" sz="1800" baseline="0" dirty="0"/>
                        <a:t> chemise dans le stock</a:t>
                      </a:r>
                    </a:p>
                    <a:p>
                      <a:r>
                        <a:rPr lang="fr-FR" sz="1800" baseline="0" dirty="0"/>
                        <a:t>Diminuer une chemise du stock</a:t>
                      </a:r>
                      <a:endParaRPr lang="fr-FR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955925"/>
            <a:ext cx="1266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re 9"/>
          <p:cNvSpPr txBox="1">
            <a:spLocks/>
          </p:cNvSpPr>
          <p:nvPr/>
        </p:nvSpPr>
        <p:spPr>
          <a:xfrm>
            <a:off x="1446263" y="627984"/>
            <a:ext cx="7200800" cy="65427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>
                <a:solidFill>
                  <a:schemeClr val="tx1"/>
                </a:solidFill>
              </a:rPr>
              <a:t>Identification de l’objet</a:t>
            </a:r>
            <a:endParaRPr lang="fr-FR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780" y="19558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328862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6380" y="2042627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1428736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428750" y="3416300"/>
            <a:ext cx="6715125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416050"/>
            <a:ext cx="2488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287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Classe</a:t>
            </a:r>
            <a:r>
              <a:rPr lang="fr-FR"/>
              <a:t> « Chemise »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71500" y="4643438"/>
            <a:ext cx="169148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/>
              <a:t>Objet 1</a:t>
            </a:r>
          </a:p>
          <a:p>
            <a:pPr eaLnBrk="1" hangingPunct="1"/>
            <a:r>
              <a:rPr lang="fr-FR" dirty="0"/>
              <a:t>Id: 101	</a:t>
            </a:r>
          </a:p>
          <a:p>
            <a:pPr eaLnBrk="1" hangingPunct="1"/>
            <a:r>
              <a:rPr lang="fr-FR" dirty="0"/>
              <a:t>Prix: 20$</a:t>
            </a:r>
          </a:p>
          <a:p>
            <a:pPr eaLnBrk="1" hangingPunct="1"/>
            <a:r>
              <a:rPr lang="fr-FR" dirty="0"/>
              <a:t>Couleur: Bleu</a:t>
            </a:r>
          </a:p>
          <a:p>
            <a:pPr eaLnBrk="1" hangingPunct="1"/>
            <a:r>
              <a:rPr lang="fr-FR" dirty="0" err="1"/>
              <a:t>Quantite</a:t>
            </a:r>
            <a:r>
              <a:rPr lang="fr-FR" dirty="0"/>
              <a:t>: 200</a:t>
            </a: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6715125" y="4594225"/>
            <a:ext cx="19367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/>
              <a:t>Objet 2</a:t>
            </a:r>
          </a:p>
          <a:p>
            <a:pPr eaLnBrk="1" hangingPunct="1"/>
            <a:r>
              <a:rPr lang="fr-FR" dirty="0"/>
              <a:t>Id: 201	</a:t>
            </a:r>
          </a:p>
          <a:p>
            <a:pPr eaLnBrk="1" hangingPunct="1"/>
            <a:r>
              <a:rPr lang="fr-FR" dirty="0"/>
              <a:t>Prix: 30$</a:t>
            </a:r>
          </a:p>
          <a:p>
            <a:pPr eaLnBrk="1" hangingPunct="1"/>
            <a:r>
              <a:rPr lang="fr-FR" dirty="0"/>
              <a:t>Couleur: Rouge</a:t>
            </a:r>
          </a:p>
          <a:p>
            <a:pPr eaLnBrk="1" hangingPunct="1"/>
            <a:r>
              <a:rPr lang="fr-FR" dirty="0" err="1"/>
              <a:t>Quantite</a:t>
            </a:r>
            <a:r>
              <a:rPr lang="fr-FR" dirty="0"/>
              <a:t>: 180</a:t>
            </a:r>
          </a:p>
        </p:txBody>
      </p:sp>
      <p:sp>
        <p:nvSpPr>
          <p:cNvPr id="8208" name="Rectangle 19"/>
          <p:cNvSpPr>
            <a:spLocks noChangeArrowheads="1"/>
          </p:cNvSpPr>
          <p:nvPr/>
        </p:nvSpPr>
        <p:spPr bwMode="auto">
          <a:xfrm>
            <a:off x="1285852" y="3474084"/>
            <a:ext cx="6670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/>
              <a:t>Une classe n'est pas un objet.</a:t>
            </a:r>
          </a:p>
          <a:p>
            <a:pPr eaLnBrk="1" hangingPunct="1"/>
            <a:r>
              <a:rPr lang="fr-FR" dirty="0"/>
              <a:t> Une classe est un patron d'objet.</a:t>
            </a:r>
          </a:p>
        </p:txBody>
      </p:sp>
      <p:sp>
        <p:nvSpPr>
          <p:cNvPr id="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itre 9"/>
          <p:cNvSpPr txBox="1">
            <a:spLocks/>
          </p:cNvSpPr>
          <p:nvPr/>
        </p:nvSpPr>
        <p:spPr>
          <a:xfrm>
            <a:off x="1446263" y="627984"/>
            <a:ext cx="7200800" cy="65427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>
                <a:solidFill>
                  <a:schemeClr val="tx1"/>
                </a:solidFill>
              </a:rPr>
              <a:t>Identification de l’objet</a:t>
            </a:r>
            <a:endParaRPr lang="fr-FR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539552" y="1772816"/>
            <a:ext cx="83929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/>
              <a:t>On appelle classe la structure d'un objet, c'est-à-dire la déclaration de l'ensemble des entités qui composeront un objet. 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Un objet est donc « issu » d'une classe, c'est le produit qui sort d'un moule.</a:t>
            </a:r>
          </a:p>
          <a:p>
            <a:pPr eaLnBrk="1" hangingPunct="1"/>
            <a:r>
              <a:rPr lang="fr-FR" dirty="0"/>
              <a:t>En réalité on dit qu'un objet est une </a:t>
            </a:r>
            <a:r>
              <a:rPr lang="fr-FR" b="1" dirty="0"/>
              <a:t>instanciation</a:t>
            </a:r>
            <a:r>
              <a:rPr lang="fr-FR" dirty="0"/>
              <a:t> d'une classe</a:t>
            </a:r>
          </a:p>
          <a:p>
            <a:pPr eaLnBrk="1" hangingPunct="1"/>
            <a:r>
              <a:rPr lang="fr-FR" b="1" dirty="0"/>
              <a:t>	</a:t>
            </a:r>
          </a:p>
          <a:p>
            <a:pPr eaLnBrk="1" hangingPunct="1"/>
            <a:r>
              <a:rPr lang="fr-FR" b="1" dirty="0"/>
              <a:t>                        objet</a:t>
            </a:r>
            <a:r>
              <a:rPr lang="fr-FR" dirty="0"/>
              <a:t> = </a:t>
            </a:r>
            <a:r>
              <a:rPr lang="fr-FR" b="1" dirty="0"/>
              <a:t>instance</a:t>
            </a:r>
            <a:endParaRPr lang="fr-FR" dirty="0"/>
          </a:p>
          <a:p>
            <a:pPr eaLnBrk="1" hangingPunct="1"/>
            <a:r>
              <a:rPr lang="fr-FR" dirty="0"/>
              <a:t> 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Une classe est composée de deux parties :</a:t>
            </a:r>
          </a:p>
          <a:p>
            <a:pPr eaLnBrk="1" hangingPunct="1"/>
            <a:r>
              <a:rPr lang="fr-FR" dirty="0"/>
              <a:t> 	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dirty="0"/>
              <a:t>  Les attributs (parfois appelés </a:t>
            </a:r>
            <a:r>
              <a:rPr lang="fr-FR" i="1" dirty="0"/>
              <a:t>données membres</a:t>
            </a:r>
            <a:r>
              <a:rPr lang="fr-FR" dirty="0"/>
              <a:t>) : il s'agit des données représentant l'état de l'objet</a:t>
            </a:r>
          </a:p>
          <a:p>
            <a:pPr lvl="1" eaLnBrk="1" hangingPunct="1">
              <a:buFont typeface="Arial" charset="0"/>
              <a:buChar char="•"/>
            </a:pPr>
            <a:endParaRPr lang="fr-FR" dirty="0"/>
          </a:p>
          <a:p>
            <a:pPr lvl="1" eaLnBrk="1" hangingPunct="1">
              <a:buFont typeface="Arial" charset="0"/>
              <a:buChar char="•"/>
            </a:pPr>
            <a:r>
              <a:rPr lang="fr-FR" dirty="0"/>
              <a:t>  Les méthodes (parfois appelées </a:t>
            </a:r>
            <a:r>
              <a:rPr lang="fr-FR" i="1" dirty="0"/>
              <a:t>fonctions membres</a:t>
            </a:r>
            <a:r>
              <a:rPr lang="fr-FR" dirty="0"/>
              <a:t>): il s'agit des opérations applicables aux objets 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1446263" y="3433289"/>
            <a:ext cx="504056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39552" y="8077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446263" y="627984"/>
            <a:ext cx="7200800" cy="65427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Classe et objet</a:t>
            </a:r>
            <a:endParaRPr lang="fr-FR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857224" y="1500174"/>
            <a:ext cx="7643866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public class</a:t>
            </a:r>
            <a:r>
              <a:rPr lang="en-US" dirty="0">
                <a:solidFill>
                  <a:schemeClr val="tx1"/>
                </a:solidFill>
              </a:rPr>
              <a:t> Chemise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pPr eaLnBrk="1" hangingPunct="1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b="1" dirty="0">
              <a:solidFill>
                <a:schemeClr val="tx1"/>
              </a:solidFill>
            </a:endParaRPr>
          </a:p>
          <a:p>
            <a:pPr eaLnBrk="1" hangingPunct="1"/>
            <a:endParaRPr lang="en-US" b="1" dirty="0">
              <a:solidFill>
                <a:schemeClr val="tx1"/>
              </a:solidFill>
            </a:endParaRPr>
          </a:p>
          <a:p>
            <a:pPr eaLnBrk="1" hangingPunct="1"/>
            <a:endParaRPr lang="en-US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042968" y="5267938"/>
            <a:ext cx="78495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b="1" dirty="0"/>
              <a:t> Le </a:t>
            </a:r>
            <a:r>
              <a:rPr lang="en-US" b="1" dirty="0" err="1"/>
              <a:t>fichier</a:t>
            </a:r>
            <a:r>
              <a:rPr lang="en-US" b="1" dirty="0"/>
              <a:t> </a:t>
            </a:r>
            <a:r>
              <a:rPr lang="en-US" b="1" i="1" dirty="0"/>
              <a:t>.java </a:t>
            </a:r>
            <a:r>
              <a:rPr lang="en-US" b="1" dirty="0" err="1"/>
              <a:t>doit</a:t>
            </a:r>
            <a:r>
              <a:rPr lang="en-US" b="1" dirty="0"/>
              <a:t> </a:t>
            </a:r>
            <a:r>
              <a:rPr lang="en-US" b="1" dirty="0" err="1"/>
              <a:t>avoir</a:t>
            </a:r>
            <a:r>
              <a:rPr lang="en-US" b="1" dirty="0"/>
              <a:t> le </a:t>
            </a:r>
            <a:r>
              <a:rPr lang="en-US" b="1" dirty="0" err="1"/>
              <a:t>même</a:t>
            </a:r>
            <a:r>
              <a:rPr lang="en-US" b="1" dirty="0"/>
              <a:t> nom </a:t>
            </a:r>
            <a:r>
              <a:rPr lang="en-US" b="1" dirty="0" err="1"/>
              <a:t>que</a:t>
            </a:r>
            <a:r>
              <a:rPr lang="en-US" b="1" dirty="0"/>
              <a:t> la </a:t>
            </a:r>
            <a:r>
              <a:rPr lang="en-US" b="1" dirty="0" err="1"/>
              <a:t>classe</a:t>
            </a:r>
            <a:r>
              <a:rPr lang="en-US" b="1" dirty="0"/>
              <a:t> (Chemise.java)</a:t>
            </a:r>
          </a:p>
          <a:p>
            <a:pPr eaLnBrk="1" hangingPunct="1"/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/>
              <a:t> Le nom de la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/>
              <a:t>doit</a:t>
            </a:r>
            <a:r>
              <a:rPr lang="en-US" b="1" dirty="0"/>
              <a:t> commencer par </a:t>
            </a:r>
            <a:r>
              <a:rPr lang="en-US" b="1" dirty="0" err="1"/>
              <a:t>une</a:t>
            </a:r>
            <a:r>
              <a:rPr lang="en-US" b="1" dirty="0"/>
              <a:t> majuscule</a:t>
            </a:r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2071669" y="2214554"/>
            <a:ext cx="3323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/*Déclaration des attributs*/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2071669" y="2773354"/>
            <a:ext cx="3563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/*Déclaration des méthodes*/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000231" y="3286117"/>
            <a:ext cx="4030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//</a:t>
            </a:r>
            <a:r>
              <a:rPr lang="fr-FR"/>
              <a:t>commentaire sur une seule ligne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928794" y="3702042"/>
            <a:ext cx="24352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/*</a:t>
            </a:r>
            <a:r>
              <a:rPr lang="fr-FR"/>
              <a:t>commentaires sur </a:t>
            </a:r>
          </a:p>
          <a:p>
            <a:pPr eaLnBrk="1" hangingPunct="1"/>
            <a:r>
              <a:rPr lang="fr-FR"/>
              <a:t>plusieurs lignes</a:t>
            </a:r>
            <a:r>
              <a:rPr lang="fr-FR" b="1"/>
              <a:t>*/</a:t>
            </a:r>
          </a:p>
        </p:txBody>
      </p:sp>
      <p:sp>
        <p:nvSpPr>
          <p:cNvPr id="13" name="Titre 9"/>
          <p:cNvSpPr txBox="1">
            <a:spLocks/>
          </p:cNvSpPr>
          <p:nvPr/>
        </p:nvSpPr>
        <p:spPr>
          <a:xfrm>
            <a:off x="1474801" y="660620"/>
            <a:ext cx="6408712" cy="68979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Déclaration de la classe</a:t>
            </a: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2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6118" y="1565297"/>
            <a:ext cx="7858125" cy="12001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/>
              <a:t>Syntaxe</a:t>
            </a:r>
            <a:r>
              <a:rPr lang="en-US" b="1" dirty="0"/>
              <a:t>:</a:t>
            </a:r>
            <a:endParaRPr lang="en-US" dirty="0"/>
          </a:p>
          <a:p>
            <a:pPr algn="ctr" eaLnBrk="1" hangingPunct="1">
              <a:defRPr/>
            </a:pPr>
            <a:r>
              <a:rPr lang="en-US" dirty="0"/>
              <a:t>type </a:t>
            </a:r>
            <a:r>
              <a:rPr lang="en-US" dirty="0" err="1"/>
              <a:t>nom_variable</a:t>
            </a:r>
            <a:r>
              <a:rPr lang="en-US" dirty="0"/>
              <a:t> [=value];</a:t>
            </a:r>
          </a:p>
          <a:p>
            <a:pPr algn="ctr" eaLnBrk="1" hangingPunct="1">
              <a:defRPr/>
            </a:pPr>
            <a:br>
              <a:rPr lang="en-US" dirty="0"/>
            </a:br>
            <a:r>
              <a:rPr lang="en-US" b="1" dirty="0" err="1"/>
              <a:t>int</a:t>
            </a:r>
            <a:r>
              <a:rPr lang="en-US" b="1" dirty="0"/>
              <a:t> id = 0;</a:t>
            </a:r>
          </a:p>
        </p:txBody>
      </p:sp>
      <p:sp>
        <p:nvSpPr>
          <p:cNvPr id="12292" name="ZoneTexte 5"/>
          <p:cNvSpPr txBox="1">
            <a:spLocks noChangeArrowheads="1"/>
          </p:cNvSpPr>
          <p:nvPr/>
        </p:nvSpPr>
        <p:spPr bwMode="auto">
          <a:xfrm>
            <a:off x="285750" y="3130550"/>
            <a:ext cx="44005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/>
              <a:t>Quel nom choisir pour notre variable?</a:t>
            </a:r>
          </a:p>
        </p:txBody>
      </p:sp>
      <p:sp>
        <p:nvSpPr>
          <p:cNvPr id="12294" name="ZoneTexte 7"/>
          <p:cNvSpPr txBox="1">
            <a:spLocks noChangeArrowheads="1"/>
          </p:cNvSpPr>
          <p:nvPr/>
        </p:nvSpPr>
        <p:spPr bwMode="auto">
          <a:xfrm>
            <a:off x="1571625" y="3611563"/>
            <a:ext cx="485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Les noms des variables sont case-sensitive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571625" y="4111625"/>
            <a:ext cx="4115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Les white space ne sont pas permis</a:t>
            </a:r>
            <a:endParaRPr lang="fr-FR"/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12300" name="Rectangle 3"/>
          <p:cNvSpPr>
            <a:spLocks noChangeArrowheads="1"/>
          </p:cNvSpPr>
          <p:nvPr/>
        </p:nvSpPr>
        <p:spPr bwMode="auto">
          <a:xfrm>
            <a:off x="1385887" y="4638750"/>
            <a:ext cx="8143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   Le nom de la variable </a:t>
            </a:r>
            <a:r>
              <a:rPr lang="en-US" dirty="0" err="1"/>
              <a:t>doit</a:t>
            </a:r>
            <a:r>
              <a:rPr lang="en-US" dirty="0"/>
              <a:t> commencer par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lettre</a:t>
            </a:r>
            <a:r>
              <a:rPr lang="en-US" dirty="0"/>
              <a:t> miniscule.</a:t>
            </a:r>
          </a:p>
        </p:txBody>
      </p:sp>
      <p:sp>
        <p:nvSpPr>
          <p:cNvPr id="16" name="Titre 9"/>
          <p:cNvSpPr txBox="1">
            <a:spLocks/>
          </p:cNvSpPr>
          <p:nvPr/>
        </p:nvSpPr>
        <p:spPr>
          <a:xfrm>
            <a:off x="1399954" y="705395"/>
            <a:ext cx="7200800" cy="57421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Déclaration des variables	1/8</a:t>
            </a: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858129"/>
            <a:ext cx="529781" cy="294779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1291</TotalTime>
  <Words>2047</Words>
  <Application>Microsoft Office PowerPoint</Application>
  <PresentationFormat>Affichage à l'écran (4:3)</PresentationFormat>
  <Paragraphs>853</Paragraphs>
  <Slides>49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60" baseType="lpstr">
      <vt:lpstr>Adobe Devanagari</vt:lpstr>
      <vt:lpstr>Arial</vt:lpstr>
      <vt:lpstr>Arial Unicode MS</vt:lpstr>
      <vt:lpstr>Calibri</vt:lpstr>
      <vt:lpstr>Courier New</vt:lpstr>
      <vt:lpstr>Times New Roman</vt:lpstr>
      <vt:lpstr>Tw Cen MT</vt:lpstr>
      <vt:lpstr>Tw Cen MT Condensed</vt:lpstr>
      <vt:lpstr>Wingdings</vt:lpstr>
      <vt:lpstr>Wingdings 3</vt:lpstr>
      <vt:lpstr>Intégral</vt:lpstr>
      <vt:lpstr>Conception par Objet et Programmation Java</vt:lpstr>
      <vt:lpstr>Plan</vt:lpstr>
      <vt:lpstr>Objectifs</vt:lpstr>
      <vt:lpstr>Analyse d’un problème en utilisant l’approche OO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Création des objets</vt:lpstr>
      <vt:lpstr>Référence d’un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constructeurs  1/4 </vt:lpstr>
      <vt:lpstr>Les constructeurs  2/4 </vt:lpstr>
      <vt:lpstr>Les constructeurs  3/4 </vt:lpstr>
      <vt:lpstr>Les constructeurs  4/4 </vt:lpstr>
      <vt:lpstr>Destructeur </vt:lpstr>
      <vt:lpstr>Les associations</vt:lpstr>
      <vt:lpstr>Les attributs static   1/4</vt:lpstr>
      <vt:lpstr>Présentation PowerPoint</vt:lpstr>
      <vt:lpstr>Présentation PowerPoint</vt:lpstr>
      <vt:lpstr>Présentation PowerPoint</vt:lpstr>
      <vt:lpstr>Les méthodes static   1/2</vt:lpstr>
      <vt:lpstr>Les méthodes static   1/2</vt:lpstr>
      <vt:lpstr>La méthode toString </vt:lpstr>
      <vt:lpstr>Présentation PowerPoint</vt:lpstr>
      <vt:lpstr>Présentation PowerPoint</vt:lpstr>
      <vt:lpstr>Présentation PowerPoint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Houssem Eddine Lassoued</cp:lastModifiedBy>
  <cp:revision>76</cp:revision>
  <dcterms:created xsi:type="dcterms:W3CDTF">2011-08-10T09:14:16Z</dcterms:created>
  <dcterms:modified xsi:type="dcterms:W3CDTF">2018-09-19T23:38:48Z</dcterms:modified>
</cp:coreProperties>
</file>