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28"/>
  </p:notesMasterIdLst>
  <p:sldIdLst>
    <p:sldId id="337" r:id="rId2"/>
    <p:sldId id="258" r:id="rId3"/>
    <p:sldId id="335" r:id="rId4"/>
    <p:sldId id="269" r:id="rId5"/>
    <p:sldId id="270" r:id="rId6"/>
    <p:sldId id="273" r:id="rId7"/>
    <p:sldId id="315" r:id="rId8"/>
    <p:sldId id="316" r:id="rId9"/>
    <p:sldId id="333" r:id="rId10"/>
    <p:sldId id="317" r:id="rId11"/>
    <p:sldId id="318" r:id="rId12"/>
    <p:sldId id="319" r:id="rId13"/>
    <p:sldId id="320" r:id="rId14"/>
    <p:sldId id="280" r:id="rId15"/>
    <p:sldId id="321" r:id="rId16"/>
    <p:sldId id="322" r:id="rId17"/>
    <p:sldId id="323" r:id="rId18"/>
    <p:sldId id="324" r:id="rId19"/>
    <p:sldId id="325" r:id="rId20"/>
    <p:sldId id="332" r:id="rId21"/>
    <p:sldId id="326" r:id="rId22"/>
    <p:sldId id="327" r:id="rId23"/>
    <p:sldId id="328" r:id="rId24"/>
    <p:sldId id="329" r:id="rId25"/>
    <p:sldId id="330" r:id="rId26"/>
    <p:sldId id="33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03222BC9-50AC-5641-9A4E-56F8AF5F87C7}">
          <p14:sldIdLst>
            <p14:sldId id="337"/>
            <p14:sldId id="258"/>
            <p14:sldId id="335"/>
            <p14:sldId id="269"/>
            <p14:sldId id="270"/>
            <p14:sldId id="273"/>
            <p14:sldId id="315"/>
            <p14:sldId id="316"/>
            <p14:sldId id="333"/>
            <p14:sldId id="317"/>
            <p14:sldId id="318"/>
            <p14:sldId id="319"/>
            <p14:sldId id="320"/>
            <p14:sldId id="280"/>
            <p14:sldId id="321"/>
            <p14:sldId id="322"/>
            <p14:sldId id="323"/>
            <p14:sldId id="324"/>
            <p14:sldId id="325"/>
            <p14:sldId id="332"/>
            <p14:sldId id="326"/>
            <p14:sldId id="327"/>
            <p14:sldId id="32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47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Style à thème 2 - Accentuation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Stile con tema 1 - Color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50" autoAdjust="0"/>
    <p:restoredTop sz="94660"/>
  </p:normalViewPr>
  <p:slideViewPr>
    <p:cSldViewPr>
      <p:cViewPr varScale="1">
        <p:scale>
          <a:sx n="82" d="100"/>
          <a:sy n="82" d="100"/>
        </p:scale>
        <p:origin x="958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37D74-C181-41DA-B2CC-0509BDCB1576}" type="datetimeFigureOut">
              <a:rPr lang="fr-FR" smtClean="0"/>
              <a:pPr/>
              <a:t>20/09/2018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702C6-0EB5-4F7F-9077-A815188B55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53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702C6-0EB5-4F7F-9077-A815188B5502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857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/>
          </a:p>
        </p:txBody>
      </p:sp>
      <p:sp>
        <p:nvSpPr>
          <p:cNvPr id="922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C9F688-BF6A-43A6-B7C3-EFABF93D8162}" type="slidenum">
              <a:rPr lang="fr-FR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553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/>
          </a:p>
        </p:txBody>
      </p:sp>
      <p:sp>
        <p:nvSpPr>
          <p:cNvPr id="922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C9F688-BF6A-43A6-B7C3-EFABF93D8162}" type="slidenum">
              <a:rPr lang="fr-FR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721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dirty="0"/>
          </a:p>
        </p:txBody>
      </p:sp>
      <p:sp>
        <p:nvSpPr>
          <p:cNvPr id="3174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7CDD695-2F11-4C31-B4FB-4BCF170C23CA}" type="slidenum">
              <a:rPr lang="fr-FR" altLang="fr-FR"/>
              <a:pPr/>
              <a:t>25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577190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dirty="0"/>
          </a:p>
        </p:txBody>
      </p:sp>
      <p:sp>
        <p:nvSpPr>
          <p:cNvPr id="3277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F0CD08A-4A4E-4777-BBBE-7AB10E4413D3}" type="slidenum">
              <a:rPr lang="fr-FR" altLang="fr-FR"/>
              <a:pPr/>
              <a:t>26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625619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/>
          </a:p>
        </p:txBody>
      </p:sp>
      <p:sp>
        <p:nvSpPr>
          <p:cNvPr id="922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C9F688-BF6A-43A6-B7C3-EFABF93D8162}" type="slidenum">
              <a:rPr lang="fr-FR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585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/>
          </a:p>
        </p:txBody>
      </p:sp>
      <p:sp>
        <p:nvSpPr>
          <p:cNvPr id="922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C9F688-BF6A-43A6-B7C3-EFABF93D8162}" type="slidenum">
              <a:rPr lang="fr-FR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901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/>
          </a:p>
        </p:txBody>
      </p:sp>
      <p:sp>
        <p:nvSpPr>
          <p:cNvPr id="922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C9F688-BF6A-43A6-B7C3-EFABF93D8162}" type="slidenum">
              <a:rPr lang="fr-FR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598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/>
          </a:p>
        </p:txBody>
      </p:sp>
      <p:sp>
        <p:nvSpPr>
          <p:cNvPr id="922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C9F688-BF6A-43A6-B7C3-EFABF93D8162}" type="slidenum">
              <a:rPr lang="fr-FR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474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/>
          </a:p>
        </p:txBody>
      </p:sp>
      <p:sp>
        <p:nvSpPr>
          <p:cNvPr id="922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C9F688-BF6A-43A6-B7C3-EFABF93D8162}" type="slidenum">
              <a:rPr lang="fr-FR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513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/>
          </a:p>
        </p:txBody>
      </p:sp>
      <p:sp>
        <p:nvSpPr>
          <p:cNvPr id="922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C9F688-BF6A-43A6-B7C3-EFABF93D8162}" type="slidenum">
              <a:rPr lang="fr-FR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793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/>
          </a:p>
        </p:txBody>
      </p:sp>
      <p:sp>
        <p:nvSpPr>
          <p:cNvPr id="922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C9F688-BF6A-43A6-B7C3-EFABF93D8162}" type="slidenum">
              <a:rPr lang="fr-FR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865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/>
          </a:p>
        </p:txBody>
      </p:sp>
      <p:sp>
        <p:nvSpPr>
          <p:cNvPr id="922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C9F688-BF6A-43A6-B7C3-EFABF93D8162}" type="slidenum">
              <a:rPr lang="fr-FR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700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AF13443-A946-4243-9DC6-243941B9CF2C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80856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443-A946-4243-9DC6-243941B9CF2C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139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443-A946-4243-9DC6-243941B9CF2C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7332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443-A946-4243-9DC6-243941B9CF2C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343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443-A946-4243-9DC6-243941B9CF2C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19753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443-A946-4243-9DC6-243941B9CF2C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4914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443-A946-4243-9DC6-243941B9CF2C}" type="datetime1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5187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443-A946-4243-9DC6-243941B9CF2C}" type="datetime1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7354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443-A946-4243-9DC6-243941B9CF2C}" type="datetime1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275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443-A946-4243-9DC6-243941B9CF2C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5867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443-A946-4243-9DC6-243941B9CF2C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71414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AF13443-A946-4243-9DC6-243941B9CF2C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86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1547664" y="507774"/>
            <a:ext cx="6984776" cy="925141"/>
          </a:xfr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fr-FR" sz="30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Conception par Objet et Programmation Java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179512" y="1886402"/>
            <a:ext cx="8964488" cy="3711575"/>
            <a:chOff x="305837" y="1872471"/>
            <a:chExt cx="9144000" cy="3711575"/>
          </a:xfrm>
        </p:grpSpPr>
        <p:grpSp>
          <p:nvGrpSpPr>
            <p:cNvPr id="8" name="Groupe 7"/>
            <p:cNvGrpSpPr/>
            <p:nvPr/>
          </p:nvGrpSpPr>
          <p:grpSpPr>
            <a:xfrm>
              <a:off x="305837" y="1872471"/>
              <a:ext cx="9144000" cy="3711575"/>
              <a:chOff x="0" y="1928813"/>
              <a:chExt cx="9144000" cy="371157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2978301"/>
                <a:ext cx="9144000" cy="201612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t">
                <a:normAutofit fontScale="97500"/>
              </a:bodyPr>
              <a:lstStyle/>
              <a:p>
                <a:pPr>
                  <a:spcBef>
                    <a:spcPct val="0"/>
                  </a:spcBef>
                </a:pPr>
                <a:endParaRPr lang="fr-FR" sz="3600" b="1" i="1" kern="0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12" name="Picture 6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525" y="1928813"/>
                <a:ext cx="3419475" cy="3711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" name="ZoneTexte 8"/>
            <p:cNvSpPr txBox="1">
              <a:spLocks noChangeArrowheads="1"/>
            </p:cNvSpPr>
            <p:nvPr/>
          </p:nvSpPr>
          <p:spPr bwMode="auto">
            <a:xfrm>
              <a:off x="526225" y="2581583"/>
              <a:ext cx="59899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/>
              <a:endParaRPr lang="fr-FR" sz="2000" b="1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526225" y="3140968"/>
              <a:ext cx="582206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400" b="1" i="1" u="sng" dirty="0"/>
                <a:t>Chapitre 3 : Encapsulation</a:t>
              </a:r>
              <a:endParaRPr lang="fr-FR" sz="2400" i="1" u="sng" dirty="0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558467" y="3761908"/>
              <a:ext cx="45498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b="1" i="1" dirty="0">
                  <a:solidFill>
                    <a:schemeClr val="accent6"/>
                  </a:solidFill>
                </a:rPr>
                <a:t>Equipe Java</a:t>
              </a:r>
            </a:p>
          </p:txBody>
        </p:sp>
      </p:grpSp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092" y="6165304"/>
            <a:ext cx="1560907" cy="68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159111" y="1539464"/>
            <a:ext cx="2488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2400" b="1" dirty="0"/>
              <a:t>L’attribut public</a:t>
            </a:r>
          </a:p>
        </p:txBody>
      </p:sp>
      <p:sp>
        <p:nvSpPr>
          <p:cNvPr id="7" name="ZoneTexte 48"/>
          <p:cNvSpPr txBox="1">
            <a:spLocks noChangeArrowheads="1"/>
          </p:cNvSpPr>
          <p:nvPr/>
        </p:nvSpPr>
        <p:spPr bwMode="auto">
          <a:xfrm>
            <a:off x="251520" y="4235376"/>
            <a:ext cx="2520280" cy="1384995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/>
              <a:t>class B {</a:t>
            </a:r>
          </a:p>
          <a:p>
            <a:r>
              <a:rPr lang="fr-FR" altLang="fr-FR" sz="2000" dirty="0"/>
              <a:t> A a=new A();</a:t>
            </a:r>
          </a:p>
          <a:p>
            <a:r>
              <a:rPr lang="fr-FR" altLang="fr-FR" sz="2400" dirty="0"/>
              <a:t> a. x = t ; </a:t>
            </a:r>
          </a:p>
          <a:p>
            <a:r>
              <a:rPr lang="fr-FR" altLang="fr-FR" sz="2000" dirty="0"/>
              <a:t>}</a:t>
            </a:r>
          </a:p>
        </p:txBody>
      </p:sp>
      <p:sp>
        <p:nvSpPr>
          <p:cNvPr id="9" name="ZoneTexte 48"/>
          <p:cNvSpPr txBox="1">
            <a:spLocks noChangeArrowheads="1"/>
          </p:cNvSpPr>
          <p:nvPr/>
        </p:nvSpPr>
        <p:spPr bwMode="auto">
          <a:xfrm>
            <a:off x="3203848" y="4221088"/>
            <a:ext cx="2736304" cy="1754326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/>
              <a:t>class C  </a:t>
            </a:r>
            <a:r>
              <a:rPr lang="fr-FR" altLang="fr-FR" sz="2000" dirty="0" err="1"/>
              <a:t>extends</a:t>
            </a:r>
            <a:r>
              <a:rPr lang="fr-FR" altLang="fr-FR" sz="2000" dirty="0"/>
              <a:t> A {</a:t>
            </a:r>
          </a:p>
          <a:p>
            <a:r>
              <a:rPr lang="fr-FR" altLang="fr-FR" sz="2000" dirty="0"/>
              <a:t>     A a=new A();</a:t>
            </a:r>
          </a:p>
          <a:p>
            <a:r>
              <a:rPr lang="fr-FR" altLang="fr-FR" sz="2000" dirty="0"/>
              <a:t>     </a:t>
            </a:r>
            <a:r>
              <a:rPr lang="fr-FR" altLang="fr-FR" sz="2400" dirty="0"/>
              <a:t>a. x = t ;</a:t>
            </a:r>
          </a:p>
          <a:p>
            <a:r>
              <a:rPr lang="fr-FR" altLang="fr-FR" sz="2400" dirty="0"/>
              <a:t>     x = t ;</a:t>
            </a:r>
          </a:p>
          <a:p>
            <a:pPr eaLnBrk="1" hangingPunct="1"/>
            <a:r>
              <a:rPr lang="fr-FR" altLang="fr-FR" sz="2000" dirty="0"/>
              <a:t>}</a:t>
            </a:r>
          </a:p>
        </p:txBody>
      </p:sp>
      <p:sp>
        <p:nvSpPr>
          <p:cNvPr id="11" name="ZoneTexte 48"/>
          <p:cNvSpPr txBox="1">
            <a:spLocks noChangeArrowheads="1"/>
          </p:cNvSpPr>
          <p:nvPr/>
        </p:nvSpPr>
        <p:spPr bwMode="auto">
          <a:xfrm>
            <a:off x="6228184" y="4235376"/>
            <a:ext cx="2641988" cy="1384995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/>
              <a:t>class D {</a:t>
            </a:r>
          </a:p>
          <a:p>
            <a:r>
              <a:rPr lang="fr-FR" altLang="fr-FR" sz="2000" dirty="0"/>
              <a:t>     A a=new A();</a:t>
            </a:r>
          </a:p>
          <a:p>
            <a:r>
              <a:rPr lang="fr-FR" altLang="fr-FR" sz="2000" dirty="0"/>
              <a:t>     </a:t>
            </a:r>
            <a:r>
              <a:rPr lang="fr-FR" altLang="fr-FR" sz="2400" dirty="0"/>
              <a:t>a. x = t ; </a:t>
            </a:r>
          </a:p>
          <a:p>
            <a:r>
              <a:rPr lang="fr-FR" altLang="fr-FR" sz="2000" dirty="0"/>
              <a:t>}</a:t>
            </a:r>
          </a:p>
        </p:txBody>
      </p:sp>
      <p:sp>
        <p:nvSpPr>
          <p:cNvPr id="19" name="ZoneTexte 3"/>
          <p:cNvSpPr txBox="1">
            <a:spLocks noChangeArrowheads="1"/>
          </p:cNvSpPr>
          <p:nvPr/>
        </p:nvSpPr>
        <p:spPr bwMode="auto">
          <a:xfrm>
            <a:off x="623361" y="2432352"/>
            <a:ext cx="2084952" cy="1508105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/>
              <a:t> public class A {</a:t>
            </a:r>
          </a:p>
          <a:p>
            <a:r>
              <a:rPr lang="fr-FR" altLang="fr-FR" sz="2000" b="1" dirty="0"/>
              <a:t>public</a:t>
            </a:r>
            <a:r>
              <a:rPr lang="fr-FR" altLang="fr-FR" sz="2000" dirty="0"/>
              <a:t> </a:t>
            </a:r>
            <a:r>
              <a:rPr lang="fr-FR" altLang="fr-FR" sz="2000" dirty="0" err="1"/>
              <a:t>int</a:t>
            </a:r>
            <a:r>
              <a:rPr lang="fr-FR" altLang="fr-FR" sz="2000" dirty="0"/>
              <a:t> x;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…</a:t>
            </a:r>
          </a:p>
          <a:p>
            <a:pPr eaLnBrk="1" hangingPunct="1"/>
            <a:r>
              <a:rPr lang="fr-FR" altLang="fr-FR" dirty="0"/>
              <a:t>}</a:t>
            </a:r>
          </a:p>
        </p:txBody>
      </p:sp>
      <p:sp>
        <p:nvSpPr>
          <p:cNvPr id="10" name="Titre 9"/>
          <p:cNvSpPr txBox="1">
            <a:spLocks/>
          </p:cNvSpPr>
          <p:nvPr/>
        </p:nvSpPr>
        <p:spPr>
          <a:xfrm>
            <a:off x="1475655" y="625211"/>
            <a:ext cx="7129595" cy="690018"/>
          </a:xfrm>
          <a:prstGeom prst="rect">
            <a:avLst/>
          </a:prstGeom>
          <a:solidFill>
            <a:schemeClr val="bg2">
              <a:lumMod val="75000"/>
              <a:alpha val="3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 i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altLang="fr-FR" dirty="0">
                <a:solidFill>
                  <a:schemeClr val="tx1"/>
                </a:solidFill>
              </a:rPr>
              <a:t>Encapsulation des attributs 2/5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1494466"/>
            <a:ext cx="5666324" cy="2665188"/>
          </a:xfrm>
          <a:prstGeom prst="rect">
            <a:avLst/>
          </a:prstGeom>
        </p:spPr>
      </p:pic>
      <p:sp>
        <p:nvSpPr>
          <p:cNvPr id="14" name="Rectangle 26"/>
          <p:cNvSpPr>
            <a:spLocks noChangeArrowheads="1"/>
          </p:cNvSpPr>
          <p:nvPr/>
        </p:nvSpPr>
        <p:spPr bwMode="auto">
          <a:xfrm>
            <a:off x="1475656" y="6134759"/>
            <a:ext cx="62840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>
                <a:latin typeface="+mj-lt"/>
              </a:rPr>
              <a:t>La variable </a:t>
            </a:r>
            <a:r>
              <a:rPr lang="fr-FR" altLang="fr-FR" sz="2000" i="1" dirty="0">
                <a:latin typeface="+mj-lt"/>
              </a:rPr>
              <a:t>public</a:t>
            </a:r>
            <a:r>
              <a:rPr lang="fr-FR" altLang="fr-FR" sz="2000" dirty="0">
                <a:latin typeface="+mj-lt"/>
              </a:rPr>
              <a:t> est visible par toutes les classes</a:t>
            </a:r>
          </a:p>
        </p:txBody>
      </p:sp>
      <p:sp>
        <p:nvSpPr>
          <p:cNvPr id="12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9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1" grpId="0" animBg="1"/>
      <p:bldP spid="19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48"/>
          <p:cNvSpPr txBox="1">
            <a:spLocks noChangeArrowheads="1"/>
          </p:cNvSpPr>
          <p:nvPr/>
        </p:nvSpPr>
        <p:spPr bwMode="auto">
          <a:xfrm>
            <a:off x="251520" y="4235376"/>
            <a:ext cx="2520280" cy="1292662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class B {</a:t>
            </a:r>
          </a:p>
          <a:p>
            <a:r>
              <a:rPr lang="fr-FR" altLang="fr-FR" dirty="0"/>
              <a:t> A a=new A();</a:t>
            </a:r>
          </a:p>
          <a:p>
            <a:r>
              <a:rPr lang="fr-FR" altLang="fr-FR" sz="2400" strike="sngStrike" dirty="0"/>
              <a:t> a. y = t  ; </a:t>
            </a:r>
          </a:p>
          <a:p>
            <a:r>
              <a:rPr lang="fr-FR" altLang="fr-FR" dirty="0"/>
              <a:t>}</a:t>
            </a:r>
          </a:p>
        </p:txBody>
      </p:sp>
      <p:sp>
        <p:nvSpPr>
          <p:cNvPr id="9" name="ZoneTexte 48"/>
          <p:cNvSpPr txBox="1">
            <a:spLocks noChangeArrowheads="1"/>
          </p:cNvSpPr>
          <p:nvPr/>
        </p:nvSpPr>
        <p:spPr bwMode="auto">
          <a:xfrm>
            <a:off x="3275856" y="4221088"/>
            <a:ext cx="2592288" cy="1661993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class C  </a:t>
            </a:r>
            <a:r>
              <a:rPr lang="fr-FR" altLang="fr-FR" dirty="0" err="1"/>
              <a:t>extends</a:t>
            </a:r>
            <a:r>
              <a:rPr lang="fr-FR" altLang="fr-FR" dirty="0"/>
              <a:t> A {</a:t>
            </a:r>
          </a:p>
          <a:p>
            <a:r>
              <a:rPr lang="fr-FR" altLang="fr-FR" dirty="0"/>
              <a:t>     A a=new A();</a:t>
            </a:r>
          </a:p>
          <a:p>
            <a:r>
              <a:rPr lang="fr-FR" altLang="fr-FR" dirty="0"/>
              <a:t>    </a:t>
            </a:r>
            <a:r>
              <a:rPr lang="fr-FR" altLang="fr-FR" strike="sngStrike" dirty="0"/>
              <a:t> </a:t>
            </a:r>
            <a:r>
              <a:rPr lang="fr-FR" altLang="fr-FR" sz="2400" strike="sngStrike" dirty="0"/>
              <a:t>a. y = t  ;</a:t>
            </a:r>
          </a:p>
          <a:p>
            <a:r>
              <a:rPr lang="fr-FR" altLang="fr-FR" sz="2400" dirty="0"/>
              <a:t>   </a:t>
            </a:r>
            <a:r>
              <a:rPr lang="fr-FR" altLang="fr-FR" sz="2400" strike="sngStrike" dirty="0"/>
              <a:t> y= t;</a:t>
            </a:r>
          </a:p>
          <a:p>
            <a:r>
              <a:rPr lang="fr-FR" altLang="fr-FR" dirty="0"/>
              <a:t>}</a:t>
            </a:r>
          </a:p>
        </p:txBody>
      </p:sp>
      <p:sp>
        <p:nvSpPr>
          <p:cNvPr id="11" name="ZoneTexte 48"/>
          <p:cNvSpPr txBox="1">
            <a:spLocks noChangeArrowheads="1"/>
          </p:cNvSpPr>
          <p:nvPr/>
        </p:nvSpPr>
        <p:spPr bwMode="auto">
          <a:xfrm>
            <a:off x="6368678" y="4235376"/>
            <a:ext cx="2501494" cy="1292662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class D {</a:t>
            </a:r>
          </a:p>
          <a:p>
            <a:r>
              <a:rPr lang="fr-FR" altLang="fr-FR" dirty="0"/>
              <a:t>       A a=new A();</a:t>
            </a:r>
          </a:p>
          <a:p>
            <a:r>
              <a:rPr lang="fr-FR" altLang="fr-FR" sz="2400" dirty="0"/>
              <a:t>    </a:t>
            </a:r>
            <a:r>
              <a:rPr lang="fr-FR" altLang="fr-FR" sz="2400" strike="sngStrike" dirty="0"/>
              <a:t> a. y = t  ;</a:t>
            </a:r>
          </a:p>
          <a:p>
            <a:r>
              <a:rPr lang="fr-FR" altLang="fr-FR" dirty="0"/>
              <a:t>}</a:t>
            </a:r>
          </a:p>
        </p:txBody>
      </p:sp>
      <p:sp>
        <p:nvSpPr>
          <p:cNvPr id="19" name="ZoneTexte 3"/>
          <p:cNvSpPr txBox="1">
            <a:spLocks noChangeArrowheads="1"/>
          </p:cNvSpPr>
          <p:nvPr/>
        </p:nvSpPr>
        <p:spPr bwMode="auto">
          <a:xfrm>
            <a:off x="623361" y="2432352"/>
            <a:ext cx="2084952" cy="1200329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   public class A {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…</a:t>
            </a:r>
          </a:p>
          <a:p>
            <a:pPr eaLnBrk="1" hangingPunct="1"/>
            <a:r>
              <a:rPr lang="fr-FR" altLang="fr-FR" dirty="0"/>
              <a:t>}</a:t>
            </a:r>
          </a:p>
        </p:txBody>
      </p:sp>
      <p:sp>
        <p:nvSpPr>
          <p:cNvPr id="10" name="Titre 9"/>
          <p:cNvSpPr txBox="1">
            <a:spLocks/>
          </p:cNvSpPr>
          <p:nvPr/>
        </p:nvSpPr>
        <p:spPr>
          <a:xfrm>
            <a:off x="1619671" y="548680"/>
            <a:ext cx="6506587" cy="762026"/>
          </a:xfrm>
          <a:prstGeom prst="rect">
            <a:avLst/>
          </a:prstGeom>
          <a:solidFill>
            <a:schemeClr val="bg2">
              <a:lumMod val="75000"/>
              <a:alpha val="3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 i="1"/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altLang="fr-FR" dirty="0">
                <a:solidFill>
                  <a:schemeClr val="tx1"/>
                </a:solidFill>
              </a:rPr>
              <a:t>Encapsulation des attributs 3/5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1494466"/>
            <a:ext cx="5666324" cy="2665188"/>
          </a:xfrm>
          <a:prstGeom prst="rect">
            <a:avLst/>
          </a:prstGeom>
        </p:spPr>
      </p:pic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159111" y="1539464"/>
            <a:ext cx="25946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2400" b="1" dirty="0"/>
              <a:t>L’attribut </a:t>
            </a:r>
            <a:r>
              <a:rPr lang="fr-FR" altLang="fr-FR" sz="2400" b="1" dirty="0" err="1"/>
              <a:t>private</a:t>
            </a:r>
            <a:endParaRPr lang="fr-FR" altLang="fr-FR" sz="2400" b="1" dirty="0"/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809551" y="2836812"/>
            <a:ext cx="17059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b="1" dirty="0" err="1"/>
              <a:t>private</a:t>
            </a:r>
            <a:r>
              <a:rPr lang="fr-FR" altLang="fr-FR" sz="2000" b="1" dirty="0"/>
              <a:t> </a:t>
            </a:r>
            <a:r>
              <a:rPr lang="fr-FR" altLang="fr-FR" sz="2000" b="1" dirty="0" err="1"/>
              <a:t>int</a:t>
            </a:r>
            <a:r>
              <a:rPr lang="fr-FR" altLang="fr-FR" sz="2000" b="1" dirty="0"/>
              <a:t> y;</a:t>
            </a: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623361" y="6126765"/>
            <a:ext cx="80447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latin typeface="+mj-lt"/>
              </a:rPr>
              <a:t>La variable </a:t>
            </a:r>
            <a:r>
              <a:rPr lang="fr-FR" altLang="fr-FR" i="1" dirty="0" err="1">
                <a:latin typeface="+mj-lt"/>
              </a:rPr>
              <a:t>private</a:t>
            </a:r>
            <a:r>
              <a:rPr lang="fr-FR" altLang="fr-FR" dirty="0">
                <a:latin typeface="+mj-lt"/>
              </a:rPr>
              <a:t> n'est accessible que depuis l'intérieur même de la classe.</a:t>
            </a:r>
          </a:p>
        </p:txBody>
      </p:sp>
      <p:sp>
        <p:nvSpPr>
          <p:cNvPr id="1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8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9" grpId="0" animBg="1"/>
      <p:bldP spid="12" grpId="0"/>
      <p:bldP spid="13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48"/>
          <p:cNvSpPr txBox="1">
            <a:spLocks noChangeArrowheads="1"/>
          </p:cNvSpPr>
          <p:nvPr/>
        </p:nvSpPr>
        <p:spPr bwMode="auto">
          <a:xfrm>
            <a:off x="159111" y="4242113"/>
            <a:ext cx="2520280" cy="1292662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class B {</a:t>
            </a:r>
          </a:p>
          <a:p>
            <a:r>
              <a:rPr lang="fr-FR" altLang="fr-FR" dirty="0"/>
              <a:t> A a=new A();</a:t>
            </a:r>
          </a:p>
          <a:p>
            <a:r>
              <a:rPr lang="fr-FR" altLang="fr-FR" sz="2400" dirty="0"/>
              <a:t> </a:t>
            </a:r>
            <a:r>
              <a:rPr lang="fr-FR" altLang="fr-FR" sz="2400" dirty="0" err="1"/>
              <a:t>a.z</a:t>
            </a:r>
            <a:r>
              <a:rPr lang="fr-FR" altLang="fr-FR" sz="2400" dirty="0"/>
              <a:t>= t  ; </a:t>
            </a:r>
          </a:p>
          <a:p>
            <a:r>
              <a:rPr lang="fr-FR" altLang="fr-FR" dirty="0"/>
              <a:t>}</a:t>
            </a:r>
          </a:p>
        </p:txBody>
      </p:sp>
      <p:sp>
        <p:nvSpPr>
          <p:cNvPr id="9" name="ZoneTexte 48"/>
          <p:cNvSpPr txBox="1">
            <a:spLocks noChangeArrowheads="1"/>
          </p:cNvSpPr>
          <p:nvPr/>
        </p:nvSpPr>
        <p:spPr bwMode="auto">
          <a:xfrm>
            <a:off x="3275856" y="4221088"/>
            <a:ext cx="2592288" cy="1661993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class C  </a:t>
            </a:r>
            <a:r>
              <a:rPr lang="fr-FR" altLang="fr-FR" dirty="0" err="1"/>
              <a:t>extends</a:t>
            </a:r>
            <a:r>
              <a:rPr lang="fr-FR" altLang="fr-FR" dirty="0"/>
              <a:t> A {</a:t>
            </a:r>
          </a:p>
          <a:p>
            <a:r>
              <a:rPr lang="fr-FR" altLang="fr-FR" dirty="0"/>
              <a:t>     A a=new A();</a:t>
            </a:r>
          </a:p>
          <a:p>
            <a:r>
              <a:rPr lang="fr-FR" altLang="fr-FR" dirty="0"/>
              <a:t>    </a:t>
            </a:r>
            <a:r>
              <a:rPr lang="fr-FR" altLang="fr-FR" sz="2400" strike="sngStrike" dirty="0"/>
              <a:t> a. z = t  ;</a:t>
            </a:r>
          </a:p>
          <a:p>
            <a:r>
              <a:rPr lang="fr-FR" altLang="fr-FR" sz="2400" dirty="0"/>
              <a:t>   </a:t>
            </a:r>
            <a:r>
              <a:rPr lang="fr-FR" altLang="fr-FR" sz="2400" strike="sngStrike" dirty="0"/>
              <a:t> z = t;</a:t>
            </a:r>
          </a:p>
          <a:p>
            <a:r>
              <a:rPr lang="fr-FR" altLang="fr-FR" dirty="0"/>
              <a:t>}</a:t>
            </a:r>
          </a:p>
        </p:txBody>
      </p:sp>
      <p:sp>
        <p:nvSpPr>
          <p:cNvPr id="11" name="ZoneTexte 48"/>
          <p:cNvSpPr txBox="1">
            <a:spLocks noChangeArrowheads="1"/>
          </p:cNvSpPr>
          <p:nvPr/>
        </p:nvSpPr>
        <p:spPr bwMode="auto">
          <a:xfrm>
            <a:off x="6228184" y="4235376"/>
            <a:ext cx="2641988" cy="1292662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class D {</a:t>
            </a:r>
          </a:p>
          <a:p>
            <a:r>
              <a:rPr lang="fr-FR" altLang="fr-FR" dirty="0"/>
              <a:t>     A a=new A();</a:t>
            </a:r>
          </a:p>
          <a:p>
            <a:r>
              <a:rPr lang="fr-FR" altLang="fr-FR" sz="2400" dirty="0"/>
              <a:t>    </a:t>
            </a:r>
            <a:r>
              <a:rPr lang="fr-FR" altLang="fr-FR" sz="2400" strike="sngStrike" dirty="0"/>
              <a:t>a. z = t  ;</a:t>
            </a:r>
          </a:p>
          <a:p>
            <a:r>
              <a:rPr lang="fr-FR" altLang="fr-FR" dirty="0"/>
              <a:t>}</a:t>
            </a:r>
          </a:p>
        </p:txBody>
      </p:sp>
      <p:sp>
        <p:nvSpPr>
          <p:cNvPr id="19" name="ZoneTexte 3"/>
          <p:cNvSpPr txBox="1">
            <a:spLocks noChangeArrowheads="1"/>
          </p:cNvSpPr>
          <p:nvPr/>
        </p:nvSpPr>
        <p:spPr bwMode="auto">
          <a:xfrm>
            <a:off x="623361" y="2432352"/>
            <a:ext cx="2084952" cy="1200329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/>
              <a:t> public class A {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…</a:t>
            </a:r>
          </a:p>
          <a:p>
            <a:pPr eaLnBrk="1" hangingPunct="1"/>
            <a:r>
              <a:rPr lang="fr-FR" altLang="fr-FR" dirty="0"/>
              <a:t>}</a:t>
            </a:r>
          </a:p>
        </p:txBody>
      </p:sp>
      <p:sp>
        <p:nvSpPr>
          <p:cNvPr id="10" name="Titre 9"/>
          <p:cNvSpPr txBox="1">
            <a:spLocks/>
          </p:cNvSpPr>
          <p:nvPr/>
        </p:nvSpPr>
        <p:spPr>
          <a:xfrm>
            <a:off x="1665837" y="625336"/>
            <a:ext cx="7200800" cy="690018"/>
          </a:xfrm>
          <a:prstGeom prst="rect">
            <a:avLst/>
          </a:prstGeom>
          <a:solidFill>
            <a:schemeClr val="bg2">
              <a:lumMod val="75000"/>
              <a:alpha val="3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 i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altLang="fr-FR" dirty="0">
                <a:solidFill>
                  <a:schemeClr val="tx1"/>
                </a:solidFill>
              </a:rPr>
              <a:t>Encapsulation des attributs 4/5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939574"/>
            <a:ext cx="4522531" cy="2127198"/>
          </a:xfrm>
          <a:prstGeom prst="rect">
            <a:avLst/>
          </a:prstGeom>
        </p:spPr>
      </p:pic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159111" y="1539464"/>
            <a:ext cx="48384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2000" b="1" dirty="0"/>
              <a:t>L’attribut </a:t>
            </a:r>
            <a:r>
              <a:rPr lang="fr-FR" sz="2000" b="1" dirty="0"/>
              <a:t>par défaut : package </a:t>
            </a:r>
            <a:r>
              <a:rPr lang="fr-FR" sz="2000" b="1" dirty="0" err="1"/>
              <a:t>friendly</a:t>
            </a:r>
            <a:endParaRPr lang="fr-FR" altLang="fr-FR" sz="2000" b="1" dirty="0"/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809551" y="2836812"/>
            <a:ext cx="9220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b="1" dirty="0" err="1"/>
              <a:t>int</a:t>
            </a:r>
            <a:r>
              <a:rPr lang="fr-FR" altLang="fr-FR" sz="2000" b="1" dirty="0"/>
              <a:t> z ; </a:t>
            </a: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623361" y="5949280"/>
            <a:ext cx="80447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>
                <a:latin typeface="+mj-lt"/>
              </a:rPr>
              <a:t>La </a:t>
            </a:r>
            <a:r>
              <a:rPr lang="fr-FR" altLang="fr-FR">
                <a:latin typeface="+mj-lt"/>
              </a:rPr>
              <a:t>variable </a:t>
            </a:r>
            <a:r>
              <a:rPr lang="fr-FR" altLang="fr-FR" i="1">
                <a:latin typeface="+mj-lt"/>
              </a:rPr>
              <a:t>par défaut </a:t>
            </a:r>
            <a:r>
              <a:rPr lang="fr-FR" altLang="fr-FR">
                <a:latin typeface="+mj-lt"/>
              </a:rPr>
              <a:t>n'est </a:t>
            </a:r>
            <a:r>
              <a:rPr lang="fr-FR" altLang="fr-FR" dirty="0">
                <a:latin typeface="+mj-lt"/>
              </a:rPr>
              <a:t>accessible que depuis les classes faisant partie du même </a:t>
            </a:r>
            <a:r>
              <a:rPr lang="fr-FR" altLang="fr-FR" i="1" dirty="0">
                <a:latin typeface="+mj-lt"/>
              </a:rPr>
              <a:t>package</a:t>
            </a:r>
            <a:r>
              <a:rPr lang="fr-FR" altLang="fr-FR" dirty="0">
                <a:latin typeface="+mj-lt"/>
              </a:rPr>
              <a:t>.</a:t>
            </a:r>
          </a:p>
        </p:txBody>
      </p:sp>
      <p:sp>
        <p:nvSpPr>
          <p:cNvPr id="1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9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9" grpId="0" animBg="1"/>
      <p:bldP spid="12" grpId="0"/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48"/>
          <p:cNvSpPr txBox="1">
            <a:spLocks noChangeArrowheads="1"/>
          </p:cNvSpPr>
          <p:nvPr/>
        </p:nvSpPr>
        <p:spPr bwMode="auto">
          <a:xfrm>
            <a:off x="251520" y="4379392"/>
            <a:ext cx="2520280" cy="1384995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/>
              <a:t>class B {</a:t>
            </a:r>
          </a:p>
          <a:p>
            <a:r>
              <a:rPr lang="fr-FR" altLang="fr-FR" sz="2000" dirty="0"/>
              <a:t> A a=new A();</a:t>
            </a:r>
          </a:p>
          <a:p>
            <a:r>
              <a:rPr lang="fr-FR" altLang="fr-FR" sz="2400" dirty="0"/>
              <a:t> </a:t>
            </a:r>
            <a:r>
              <a:rPr lang="fr-FR" altLang="fr-FR" sz="2400" dirty="0" err="1"/>
              <a:t>a.w</a:t>
            </a:r>
            <a:r>
              <a:rPr lang="fr-FR" altLang="fr-FR" sz="2400" dirty="0"/>
              <a:t>= t  ; </a:t>
            </a:r>
          </a:p>
          <a:p>
            <a:r>
              <a:rPr lang="fr-FR" altLang="fr-FR" sz="2000" dirty="0"/>
              <a:t>}</a:t>
            </a:r>
          </a:p>
        </p:txBody>
      </p:sp>
      <p:sp>
        <p:nvSpPr>
          <p:cNvPr id="9" name="ZoneTexte 48"/>
          <p:cNvSpPr txBox="1">
            <a:spLocks noChangeArrowheads="1"/>
          </p:cNvSpPr>
          <p:nvPr/>
        </p:nvSpPr>
        <p:spPr bwMode="auto">
          <a:xfrm>
            <a:off x="3275856" y="4365104"/>
            <a:ext cx="2785678" cy="1754326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/>
              <a:t>class C  </a:t>
            </a:r>
            <a:r>
              <a:rPr lang="fr-FR" altLang="fr-FR" sz="2000" dirty="0" err="1"/>
              <a:t>extends</a:t>
            </a:r>
            <a:r>
              <a:rPr lang="fr-FR" altLang="fr-FR" sz="2000" dirty="0"/>
              <a:t> A {</a:t>
            </a:r>
          </a:p>
          <a:p>
            <a:r>
              <a:rPr lang="fr-FR" altLang="fr-FR" sz="2000" dirty="0"/>
              <a:t>     A a=new A();</a:t>
            </a:r>
          </a:p>
          <a:p>
            <a:r>
              <a:rPr lang="fr-FR" altLang="fr-FR" sz="2400" dirty="0"/>
              <a:t>    </a:t>
            </a:r>
            <a:r>
              <a:rPr lang="fr-FR" altLang="fr-FR" sz="2400" strike="sngStrike" dirty="0"/>
              <a:t>a. w = t  ;</a:t>
            </a:r>
          </a:p>
          <a:p>
            <a:r>
              <a:rPr lang="fr-FR" altLang="fr-FR" sz="2400" dirty="0"/>
              <a:t>    w = t;</a:t>
            </a:r>
          </a:p>
          <a:p>
            <a:r>
              <a:rPr lang="fr-FR" altLang="fr-FR" sz="2000" dirty="0"/>
              <a:t>}</a:t>
            </a:r>
          </a:p>
        </p:txBody>
      </p:sp>
      <p:sp>
        <p:nvSpPr>
          <p:cNvPr id="11" name="ZoneTexte 48"/>
          <p:cNvSpPr txBox="1">
            <a:spLocks noChangeArrowheads="1"/>
          </p:cNvSpPr>
          <p:nvPr/>
        </p:nvSpPr>
        <p:spPr bwMode="auto">
          <a:xfrm>
            <a:off x="6368678" y="4379392"/>
            <a:ext cx="2501494" cy="1384995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/>
              <a:t>class D {</a:t>
            </a:r>
          </a:p>
          <a:p>
            <a:r>
              <a:rPr lang="fr-FR" altLang="fr-FR" sz="2000" dirty="0"/>
              <a:t>     A a=new A();</a:t>
            </a:r>
          </a:p>
          <a:p>
            <a:r>
              <a:rPr lang="fr-FR" altLang="fr-FR" sz="2400" dirty="0"/>
              <a:t>     </a:t>
            </a:r>
            <a:r>
              <a:rPr lang="fr-FR" altLang="fr-FR" sz="2400" strike="sngStrike" dirty="0"/>
              <a:t>a. z = t  ;</a:t>
            </a:r>
          </a:p>
          <a:p>
            <a:r>
              <a:rPr lang="fr-FR" altLang="fr-FR" sz="2000" dirty="0"/>
              <a:t>}</a:t>
            </a:r>
          </a:p>
        </p:txBody>
      </p:sp>
      <p:sp>
        <p:nvSpPr>
          <p:cNvPr id="19" name="ZoneTexte 3"/>
          <p:cNvSpPr txBox="1">
            <a:spLocks noChangeArrowheads="1"/>
          </p:cNvSpPr>
          <p:nvPr/>
        </p:nvSpPr>
        <p:spPr bwMode="auto">
          <a:xfrm>
            <a:off x="251520" y="2348880"/>
            <a:ext cx="2456793" cy="1754326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/>
              <a:t> public  class A {</a:t>
            </a:r>
          </a:p>
          <a:p>
            <a:pPr eaLnBrk="1" hangingPunct="1"/>
            <a:endParaRPr lang="fr-FR" altLang="fr-FR" dirty="0"/>
          </a:p>
          <a:p>
            <a:r>
              <a:rPr lang="fr-FR" altLang="fr-FR" dirty="0"/>
              <a:t>…</a:t>
            </a:r>
          </a:p>
          <a:p>
            <a:r>
              <a:rPr lang="fr-FR" altLang="fr-FR" b="1" dirty="0" err="1"/>
              <a:t>protected</a:t>
            </a:r>
            <a:r>
              <a:rPr lang="fr-FR" altLang="fr-FR" b="1" dirty="0"/>
              <a:t> </a:t>
            </a:r>
            <a:r>
              <a:rPr lang="fr-FR" altLang="fr-FR" b="1" dirty="0" err="1"/>
              <a:t>int</a:t>
            </a:r>
            <a:r>
              <a:rPr lang="fr-FR" altLang="fr-FR" b="1" dirty="0"/>
              <a:t> w ;</a:t>
            </a:r>
          </a:p>
          <a:p>
            <a:pPr eaLnBrk="1" hangingPunct="1"/>
            <a:r>
              <a:rPr lang="fr-FR" altLang="fr-FR" dirty="0"/>
              <a:t> </a:t>
            </a:r>
          </a:p>
          <a:p>
            <a:pPr eaLnBrk="1" hangingPunct="1"/>
            <a:r>
              <a:rPr lang="fr-FR" altLang="fr-FR" dirty="0"/>
              <a:t>}</a:t>
            </a:r>
          </a:p>
        </p:txBody>
      </p:sp>
      <p:sp>
        <p:nvSpPr>
          <p:cNvPr id="10" name="Titre 9"/>
          <p:cNvSpPr txBox="1">
            <a:spLocks/>
          </p:cNvSpPr>
          <p:nvPr/>
        </p:nvSpPr>
        <p:spPr>
          <a:xfrm>
            <a:off x="1467321" y="675571"/>
            <a:ext cx="7200800" cy="690018"/>
          </a:xfrm>
          <a:prstGeom prst="rect">
            <a:avLst/>
          </a:prstGeom>
          <a:solidFill>
            <a:schemeClr val="bg2">
              <a:lumMod val="75000"/>
              <a:alpha val="3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 i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altLang="fr-FR" dirty="0">
                <a:solidFill>
                  <a:schemeClr val="tx1"/>
                </a:solidFill>
              </a:rPr>
              <a:t>Encapsulation des attributs 5/5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1494466"/>
            <a:ext cx="5666324" cy="2665188"/>
          </a:xfrm>
          <a:prstGeom prst="rect">
            <a:avLst/>
          </a:prstGeom>
        </p:spPr>
      </p:pic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159111" y="1539464"/>
            <a:ext cx="29873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2400" b="1" dirty="0"/>
              <a:t>L’attribut </a:t>
            </a:r>
            <a:r>
              <a:rPr lang="fr-FR" altLang="fr-FR" sz="2400" b="1" dirty="0" err="1"/>
              <a:t>protected</a:t>
            </a:r>
            <a:endParaRPr lang="fr-FR" altLang="fr-FR" sz="2400" b="1" dirty="0"/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623361" y="6095037"/>
            <a:ext cx="804476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dirty="0">
                <a:latin typeface="+mj-lt"/>
              </a:rPr>
              <a:t>La variable </a:t>
            </a:r>
            <a:r>
              <a:rPr lang="en-US" altLang="fr-FR" i="1" dirty="0">
                <a:latin typeface="+mj-lt"/>
              </a:rPr>
              <a:t>protected</a:t>
            </a:r>
            <a:r>
              <a:rPr lang="en-US" altLang="fr-FR" dirty="0">
                <a:latin typeface="+mj-lt"/>
              </a:rPr>
              <a:t> </a:t>
            </a:r>
            <a:r>
              <a:rPr lang="fr-FR" altLang="fr-FR" dirty="0">
                <a:latin typeface="+mj-lt"/>
              </a:rPr>
              <a:t>est accessible uniquement aux classes d'un package et à ses sous-classes (même si elles sont définies dans un package différent.)</a:t>
            </a:r>
          </a:p>
        </p:txBody>
      </p:sp>
      <p:sp>
        <p:nvSpPr>
          <p:cNvPr id="13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5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9" grpId="0" animBg="1"/>
      <p:bldP spid="12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9"/>
          <p:cNvSpPr txBox="1">
            <a:spLocks/>
          </p:cNvSpPr>
          <p:nvPr/>
        </p:nvSpPr>
        <p:spPr>
          <a:xfrm>
            <a:off x="1617619" y="647234"/>
            <a:ext cx="7200800" cy="646221"/>
          </a:xfrm>
          <a:prstGeom prst="rect">
            <a:avLst/>
          </a:prstGeom>
          <a:solidFill>
            <a:schemeClr val="tx2">
              <a:lumMod val="75000"/>
              <a:alpha val="3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 i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altLang="fr-FR" dirty="0"/>
              <a:t>Encapsulation des méthodes 1/5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32" y="1916832"/>
            <a:ext cx="8556087" cy="3528392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206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48"/>
          <p:cNvSpPr txBox="1">
            <a:spLocks noChangeArrowheads="1"/>
          </p:cNvSpPr>
          <p:nvPr/>
        </p:nvSpPr>
        <p:spPr bwMode="auto">
          <a:xfrm>
            <a:off x="251520" y="4600103"/>
            <a:ext cx="2520280" cy="1292662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class B {</a:t>
            </a:r>
          </a:p>
          <a:p>
            <a:r>
              <a:rPr lang="fr-FR" altLang="fr-FR" dirty="0">
                <a:solidFill>
                  <a:schemeClr val="bg1"/>
                </a:solidFill>
              </a:rPr>
              <a:t> A a=new A();</a:t>
            </a:r>
          </a:p>
          <a:p>
            <a:r>
              <a:rPr lang="fr-FR" altLang="fr-FR" sz="2400" dirty="0">
                <a:solidFill>
                  <a:schemeClr val="bg1"/>
                </a:solidFill>
              </a:rPr>
              <a:t>a.meth1() ;</a:t>
            </a:r>
          </a:p>
          <a:p>
            <a:r>
              <a:rPr lang="fr-FR" altLang="fr-FR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9" name="ZoneTexte 48"/>
          <p:cNvSpPr txBox="1">
            <a:spLocks noChangeArrowheads="1"/>
          </p:cNvSpPr>
          <p:nvPr/>
        </p:nvSpPr>
        <p:spPr bwMode="auto">
          <a:xfrm>
            <a:off x="3275856" y="4585815"/>
            <a:ext cx="2785678" cy="1661993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class C  </a:t>
            </a:r>
            <a:r>
              <a:rPr lang="fr-FR" altLang="fr-FR" dirty="0" err="1">
                <a:solidFill>
                  <a:schemeClr val="bg1"/>
                </a:solidFill>
              </a:rPr>
              <a:t>extends</a:t>
            </a:r>
            <a:r>
              <a:rPr lang="fr-FR" altLang="fr-FR" dirty="0">
                <a:solidFill>
                  <a:schemeClr val="bg1"/>
                </a:solidFill>
              </a:rPr>
              <a:t> A {</a:t>
            </a:r>
          </a:p>
          <a:p>
            <a:r>
              <a:rPr lang="fr-FR" altLang="fr-FR" dirty="0">
                <a:solidFill>
                  <a:schemeClr val="bg1"/>
                </a:solidFill>
              </a:rPr>
              <a:t>     A a=new A();</a:t>
            </a:r>
          </a:p>
          <a:p>
            <a:r>
              <a:rPr lang="fr-FR" altLang="fr-FR" sz="2000" dirty="0">
                <a:solidFill>
                  <a:schemeClr val="bg1"/>
                </a:solidFill>
              </a:rPr>
              <a:t>     </a:t>
            </a:r>
            <a:r>
              <a:rPr lang="fr-FR" altLang="fr-FR" sz="2400" b="1" dirty="0">
                <a:solidFill>
                  <a:schemeClr val="bg1"/>
                </a:solidFill>
              </a:rPr>
              <a:t>a.meth1() ;</a:t>
            </a:r>
          </a:p>
          <a:p>
            <a:r>
              <a:rPr lang="fr-FR" altLang="fr-FR" sz="2400" b="1" dirty="0">
                <a:solidFill>
                  <a:schemeClr val="bg1"/>
                </a:solidFill>
              </a:rPr>
              <a:t>    meth1();</a:t>
            </a:r>
          </a:p>
          <a:p>
            <a:r>
              <a:rPr lang="fr-FR" altLang="fr-FR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1" name="ZoneTexte 48"/>
          <p:cNvSpPr txBox="1">
            <a:spLocks noChangeArrowheads="1"/>
          </p:cNvSpPr>
          <p:nvPr/>
        </p:nvSpPr>
        <p:spPr bwMode="auto">
          <a:xfrm>
            <a:off x="6368678" y="4600103"/>
            <a:ext cx="2501494" cy="1292662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class D {</a:t>
            </a:r>
          </a:p>
          <a:p>
            <a:r>
              <a:rPr lang="fr-FR" altLang="fr-FR" dirty="0">
                <a:solidFill>
                  <a:schemeClr val="bg1"/>
                </a:solidFill>
              </a:rPr>
              <a:t>     A a=new A();</a:t>
            </a:r>
          </a:p>
          <a:p>
            <a:r>
              <a:rPr lang="fr-FR" altLang="fr-FR" sz="2000" b="1" dirty="0">
                <a:solidFill>
                  <a:schemeClr val="bg1"/>
                </a:solidFill>
              </a:rPr>
              <a:t>    </a:t>
            </a:r>
            <a:r>
              <a:rPr lang="fr-FR" altLang="fr-FR" sz="2400" b="1" dirty="0">
                <a:solidFill>
                  <a:schemeClr val="bg1"/>
                </a:solidFill>
              </a:rPr>
              <a:t>a.meth1() ;</a:t>
            </a:r>
          </a:p>
          <a:p>
            <a:r>
              <a:rPr lang="fr-FR" altLang="fr-FR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itre 9"/>
          <p:cNvSpPr txBox="1">
            <a:spLocks/>
          </p:cNvSpPr>
          <p:nvPr/>
        </p:nvSpPr>
        <p:spPr>
          <a:xfrm>
            <a:off x="1561943" y="592698"/>
            <a:ext cx="7200800" cy="690018"/>
          </a:xfrm>
          <a:prstGeom prst="rect">
            <a:avLst/>
          </a:prstGeom>
          <a:solidFill>
            <a:schemeClr val="tx2">
              <a:lumMod val="75000"/>
              <a:alpha val="3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 i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altLang="fr-FR" dirty="0">
                <a:solidFill>
                  <a:schemeClr val="bg1"/>
                </a:solidFill>
              </a:rPr>
              <a:t>Encapsulation des méthodes 2/5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827584" y="6300028"/>
            <a:ext cx="80447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dirty="0">
                <a:solidFill>
                  <a:schemeClr val="bg1"/>
                </a:solidFill>
                <a:latin typeface="+mj-lt"/>
              </a:rPr>
              <a:t>La </a:t>
            </a:r>
            <a:r>
              <a:rPr lang="en-US" altLang="fr-FR" dirty="0" err="1">
                <a:solidFill>
                  <a:schemeClr val="bg1"/>
                </a:solidFill>
                <a:latin typeface="+mj-lt"/>
              </a:rPr>
              <a:t>méthode</a:t>
            </a:r>
            <a:r>
              <a:rPr lang="en-US" altLang="fr-FR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fr-FR" i="1" dirty="0">
                <a:solidFill>
                  <a:schemeClr val="bg1"/>
                </a:solidFill>
                <a:latin typeface="+mj-lt"/>
              </a:rPr>
              <a:t>public</a:t>
            </a:r>
            <a:r>
              <a:rPr lang="en-US" altLang="fr-FR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fr-FR" dirty="0" err="1">
                <a:solidFill>
                  <a:schemeClr val="bg1"/>
                </a:solidFill>
                <a:latin typeface="+mj-lt"/>
              </a:rPr>
              <a:t>est</a:t>
            </a:r>
            <a:r>
              <a:rPr lang="en-US" altLang="fr-FR" dirty="0">
                <a:solidFill>
                  <a:schemeClr val="bg1"/>
                </a:solidFill>
                <a:latin typeface="+mj-lt"/>
              </a:rPr>
              <a:t> visible par </a:t>
            </a:r>
            <a:r>
              <a:rPr lang="en-US" altLang="fr-FR" dirty="0" err="1">
                <a:solidFill>
                  <a:schemeClr val="bg1"/>
                </a:solidFill>
                <a:latin typeface="+mj-lt"/>
              </a:rPr>
              <a:t>toutes</a:t>
            </a:r>
            <a:r>
              <a:rPr lang="en-US" altLang="fr-FR" dirty="0">
                <a:solidFill>
                  <a:schemeClr val="bg1"/>
                </a:solidFill>
                <a:latin typeface="+mj-lt"/>
              </a:rPr>
              <a:t> les classes</a:t>
            </a:r>
            <a:endParaRPr lang="fr-FR" altLang="fr-F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ZoneTexte 3"/>
          <p:cNvSpPr txBox="1">
            <a:spLocks noChangeArrowheads="1"/>
          </p:cNvSpPr>
          <p:nvPr/>
        </p:nvSpPr>
        <p:spPr bwMode="auto">
          <a:xfrm>
            <a:off x="245717" y="2429843"/>
            <a:ext cx="2632452" cy="1538883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public class A {  </a:t>
            </a:r>
          </a:p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   public </a:t>
            </a:r>
            <a:r>
              <a:rPr lang="fr-FR" altLang="fr-FR" sz="2000" dirty="0" err="1">
                <a:solidFill>
                  <a:schemeClr val="bg1"/>
                </a:solidFill>
              </a:rPr>
              <a:t>void</a:t>
            </a:r>
            <a:r>
              <a:rPr lang="fr-FR" altLang="fr-FR" sz="2000" dirty="0">
                <a:solidFill>
                  <a:schemeClr val="bg1"/>
                </a:solidFill>
              </a:rPr>
              <a:t> meth1() </a:t>
            </a:r>
          </a:p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  {   }</a:t>
            </a:r>
          </a:p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…</a:t>
            </a:r>
          </a:p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286903" y="1511203"/>
            <a:ext cx="25912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400" b="1" dirty="0">
                <a:solidFill>
                  <a:schemeClr val="bg1"/>
                </a:solidFill>
              </a:rPr>
              <a:t>Méthode public</a:t>
            </a: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709" y="1772816"/>
            <a:ext cx="5549834" cy="2288662"/>
          </a:xfrm>
          <a:prstGeom prst="rect">
            <a:avLst/>
          </a:prstGeom>
        </p:spPr>
      </p:pic>
      <p:sp>
        <p:nvSpPr>
          <p:cNvPr id="12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81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5" grpId="0"/>
      <p:bldP spid="14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48"/>
          <p:cNvSpPr txBox="1">
            <a:spLocks noChangeArrowheads="1"/>
          </p:cNvSpPr>
          <p:nvPr/>
        </p:nvSpPr>
        <p:spPr bwMode="auto">
          <a:xfrm>
            <a:off x="251520" y="4373583"/>
            <a:ext cx="2520280" cy="1292662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class B {</a:t>
            </a:r>
          </a:p>
          <a:p>
            <a:r>
              <a:rPr lang="fr-FR" altLang="fr-FR" dirty="0"/>
              <a:t> A a=new A();</a:t>
            </a:r>
          </a:p>
          <a:p>
            <a:r>
              <a:rPr lang="fr-FR" altLang="fr-FR" sz="2400" b="1" strike="sngStrike" dirty="0"/>
              <a:t>a.meth1() ;</a:t>
            </a:r>
          </a:p>
          <a:p>
            <a:r>
              <a:rPr lang="fr-FR" altLang="fr-FR" dirty="0"/>
              <a:t>}</a:t>
            </a:r>
          </a:p>
        </p:txBody>
      </p:sp>
      <p:sp>
        <p:nvSpPr>
          <p:cNvPr id="9" name="ZoneTexte 48"/>
          <p:cNvSpPr txBox="1">
            <a:spLocks noChangeArrowheads="1"/>
          </p:cNvSpPr>
          <p:nvPr/>
        </p:nvSpPr>
        <p:spPr bwMode="auto">
          <a:xfrm>
            <a:off x="3275856" y="4359295"/>
            <a:ext cx="2785678" cy="1661993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class C  </a:t>
            </a:r>
            <a:r>
              <a:rPr lang="fr-FR" altLang="fr-FR" dirty="0" err="1"/>
              <a:t>extends</a:t>
            </a:r>
            <a:r>
              <a:rPr lang="fr-FR" altLang="fr-FR" dirty="0"/>
              <a:t> A {</a:t>
            </a:r>
          </a:p>
          <a:p>
            <a:r>
              <a:rPr lang="fr-FR" altLang="fr-FR" dirty="0"/>
              <a:t>     A a=new A();</a:t>
            </a:r>
          </a:p>
          <a:p>
            <a:r>
              <a:rPr lang="fr-FR" altLang="fr-FR" sz="2400" b="1" strike="sngStrike" dirty="0"/>
              <a:t>   a.meth1() ;</a:t>
            </a:r>
          </a:p>
          <a:p>
            <a:r>
              <a:rPr lang="fr-FR" altLang="fr-FR" sz="2400" b="1" strike="sngStrike" dirty="0"/>
              <a:t>   meth1();</a:t>
            </a:r>
          </a:p>
          <a:p>
            <a:r>
              <a:rPr lang="fr-FR" altLang="fr-FR" dirty="0"/>
              <a:t>}</a:t>
            </a:r>
          </a:p>
        </p:txBody>
      </p:sp>
      <p:sp>
        <p:nvSpPr>
          <p:cNvPr id="11" name="ZoneTexte 48"/>
          <p:cNvSpPr txBox="1">
            <a:spLocks noChangeArrowheads="1"/>
          </p:cNvSpPr>
          <p:nvPr/>
        </p:nvSpPr>
        <p:spPr bwMode="auto">
          <a:xfrm>
            <a:off x="6368678" y="4373583"/>
            <a:ext cx="2501494" cy="1292662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class D {</a:t>
            </a:r>
          </a:p>
          <a:p>
            <a:r>
              <a:rPr lang="fr-FR" altLang="fr-FR" dirty="0"/>
              <a:t>     A a=new A();</a:t>
            </a:r>
          </a:p>
          <a:p>
            <a:r>
              <a:rPr lang="fr-FR" altLang="fr-FR" sz="2000" b="1" dirty="0"/>
              <a:t>    </a:t>
            </a:r>
            <a:r>
              <a:rPr lang="fr-FR" altLang="fr-FR" sz="2400" b="1" strike="sngStrike" dirty="0"/>
              <a:t>a.meth1() ;</a:t>
            </a:r>
          </a:p>
          <a:p>
            <a:r>
              <a:rPr lang="fr-FR" altLang="fr-FR" dirty="0"/>
              <a:t>}</a:t>
            </a:r>
          </a:p>
        </p:txBody>
      </p:sp>
      <p:sp>
        <p:nvSpPr>
          <p:cNvPr id="10" name="Titre 9"/>
          <p:cNvSpPr txBox="1">
            <a:spLocks/>
          </p:cNvSpPr>
          <p:nvPr/>
        </p:nvSpPr>
        <p:spPr>
          <a:xfrm>
            <a:off x="1475655" y="620688"/>
            <a:ext cx="6650603" cy="690018"/>
          </a:xfrm>
          <a:prstGeom prst="rect">
            <a:avLst/>
          </a:prstGeom>
          <a:solidFill>
            <a:schemeClr val="bg2">
              <a:lumMod val="50000"/>
              <a:alpha val="3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 i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altLang="fr-FR" dirty="0">
                <a:solidFill>
                  <a:schemeClr val="tx1"/>
                </a:solidFill>
              </a:rPr>
              <a:t>Encapsulation des méthodes 2/5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503479" y="6088561"/>
            <a:ext cx="80447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>
                <a:latin typeface="+mj-lt"/>
              </a:rPr>
              <a:t>La méthode </a:t>
            </a:r>
            <a:r>
              <a:rPr lang="fr-FR" altLang="fr-FR" i="1" dirty="0" err="1">
                <a:latin typeface="+mj-lt"/>
              </a:rPr>
              <a:t>private</a:t>
            </a:r>
            <a:r>
              <a:rPr lang="fr-FR" altLang="fr-FR" dirty="0">
                <a:latin typeface="+mj-lt"/>
              </a:rPr>
              <a:t> n'est accessible que depuis l'intérieur même de la classe.</a:t>
            </a:r>
          </a:p>
        </p:txBody>
      </p:sp>
      <p:sp>
        <p:nvSpPr>
          <p:cNvPr id="14" name="ZoneTexte 3"/>
          <p:cNvSpPr txBox="1">
            <a:spLocks noChangeArrowheads="1"/>
          </p:cNvSpPr>
          <p:nvPr/>
        </p:nvSpPr>
        <p:spPr bwMode="auto">
          <a:xfrm>
            <a:off x="245717" y="2429843"/>
            <a:ext cx="2730235" cy="1538883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public class A {  </a:t>
            </a:r>
          </a:p>
          <a:p>
            <a:pPr eaLnBrk="1" hangingPunct="1"/>
            <a:r>
              <a:rPr lang="fr-FR" altLang="fr-FR" sz="2000" dirty="0"/>
              <a:t>   </a:t>
            </a:r>
            <a:r>
              <a:rPr lang="fr-FR" altLang="fr-FR" sz="2000" dirty="0" err="1"/>
              <a:t>private</a:t>
            </a:r>
            <a:r>
              <a:rPr lang="fr-FR" altLang="fr-FR" sz="2000" dirty="0"/>
              <a:t> </a:t>
            </a:r>
            <a:r>
              <a:rPr lang="fr-FR" altLang="fr-FR" sz="2000" dirty="0" err="1"/>
              <a:t>void</a:t>
            </a:r>
            <a:r>
              <a:rPr lang="fr-FR" altLang="fr-FR" sz="2000" dirty="0"/>
              <a:t> meth2 ()</a:t>
            </a:r>
          </a:p>
          <a:p>
            <a:pPr eaLnBrk="1" hangingPunct="1"/>
            <a:r>
              <a:rPr lang="fr-FR" altLang="fr-FR" sz="2000" dirty="0"/>
              <a:t>   {  }</a:t>
            </a:r>
          </a:p>
          <a:p>
            <a:pPr eaLnBrk="1" hangingPunct="1"/>
            <a:r>
              <a:rPr lang="fr-FR" altLang="fr-FR" dirty="0"/>
              <a:t>…</a:t>
            </a:r>
          </a:p>
          <a:p>
            <a:pPr eaLnBrk="1" hangingPunct="1"/>
            <a:r>
              <a:rPr lang="fr-FR" altLang="fr-FR" dirty="0"/>
              <a:t>}</a:t>
            </a: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286904" y="1511203"/>
            <a:ext cx="25442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400" b="1" dirty="0"/>
              <a:t>Méthode </a:t>
            </a:r>
            <a:r>
              <a:rPr lang="fr-FR" altLang="fr-FR" sz="2400" b="1" dirty="0" err="1"/>
              <a:t>private</a:t>
            </a:r>
            <a:endParaRPr lang="fr-FR" altLang="fr-FR" sz="2400" b="1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709" y="1772816"/>
            <a:ext cx="5549834" cy="2288662"/>
          </a:xfrm>
          <a:prstGeom prst="rect">
            <a:avLst/>
          </a:prstGeom>
        </p:spPr>
      </p:pic>
      <p:sp>
        <p:nvSpPr>
          <p:cNvPr id="13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09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5" grpId="0"/>
      <p:bldP spid="14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48"/>
          <p:cNvSpPr txBox="1">
            <a:spLocks noChangeArrowheads="1"/>
          </p:cNvSpPr>
          <p:nvPr/>
        </p:nvSpPr>
        <p:spPr bwMode="auto">
          <a:xfrm>
            <a:off x="251520" y="4307384"/>
            <a:ext cx="2520280" cy="1292662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class B {</a:t>
            </a:r>
          </a:p>
          <a:p>
            <a:r>
              <a:rPr lang="fr-FR" altLang="fr-FR" dirty="0"/>
              <a:t> A a=new A();</a:t>
            </a:r>
          </a:p>
          <a:p>
            <a:r>
              <a:rPr lang="fr-FR" altLang="fr-FR" sz="2400" b="1" dirty="0"/>
              <a:t>a.meth1() ;</a:t>
            </a:r>
          </a:p>
          <a:p>
            <a:r>
              <a:rPr lang="fr-FR" altLang="fr-FR" dirty="0"/>
              <a:t>}</a:t>
            </a:r>
          </a:p>
        </p:txBody>
      </p:sp>
      <p:sp>
        <p:nvSpPr>
          <p:cNvPr id="9" name="ZoneTexte 48"/>
          <p:cNvSpPr txBox="1">
            <a:spLocks noChangeArrowheads="1"/>
          </p:cNvSpPr>
          <p:nvPr/>
        </p:nvSpPr>
        <p:spPr bwMode="auto">
          <a:xfrm>
            <a:off x="3275856" y="4293096"/>
            <a:ext cx="2785678" cy="1661993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class C  </a:t>
            </a:r>
            <a:r>
              <a:rPr lang="fr-FR" altLang="fr-FR" dirty="0" err="1"/>
              <a:t>extends</a:t>
            </a:r>
            <a:r>
              <a:rPr lang="fr-FR" altLang="fr-FR" dirty="0"/>
              <a:t> A {</a:t>
            </a:r>
          </a:p>
          <a:p>
            <a:r>
              <a:rPr lang="fr-FR" altLang="fr-FR" dirty="0"/>
              <a:t>     A a=new A();</a:t>
            </a:r>
          </a:p>
          <a:p>
            <a:r>
              <a:rPr lang="fr-FR" altLang="fr-FR" sz="2400" b="1" strike="sngStrike" dirty="0"/>
              <a:t>   a.meth1() ;</a:t>
            </a:r>
          </a:p>
          <a:p>
            <a:r>
              <a:rPr lang="fr-FR" altLang="fr-FR" sz="2400" b="1" strike="sngStrike" dirty="0"/>
              <a:t>   meth1() ;</a:t>
            </a:r>
          </a:p>
          <a:p>
            <a:r>
              <a:rPr lang="fr-FR" altLang="fr-FR" dirty="0"/>
              <a:t>}</a:t>
            </a:r>
          </a:p>
        </p:txBody>
      </p:sp>
      <p:sp>
        <p:nvSpPr>
          <p:cNvPr id="11" name="ZoneTexte 48"/>
          <p:cNvSpPr txBox="1">
            <a:spLocks noChangeArrowheads="1"/>
          </p:cNvSpPr>
          <p:nvPr/>
        </p:nvSpPr>
        <p:spPr bwMode="auto">
          <a:xfrm>
            <a:off x="6368678" y="4307384"/>
            <a:ext cx="2501494" cy="1292662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class D {</a:t>
            </a:r>
          </a:p>
          <a:p>
            <a:r>
              <a:rPr lang="fr-FR" altLang="fr-FR" dirty="0"/>
              <a:t>     A a=new A();</a:t>
            </a:r>
          </a:p>
          <a:p>
            <a:r>
              <a:rPr lang="fr-FR" altLang="fr-FR" sz="2000" b="1" dirty="0"/>
              <a:t>    </a:t>
            </a:r>
            <a:r>
              <a:rPr lang="fr-FR" altLang="fr-FR" sz="2400" b="1" strike="sngStrike" dirty="0"/>
              <a:t>a.meth1() ;</a:t>
            </a:r>
          </a:p>
          <a:p>
            <a:r>
              <a:rPr lang="fr-FR" altLang="fr-FR" dirty="0"/>
              <a:t>}</a:t>
            </a:r>
          </a:p>
        </p:txBody>
      </p:sp>
      <p:sp>
        <p:nvSpPr>
          <p:cNvPr id="10" name="Titre 9"/>
          <p:cNvSpPr txBox="1">
            <a:spLocks/>
          </p:cNvSpPr>
          <p:nvPr/>
        </p:nvSpPr>
        <p:spPr>
          <a:xfrm>
            <a:off x="1669372" y="533733"/>
            <a:ext cx="7200800" cy="707766"/>
          </a:xfrm>
          <a:prstGeom prst="rect">
            <a:avLst/>
          </a:prstGeom>
          <a:solidFill>
            <a:schemeClr val="bg2">
              <a:lumMod val="50000"/>
              <a:alpha val="3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 i="1"/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altLang="fr-FR" dirty="0">
                <a:solidFill>
                  <a:schemeClr val="tx1"/>
                </a:solidFill>
              </a:rPr>
              <a:t>Encapsulation des méthodes 3/5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503479" y="6088561"/>
            <a:ext cx="80447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>
                <a:latin typeface="+mj-lt"/>
              </a:rPr>
              <a:t>La </a:t>
            </a:r>
            <a:r>
              <a:rPr lang="fr-FR" altLang="fr-FR">
                <a:latin typeface="+mj-lt"/>
              </a:rPr>
              <a:t>méthode </a:t>
            </a:r>
            <a:r>
              <a:rPr lang="fr-FR" altLang="fr-FR" i="1">
                <a:latin typeface="+mj-lt"/>
              </a:rPr>
              <a:t>par défaut </a:t>
            </a:r>
            <a:r>
              <a:rPr lang="fr-FR" altLang="fr-FR">
                <a:latin typeface="+mj-lt"/>
              </a:rPr>
              <a:t>n'est </a:t>
            </a:r>
            <a:r>
              <a:rPr lang="fr-FR" altLang="fr-FR" dirty="0">
                <a:latin typeface="+mj-lt"/>
              </a:rPr>
              <a:t>accessible que depuis les classes faisant partie du même </a:t>
            </a:r>
            <a:r>
              <a:rPr lang="fr-FR" altLang="fr-FR" i="1" dirty="0">
                <a:latin typeface="+mj-lt"/>
              </a:rPr>
              <a:t>package</a:t>
            </a:r>
            <a:r>
              <a:rPr lang="fr-FR" altLang="fr-FR" dirty="0">
                <a:latin typeface="+mj-lt"/>
              </a:rPr>
              <a:t>.</a:t>
            </a:r>
          </a:p>
        </p:txBody>
      </p:sp>
      <p:sp>
        <p:nvSpPr>
          <p:cNvPr id="14" name="ZoneTexte 3"/>
          <p:cNvSpPr txBox="1">
            <a:spLocks noChangeArrowheads="1"/>
          </p:cNvSpPr>
          <p:nvPr/>
        </p:nvSpPr>
        <p:spPr bwMode="auto">
          <a:xfrm>
            <a:off x="245717" y="2429843"/>
            <a:ext cx="2526083" cy="1231106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public class A {  </a:t>
            </a:r>
          </a:p>
          <a:p>
            <a:pPr eaLnBrk="1" hangingPunct="1"/>
            <a:r>
              <a:rPr lang="fr-FR" altLang="fr-FR" sz="2000" dirty="0" err="1"/>
              <a:t>void</a:t>
            </a:r>
            <a:r>
              <a:rPr lang="fr-FR" altLang="fr-FR" sz="2000" dirty="0"/>
              <a:t> meth3 () {}</a:t>
            </a:r>
          </a:p>
          <a:p>
            <a:pPr eaLnBrk="1" hangingPunct="1"/>
            <a:r>
              <a:rPr lang="fr-FR" altLang="fr-FR" dirty="0"/>
              <a:t>…</a:t>
            </a:r>
          </a:p>
          <a:p>
            <a:pPr eaLnBrk="1" hangingPunct="1"/>
            <a:r>
              <a:rPr lang="fr-FR" altLang="fr-FR" dirty="0"/>
              <a:t>}</a:t>
            </a: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286904" y="1511203"/>
            <a:ext cx="479810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2000" b="1" dirty="0"/>
              <a:t>Méthode </a:t>
            </a:r>
            <a:r>
              <a:rPr lang="fr-FR" sz="2000" b="1" dirty="0"/>
              <a:t>par défaut : package </a:t>
            </a:r>
            <a:r>
              <a:rPr lang="fr-FR" sz="2000" b="1" dirty="0" err="1"/>
              <a:t>friendly</a:t>
            </a:r>
            <a:endParaRPr lang="fr-FR" altLang="fr-FR" sz="2000" b="1" dirty="0"/>
          </a:p>
          <a:p>
            <a:pPr eaLnBrk="1" hangingPunct="1"/>
            <a:endParaRPr lang="fr-FR" altLang="fr-FR" sz="2000" b="1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677" y="2132856"/>
            <a:ext cx="4574582" cy="1886484"/>
          </a:xfrm>
          <a:prstGeom prst="rect">
            <a:avLst/>
          </a:prstGeom>
        </p:spPr>
      </p:pic>
      <p:sp>
        <p:nvSpPr>
          <p:cNvPr id="13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8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5" grpId="0"/>
      <p:bldP spid="14" grpId="0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48"/>
          <p:cNvSpPr txBox="1">
            <a:spLocks noChangeArrowheads="1"/>
          </p:cNvSpPr>
          <p:nvPr/>
        </p:nvSpPr>
        <p:spPr bwMode="auto">
          <a:xfrm>
            <a:off x="245717" y="4221088"/>
            <a:ext cx="2520280" cy="1292662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class B {</a:t>
            </a:r>
          </a:p>
          <a:p>
            <a:r>
              <a:rPr lang="fr-FR" altLang="fr-FR" dirty="0"/>
              <a:t> A a=new A();</a:t>
            </a:r>
          </a:p>
          <a:p>
            <a:r>
              <a:rPr lang="fr-FR" altLang="fr-FR" sz="2400" b="1" dirty="0"/>
              <a:t>a.meth1() ;</a:t>
            </a:r>
          </a:p>
          <a:p>
            <a:r>
              <a:rPr lang="fr-FR" altLang="fr-FR" dirty="0"/>
              <a:t>}</a:t>
            </a:r>
          </a:p>
        </p:txBody>
      </p:sp>
      <p:sp>
        <p:nvSpPr>
          <p:cNvPr id="9" name="ZoneTexte 48"/>
          <p:cNvSpPr txBox="1">
            <a:spLocks noChangeArrowheads="1"/>
          </p:cNvSpPr>
          <p:nvPr/>
        </p:nvSpPr>
        <p:spPr bwMode="auto">
          <a:xfrm>
            <a:off x="3275856" y="4278710"/>
            <a:ext cx="2785678" cy="1661993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class C  </a:t>
            </a:r>
            <a:r>
              <a:rPr lang="fr-FR" altLang="fr-FR" dirty="0" err="1"/>
              <a:t>extends</a:t>
            </a:r>
            <a:r>
              <a:rPr lang="fr-FR" altLang="fr-FR" dirty="0"/>
              <a:t> A {</a:t>
            </a:r>
          </a:p>
          <a:p>
            <a:r>
              <a:rPr lang="fr-FR" altLang="fr-FR" dirty="0"/>
              <a:t>     A a=new A();</a:t>
            </a:r>
          </a:p>
          <a:p>
            <a:r>
              <a:rPr lang="fr-FR" altLang="fr-FR" sz="2400" b="1" strike="sngStrike" dirty="0"/>
              <a:t>   a.meth1() ;</a:t>
            </a:r>
            <a:endParaRPr lang="fr-FR" altLang="fr-FR" sz="2400" dirty="0"/>
          </a:p>
          <a:p>
            <a:r>
              <a:rPr lang="fr-FR" altLang="fr-FR" sz="2400" b="1" dirty="0"/>
              <a:t>   meth1() ;</a:t>
            </a:r>
          </a:p>
          <a:p>
            <a:r>
              <a:rPr lang="fr-FR" altLang="fr-FR" dirty="0"/>
              <a:t>}</a:t>
            </a:r>
          </a:p>
        </p:txBody>
      </p:sp>
      <p:sp>
        <p:nvSpPr>
          <p:cNvPr id="11" name="ZoneTexte 48"/>
          <p:cNvSpPr txBox="1">
            <a:spLocks noChangeArrowheads="1"/>
          </p:cNvSpPr>
          <p:nvPr/>
        </p:nvSpPr>
        <p:spPr bwMode="auto">
          <a:xfrm>
            <a:off x="6368678" y="4292998"/>
            <a:ext cx="2501494" cy="1292662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class D {</a:t>
            </a:r>
          </a:p>
          <a:p>
            <a:r>
              <a:rPr lang="fr-FR" altLang="fr-FR" dirty="0"/>
              <a:t>     A a=new A();</a:t>
            </a:r>
          </a:p>
          <a:p>
            <a:r>
              <a:rPr lang="fr-FR" altLang="fr-FR" sz="2000" b="1" dirty="0"/>
              <a:t>    </a:t>
            </a:r>
            <a:r>
              <a:rPr lang="fr-FR" altLang="fr-FR" sz="2400" b="1" strike="sngStrike" dirty="0"/>
              <a:t>a.meth1() ;</a:t>
            </a:r>
          </a:p>
          <a:p>
            <a:r>
              <a:rPr lang="fr-FR" altLang="fr-FR" dirty="0"/>
              <a:t>}</a:t>
            </a:r>
          </a:p>
        </p:txBody>
      </p:sp>
      <p:sp>
        <p:nvSpPr>
          <p:cNvPr id="10" name="Titre 9"/>
          <p:cNvSpPr txBox="1">
            <a:spLocks/>
          </p:cNvSpPr>
          <p:nvPr/>
        </p:nvSpPr>
        <p:spPr>
          <a:xfrm>
            <a:off x="1505857" y="592655"/>
            <a:ext cx="7200800" cy="664987"/>
          </a:xfrm>
          <a:prstGeom prst="rect">
            <a:avLst/>
          </a:prstGeom>
          <a:solidFill>
            <a:schemeClr val="bg2">
              <a:lumMod val="50000"/>
              <a:alpha val="3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 i="1"/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altLang="fr-FR" dirty="0">
                <a:solidFill>
                  <a:schemeClr val="tx1"/>
                </a:solidFill>
              </a:rPr>
              <a:t>Encapsulation des méthodes 4/5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ZoneTexte 3"/>
          <p:cNvSpPr txBox="1">
            <a:spLocks noChangeArrowheads="1"/>
          </p:cNvSpPr>
          <p:nvPr/>
        </p:nvSpPr>
        <p:spPr bwMode="auto">
          <a:xfrm>
            <a:off x="245717" y="2429843"/>
            <a:ext cx="2814115" cy="1538883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public class A {  </a:t>
            </a:r>
          </a:p>
          <a:p>
            <a:pPr eaLnBrk="1" hangingPunct="1"/>
            <a:r>
              <a:rPr lang="fr-FR" altLang="fr-FR" sz="2000" dirty="0" err="1"/>
              <a:t>Protected</a:t>
            </a:r>
            <a:r>
              <a:rPr lang="fr-FR" altLang="fr-FR" sz="2000" dirty="0"/>
              <a:t> </a:t>
            </a:r>
            <a:r>
              <a:rPr lang="fr-FR" altLang="fr-FR" sz="2000" dirty="0" err="1"/>
              <a:t>void</a:t>
            </a:r>
            <a:r>
              <a:rPr lang="fr-FR" altLang="fr-FR" sz="2000" dirty="0"/>
              <a:t> meth4() {}</a:t>
            </a:r>
          </a:p>
          <a:p>
            <a:pPr eaLnBrk="1" hangingPunct="1"/>
            <a:r>
              <a:rPr lang="fr-FR" altLang="fr-FR" dirty="0"/>
              <a:t>…</a:t>
            </a:r>
          </a:p>
          <a:p>
            <a:pPr eaLnBrk="1" hangingPunct="1"/>
            <a:r>
              <a:rPr lang="fr-FR" altLang="fr-FR" dirty="0"/>
              <a:t>}</a:t>
            </a: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286904" y="1511203"/>
            <a:ext cx="29370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2400" b="1" dirty="0"/>
              <a:t>Méthode </a:t>
            </a:r>
            <a:r>
              <a:rPr lang="fr-FR" altLang="fr-FR" sz="2400" b="1" dirty="0" err="1"/>
              <a:t>protected</a:t>
            </a:r>
            <a:endParaRPr lang="fr-FR" altLang="fr-FR" sz="2400" b="1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709" y="1772816"/>
            <a:ext cx="5549834" cy="2288662"/>
          </a:xfrm>
          <a:prstGeom prst="rect">
            <a:avLst/>
          </a:prstGeom>
        </p:spPr>
      </p:pic>
      <p:sp>
        <p:nvSpPr>
          <p:cNvPr id="13" name="Rectangle 26"/>
          <p:cNvSpPr>
            <a:spLocks noChangeArrowheads="1"/>
          </p:cNvSpPr>
          <p:nvPr/>
        </p:nvSpPr>
        <p:spPr bwMode="auto">
          <a:xfrm>
            <a:off x="408706" y="5951021"/>
            <a:ext cx="846146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latin typeface="+mj-lt"/>
              </a:rPr>
              <a:t>La méthode </a:t>
            </a:r>
            <a:r>
              <a:rPr lang="fr-FR" altLang="fr-FR" i="1" dirty="0" err="1">
                <a:latin typeface="+mj-lt"/>
              </a:rPr>
              <a:t>protected</a:t>
            </a:r>
            <a:r>
              <a:rPr lang="fr-FR" altLang="fr-FR" dirty="0">
                <a:latin typeface="+mj-lt"/>
              </a:rPr>
              <a:t> est accessible uniquement aux classes d'un package et à ses sous-classes (même si elles sont définies dans un package différent.)</a:t>
            </a:r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0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4" grpId="0" animBg="1"/>
      <p:bldP spid="16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re 1"/>
          <p:cNvSpPr>
            <a:spLocks noGrp="1"/>
          </p:cNvSpPr>
          <p:nvPr>
            <p:ph type="title"/>
          </p:nvPr>
        </p:nvSpPr>
        <p:spPr>
          <a:xfrm>
            <a:off x="1475656" y="646493"/>
            <a:ext cx="7115175" cy="640257"/>
          </a:xfrm>
          <a:solidFill>
            <a:schemeClr val="bg2">
              <a:lumMod val="50000"/>
              <a:alpha val="3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altLang="fr-FR" sz="32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Encapsulation des attributs/méthodes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0484" name="ZoneTexte 5"/>
          <p:cNvSpPr txBox="1">
            <a:spLocks noChangeArrowheads="1"/>
          </p:cNvSpPr>
          <p:nvPr/>
        </p:nvSpPr>
        <p:spPr bwMode="auto">
          <a:xfrm>
            <a:off x="508694" y="2060848"/>
            <a:ext cx="82867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r-FR" altLang="fr-FR" sz="2000" i="1" dirty="0">
              <a:latin typeface="+mj-lt"/>
            </a:endParaRPr>
          </a:p>
          <a:p>
            <a:pPr eaLnBrk="1" hangingPunct="1"/>
            <a:r>
              <a:rPr lang="fr-FR" altLang="fr-FR" sz="2000" dirty="0">
                <a:latin typeface="+mj-lt"/>
              </a:rPr>
              <a:t>Pour la manipulation des attributs </a:t>
            </a:r>
            <a:r>
              <a:rPr lang="fr-FR" altLang="fr-FR" sz="2400" b="1" i="1" dirty="0" err="1">
                <a:latin typeface="+mj-lt"/>
              </a:rPr>
              <a:t>private</a:t>
            </a:r>
            <a:r>
              <a:rPr lang="fr-FR" altLang="fr-FR" sz="2000" i="1" dirty="0">
                <a:latin typeface="+mj-lt"/>
              </a:rPr>
              <a:t>, il faut :</a:t>
            </a:r>
          </a:p>
          <a:p>
            <a:pPr eaLnBrk="1" hangingPunct="1"/>
            <a:endParaRPr lang="fr-FR" altLang="fr-FR" sz="2000" i="1" dirty="0">
              <a:latin typeface="+mj-lt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fr-FR" altLang="fr-FR" sz="2000" dirty="0">
                <a:latin typeface="+mj-lt"/>
              </a:rPr>
              <a:t>Un </a:t>
            </a:r>
            <a:r>
              <a:rPr lang="fr-FR" altLang="fr-FR" sz="2400" b="1" dirty="0">
                <a:latin typeface="+mj-lt"/>
              </a:rPr>
              <a:t>mutateur</a:t>
            </a:r>
            <a:r>
              <a:rPr lang="fr-FR" altLang="fr-FR" sz="2000" dirty="0">
                <a:latin typeface="+mj-lt"/>
              </a:rPr>
              <a:t> (setter): est une méthode qui permet de définir la valeur d'une variable particulière</a:t>
            </a:r>
          </a:p>
          <a:p>
            <a:pPr lvl="1" eaLnBrk="1" hangingPunct="1"/>
            <a:endParaRPr lang="fr-FR" altLang="fr-FR" sz="2000" dirty="0">
              <a:latin typeface="+mj-lt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fr-FR" altLang="fr-FR" sz="2000" dirty="0">
                <a:latin typeface="+mj-lt"/>
              </a:rPr>
              <a:t>Un </a:t>
            </a:r>
            <a:r>
              <a:rPr lang="fr-FR" altLang="fr-FR" sz="2400" b="1" dirty="0">
                <a:latin typeface="+mj-lt"/>
              </a:rPr>
              <a:t>accesseur </a:t>
            </a:r>
            <a:r>
              <a:rPr lang="fr-FR" altLang="fr-FR" sz="2000" dirty="0">
                <a:latin typeface="+mj-lt"/>
              </a:rPr>
              <a:t>(getter): est une méthode qui permet d'obtenir la valeur d'une variable particulière.</a:t>
            </a:r>
          </a:p>
          <a:p>
            <a:pPr lvl="1" eaLnBrk="1" hangingPunct="1"/>
            <a:r>
              <a:rPr lang="fr-FR" altLang="fr-FR" sz="2000" dirty="0">
                <a:latin typeface="+mj-lt"/>
              </a:rPr>
              <a:t> </a:t>
            </a:r>
          </a:p>
          <a:p>
            <a:pPr eaLnBrk="1" hangingPunct="1"/>
            <a:r>
              <a:rPr lang="fr-FR" altLang="fr-FR" sz="2000" dirty="0">
                <a:latin typeface="+mj-lt"/>
              </a:rPr>
              <a:t>Les setter et les getter doivent être déclarés </a:t>
            </a:r>
            <a:r>
              <a:rPr lang="fr-FR" altLang="fr-FR" sz="2400" i="1" dirty="0">
                <a:latin typeface="+mj-lt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12061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1475656" y="699899"/>
            <a:ext cx="6589199" cy="540892"/>
          </a:xfrm>
          <a:solidFill>
            <a:schemeClr val="tx2">
              <a:lumMod val="90000"/>
              <a:alpha val="5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3200" b="1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Plan</a:t>
            </a:r>
            <a:endParaRPr lang="en-US" sz="3200" b="1" i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3419872" y="1556792"/>
            <a:ext cx="5400600" cy="4536503"/>
          </a:xfrm>
        </p:spPr>
        <p:txBody>
          <a:bodyPr>
            <a:normAutofit fontScale="77500" lnSpcReduction="20000"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Introduction </a:t>
            </a:r>
          </a:p>
          <a:p>
            <a:r>
              <a:rPr lang="fr-FR" sz="2800" dirty="0">
                <a:solidFill>
                  <a:schemeClr val="bg1"/>
                </a:solidFill>
              </a:rPr>
              <a:t>Classe et objet</a:t>
            </a:r>
          </a:p>
          <a:p>
            <a:r>
              <a:rPr lang="fr-FR" sz="3200" b="1" u="sng" dirty="0">
                <a:solidFill>
                  <a:schemeClr val="bg1"/>
                </a:solidFill>
              </a:rPr>
              <a:t>Encapsulation</a:t>
            </a:r>
          </a:p>
          <a:p>
            <a:r>
              <a:rPr lang="fr-FR" sz="2800" dirty="0">
                <a:solidFill>
                  <a:schemeClr val="bg1"/>
                </a:solidFill>
              </a:rPr>
              <a:t>Héritage</a:t>
            </a:r>
          </a:p>
          <a:p>
            <a:pPr fontAlgn="t"/>
            <a:r>
              <a:rPr lang="fr-FR" sz="2800" dirty="0">
                <a:solidFill>
                  <a:schemeClr val="bg1"/>
                </a:solidFill>
              </a:rPr>
              <a:t>Polymorphisme</a:t>
            </a:r>
          </a:p>
          <a:p>
            <a:r>
              <a:rPr lang="fr-FR" sz="2800" dirty="0">
                <a:solidFill>
                  <a:schemeClr val="bg1"/>
                </a:solidFill>
              </a:rPr>
              <a:t>Exceptions</a:t>
            </a:r>
          </a:p>
          <a:p>
            <a:r>
              <a:rPr lang="fr-FR" sz="2800" dirty="0">
                <a:solidFill>
                  <a:schemeClr val="bg1"/>
                </a:solidFill>
              </a:rPr>
              <a:t>Connexion Base de donnée</a:t>
            </a:r>
          </a:p>
          <a:p>
            <a:r>
              <a:rPr lang="fr-FR" sz="2800" dirty="0">
                <a:solidFill>
                  <a:schemeClr val="bg1"/>
                </a:solidFill>
              </a:rPr>
              <a:t>Interfaces</a:t>
            </a:r>
          </a:p>
          <a:p>
            <a:r>
              <a:rPr lang="fr-FR" sz="2800" dirty="0">
                <a:solidFill>
                  <a:schemeClr val="bg1"/>
                </a:solidFill>
              </a:rPr>
              <a:t>Lambda Expression</a:t>
            </a:r>
          </a:p>
          <a:p>
            <a:r>
              <a:rPr lang="fr-FR" sz="2800" dirty="0">
                <a:solidFill>
                  <a:schemeClr val="bg1"/>
                </a:solidFill>
              </a:rPr>
              <a:t>Collections</a:t>
            </a:r>
          </a:p>
          <a:p>
            <a:r>
              <a:rPr lang="fr-FR" sz="2800" dirty="0">
                <a:solidFill>
                  <a:schemeClr val="bg1"/>
                </a:solidFill>
              </a:rPr>
              <a:t>Stream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65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re 1"/>
          <p:cNvSpPr>
            <a:spLocks noGrp="1"/>
          </p:cNvSpPr>
          <p:nvPr>
            <p:ph type="title"/>
          </p:nvPr>
        </p:nvSpPr>
        <p:spPr>
          <a:xfrm>
            <a:off x="1432196" y="388553"/>
            <a:ext cx="7604300" cy="1024223"/>
          </a:xfrm>
          <a:solidFill>
            <a:schemeClr val="bg2">
              <a:lumMod val="50000"/>
              <a:alpha val="3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altLang="fr-FR" sz="32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Encapsulation des attributs/méthodes : Exemples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493792" y="1514670"/>
            <a:ext cx="4363940" cy="2554545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b="1" dirty="0" err="1"/>
              <a:t>private</a:t>
            </a:r>
            <a:r>
              <a:rPr lang="fr-FR" altLang="fr-FR" sz="2000" dirty="0"/>
              <a:t> </a:t>
            </a:r>
            <a:r>
              <a:rPr lang="fr-FR" altLang="fr-FR" sz="2000" dirty="0" err="1"/>
              <a:t>float</a:t>
            </a:r>
            <a:r>
              <a:rPr lang="fr-FR" altLang="fr-FR" sz="2000" dirty="0"/>
              <a:t> prix;</a:t>
            </a:r>
          </a:p>
          <a:p>
            <a:pPr eaLnBrk="1" hangingPunct="1"/>
            <a:endParaRPr lang="fr-FR" altLang="fr-FR" sz="2000" dirty="0"/>
          </a:p>
          <a:p>
            <a:pPr eaLnBrk="1" hangingPunct="1"/>
            <a:r>
              <a:rPr lang="fr-FR" altLang="fr-FR" sz="2000" b="1" dirty="0"/>
              <a:t>public</a:t>
            </a:r>
            <a:r>
              <a:rPr lang="fr-FR" altLang="fr-FR" sz="2000" dirty="0"/>
              <a:t> </a:t>
            </a:r>
            <a:r>
              <a:rPr lang="fr-FR" altLang="fr-FR" sz="2000" dirty="0" err="1"/>
              <a:t>void</a:t>
            </a:r>
            <a:r>
              <a:rPr lang="fr-FR" altLang="fr-FR" sz="2000" dirty="0"/>
              <a:t> </a:t>
            </a:r>
            <a:r>
              <a:rPr lang="fr-FR" altLang="fr-FR" sz="2000" b="1" dirty="0" err="1"/>
              <a:t>set</a:t>
            </a:r>
            <a:r>
              <a:rPr lang="fr-FR" altLang="fr-FR" sz="2000" dirty="0" err="1"/>
              <a:t>Prix</a:t>
            </a:r>
            <a:r>
              <a:rPr lang="fr-FR" altLang="fr-FR" sz="2000" dirty="0"/>
              <a:t>(</a:t>
            </a:r>
            <a:r>
              <a:rPr lang="fr-FR" altLang="fr-FR" sz="2000" dirty="0" err="1"/>
              <a:t>float</a:t>
            </a:r>
            <a:r>
              <a:rPr lang="fr-FR" altLang="fr-FR" sz="2000" dirty="0"/>
              <a:t> prix){</a:t>
            </a:r>
          </a:p>
          <a:p>
            <a:pPr eaLnBrk="1" hangingPunct="1"/>
            <a:r>
              <a:rPr lang="fr-FR" altLang="fr-FR" sz="2000" dirty="0"/>
              <a:t>	</a:t>
            </a:r>
            <a:r>
              <a:rPr lang="fr-FR" altLang="fr-FR" sz="2000" dirty="0" err="1"/>
              <a:t>this.prix</a:t>
            </a:r>
            <a:r>
              <a:rPr lang="fr-FR" altLang="fr-FR" sz="2000" dirty="0"/>
              <a:t>=prix;</a:t>
            </a:r>
          </a:p>
          <a:p>
            <a:pPr eaLnBrk="1" hangingPunct="1"/>
            <a:r>
              <a:rPr lang="fr-FR" altLang="fr-FR" sz="2000" dirty="0"/>
              <a:t>}</a:t>
            </a:r>
          </a:p>
          <a:p>
            <a:pPr eaLnBrk="1" hangingPunct="1"/>
            <a:r>
              <a:rPr lang="fr-FR" altLang="fr-FR" sz="2000" b="1" dirty="0"/>
              <a:t>public</a:t>
            </a:r>
            <a:r>
              <a:rPr lang="fr-FR" altLang="fr-FR" sz="2000" dirty="0"/>
              <a:t> </a:t>
            </a:r>
            <a:r>
              <a:rPr lang="fr-FR" altLang="fr-FR" sz="2000" dirty="0" err="1"/>
              <a:t>float</a:t>
            </a:r>
            <a:r>
              <a:rPr lang="fr-FR" altLang="fr-FR" sz="2000" dirty="0"/>
              <a:t> </a:t>
            </a:r>
            <a:r>
              <a:rPr lang="fr-FR" altLang="fr-FR" sz="2000" b="1" dirty="0" err="1"/>
              <a:t>get</a:t>
            </a:r>
            <a:r>
              <a:rPr lang="fr-FR" altLang="fr-FR" sz="2000" dirty="0" err="1"/>
              <a:t>Prix</a:t>
            </a:r>
            <a:r>
              <a:rPr lang="fr-FR" altLang="fr-FR" sz="2000" dirty="0"/>
              <a:t>(){</a:t>
            </a:r>
          </a:p>
          <a:p>
            <a:pPr eaLnBrk="1" hangingPunct="1"/>
            <a:r>
              <a:rPr lang="fr-FR" altLang="fr-FR" sz="2000" dirty="0"/>
              <a:t>	return prix;</a:t>
            </a:r>
          </a:p>
          <a:p>
            <a:pPr eaLnBrk="1" hangingPunct="1"/>
            <a:r>
              <a:rPr lang="fr-FR" altLang="fr-FR" sz="2000" dirty="0"/>
              <a:t>}</a:t>
            </a:r>
          </a:p>
        </p:txBody>
      </p:sp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3923928" y="4149080"/>
            <a:ext cx="5112568" cy="2554545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b="1" dirty="0" err="1"/>
              <a:t>private</a:t>
            </a:r>
            <a:r>
              <a:rPr lang="fr-FR" altLang="fr-FR" sz="2000" dirty="0"/>
              <a:t> </a:t>
            </a:r>
            <a:r>
              <a:rPr lang="fr-FR" altLang="fr-FR" sz="2000" dirty="0" err="1"/>
              <a:t>boolean</a:t>
            </a:r>
            <a:r>
              <a:rPr lang="fr-FR" altLang="fr-FR" sz="2000" dirty="0"/>
              <a:t> absent;</a:t>
            </a:r>
          </a:p>
          <a:p>
            <a:pPr eaLnBrk="1" hangingPunct="1"/>
            <a:endParaRPr lang="fr-FR" altLang="fr-FR" sz="2000" dirty="0"/>
          </a:p>
          <a:p>
            <a:pPr eaLnBrk="1" hangingPunct="1"/>
            <a:r>
              <a:rPr lang="fr-FR" altLang="fr-FR" sz="2000" b="1" dirty="0"/>
              <a:t>public</a:t>
            </a:r>
            <a:r>
              <a:rPr lang="fr-FR" altLang="fr-FR" sz="2000" dirty="0"/>
              <a:t> </a:t>
            </a:r>
            <a:r>
              <a:rPr lang="fr-FR" altLang="fr-FR" sz="2000" dirty="0" err="1"/>
              <a:t>void</a:t>
            </a:r>
            <a:r>
              <a:rPr lang="fr-FR" altLang="fr-FR" sz="2000" dirty="0"/>
              <a:t> </a:t>
            </a:r>
            <a:r>
              <a:rPr lang="fr-FR" altLang="fr-FR" sz="2000" b="1" dirty="0" err="1"/>
              <a:t>set</a:t>
            </a:r>
            <a:r>
              <a:rPr lang="fr-FR" altLang="fr-FR" sz="2000" dirty="0" err="1"/>
              <a:t>Absent</a:t>
            </a:r>
            <a:r>
              <a:rPr lang="fr-FR" altLang="fr-FR" sz="2000" dirty="0"/>
              <a:t>(</a:t>
            </a:r>
            <a:r>
              <a:rPr lang="fr-FR" altLang="fr-FR" sz="2000" dirty="0" err="1"/>
              <a:t>boolean</a:t>
            </a:r>
            <a:r>
              <a:rPr lang="fr-FR" altLang="fr-FR" sz="2000" dirty="0"/>
              <a:t> absent){</a:t>
            </a:r>
          </a:p>
          <a:p>
            <a:pPr eaLnBrk="1" hangingPunct="1"/>
            <a:r>
              <a:rPr lang="fr-FR" altLang="fr-FR" sz="2000" dirty="0"/>
              <a:t>	</a:t>
            </a:r>
            <a:r>
              <a:rPr lang="fr-FR" altLang="fr-FR" sz="2000" dirty="0" err="1"/>
              <a:t>this.absent</a:t>
            </a:r>
            <a:r>
              <a:rPr lang="fr-FR" altLang="fr-FR" sz="2000" dirty="0"/>
              <a:t>=absent;</a:t>
            </a:r>
          </a:p>
          <a:p>
            <a:pPr eaLnBrk="1" hangingPunct="1"/>
            <a:r>
              <a:rPr lang="fr-FR" altLang="fr-FR" sz="2000" dirty="0"/>
              <a:t>}</a:t>
            </a:r>
          </a:p>
          <a:p>
            <a:pPr eaLnBrk="1" hangingPunct="1"/>
            <a:r>
              <a:rPr lang="fr-FR" altLang="fr-FR" sz="2000" b="1" dirty="0"/>
              <a:t>public</a:t>
            </a:r>
            <a:r>
              <a:rPr lang="fr-FR" altLang="fr-FR" sz="2000" dirty="0"/>
              <a:t> </a:t>
            </a:r>
            <a:r>
              <a:rPr lang="fr-FR" altLang="fr-FR" sz="2000" dirty="0" err="1"/>
              <a:t>boolean</a:t>
            </a:r>
            <a:r>
              <a:rPr lang="fr-FR" altLang="fr-FR" sz="2000" dirty="0"/>
              <a:t> </a:t>
            </a:r>
            <a:r>
              <a:rPr lang="fr-FR" altLang="fr-FR" sz="2000" b="1" dirty="0" err="1"/>
              <a:t>is</a:t>
            </a:r>
            <a:r>
              <a:rPr lang="fr-FR" altLang="fr-FR" sz="2000" dirty="0" err="1"/>
              <a:t>Absent</a:t>
            </a:r>
            <a:r>
              <a:rPr lang="fr-FR" altLang="fr-FR" sz="2000" dirty="0"/>
              <a:t>(){</a:t>
            </a:r>
          </a:p>
          <a:p>
            <a:pPr eaLnBrk="1" hangingPunct="1"/>
            <a:r>
              <a:rPr lang="fr-FR" altLang="fr-FR" sz="2000" dirty="0"/>
              <a:t>	return absent;</a:t>
            </a:r>
          </a:p>
          <a:p>
            <a:pPr eaLnBrk="1" hangingPunct="1"/>
            <a:r>
              <a:rPr lang="fr-FR" altLang="fr-F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28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ZoneTexte 3"/>
          <p:cNvSpPr txBox="1">
            <a:spLocks noChangeArrowheads="1"/>
          </p:cNvSpPr>
          <p:nvPr/>
        </p:nvSpPr>
        <p:spPr bwMode="auto">
          <a:xfrm>
            <a:off x="500063" y="1671638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b="1"/>
              <a:t>Variable d’instance:</a:t>
            </a:r>
          </a:p>
        </p:txBody>
      </p:sp>
      <p:sp>
        <p:nvSpPr>
          <p:cNvPr id="21508" name="ZoneTexte 17"/>
          <p:cNvSpPr txBox="1">
            <a:spLocks noChangeArrowheads="1"/>
          </p:cNvSpPr>
          <p:nvPr/>
        </p:nvSpPr>
        <p:spPr bwMode="auto">
          <a:xfrm>
            <a:off x="571500" y="2143125"/>
            <a:ext cx="428625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Chaque instance de la classe possède ses propres valeurs des variables. 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500062" y="3346091"/>
            <a:ext cx="3567881" cy="233910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Class Etudiant {</a:t>
            </a:r>
          </a:p>
          <a:p>
            <a:pPr eaLnBrk="1" hangingPunct="1">
              <a:defRPr/>
            </a:pPr>
            <a:endParaRPr lang="fr-FR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	</a:t>
            </a:r>
            <a:r>
              <a:rPr lang="fr-FR" sz="2000" b="1" dirty="0">
                <a:latin typeface="Arial" charset="0"/>
                <a:cs typeface="Arial" charset="0"/>
              </a:rPr>
              <a:t>String nom;</a:t>
            </a:r>
          </a:p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	Etudiant(String nom){</a:t>
            </a:r>
          </a:p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	</a:t>
            </a:r>
            <a:r>
              <a:rPr lang="fr-FR" dirty="0" err="1">
                <a:latin typeface="Arial" charset="0"/>
                <a:cs typeface="Arial" charset="0"/>
              </a:rPr>
              <a:t>this.nom</a:t>
            </a:r>
            <a:r>
              <a:rPr lang="fr-FR" dirty="0">
                <a:latin typeface="Arial" charset="0"/>
                <a:cs typeface="Arial" charset="0"/>
              </a:rPr>
              <a:t>=nom;</a:t>
            </a:r>
          </a:p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	}</a:t>
            </a:r>
          </a:p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}</a:t>
            </a: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307665"/>
              </p:ext>
            </p:extLst>
          </p:nvPr>
        </p:nvGraphicFramePr>
        <p:xfrm>
          <a:off x="5751549" y="1821656"/>
          <a:ext cx="2500313" cy="1285875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2500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023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Etudiant [class]</a:t>
                      </a:r>
                    </a:p>
                  </a:txBody>
                  <a:tcPr marL="91439" marR="91439" marT="45743" marB="4574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85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  <a:p>
                      <a:pPr algn="ctr"/>
                      <a:endParaRPr lang="fr-FR" sz="1800" dirty="0"/>
                    </a:p>
                    <a:p>
                      <a:pPr algn="ctr"/>
                      <a:endParaRPr lang="fr-FR" sz="1800" dirty="0"/>
                    </a:p>
                  </a:txBody>
                  <a:tcPr marL="91439" marR="91439" marT="45743" marB="457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351177"/>
              </p:ext>
            </p:extLst>
          </p:nvPr>
        </p:nvGraphicFramePr>
        <p:xfrm>
          <a:off x="4692192" y="3857625"/>
          <a:ext cx="1808620" cy="1280252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808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12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Etudiant [instance]</a:t>
                      </a:r>
                    </a:p>
                  </a:txBody>
                  <a:tcPr marL="91441" marR="91441" marT="45743" marB="4574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26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  <a:p>
                      <a:pPr algn="ctr"/>
                      <a:endParaRPr lang="fr-FR" sz="1600" dirty="0"/>
                    </a:p>
                  </a:txBody>
                  <a:tcPr marL="91441" marR="91441" marT="45743" marB="457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Connecteur droit 10"/>
          <p:cNvCxnSpPr/>
          <p:nvPr/>
        </p:nvCxnSpPr>
        <p:spPr>
          <a:xfrm rot="5400000" flipH="1" flipV="1">
            <a:off x="6143625" y="3286125"/>
            <a:ext cx="714375" cy="42862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rot="16200000" flipV="1">
            <a:off x="7108031" y="3250407"/>
            <a:ext cx="714375" cy="5000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5006" y="5965540"/>
            <a:ext cx="4440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r-FR" dirty="0" err="1"/>
              <a:t>Etudiant</a:t>
            </a:r>
            <a:r>
              <a:rPr lang="en-US" altLang="fr-FR" dirty="0"/>
              <a:t> etud1 = new </a:t>
            </a:r>
            <a:r>
              <a:rPr lang="en-US" altLang="fr-FR" dirty="0" err="1"/>
              <a:t>Etudiant</a:t>
            </a:r>
            <a:r>
              <a:rPr lang="en-US" altLang="fr-FR" dirty="0"/>
              <a:t> (“Ahmed");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495006" y="6238590"/>
            <a:ext cx="4402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r-FR" dirty="0" err="1"/>
              <a:t>Etudiant</a:t>
            </a:r>
            <a:r>
              <a:rPr lang="en-US" altLang="fr-FR" dirty="0"/>
              <a:t> etud2 = new </a:t>
            </a:r>
            <a:r>
              <a:rPr lang="en-US" altLang="fr-FR" dirty="0" err="1"/>
              <a:t>Etudiant</a:t>
            </a:r>
            <a:r>
              <a:rPr lang="en-US" altLang="fr-FR" dirty="0"/>
              <a:t> (“</a:t>
            </a:r>
            <a:r>
              <a:rPr lang="en-US" altLang="fr-FR" dirty="0" err="1"/>
              <a:t>Marwa</a:t>
            </a:r>
            <a:r>
              <a:rPr lang="en-US" altLang="fr-FR" dirty="0"/>
              <a:t>");</a:t>
            </a:r>
          </a:p>
        </p:txBody>
      </p:sp>
      <p:sp>
        <p:nvSpPr>
          <p:cNvPr id="19" name="ZoneTexte 18"/>
          <p:cNvSpPr txBox="1">
            <a:spLocks noChangeArrowheads="1"/>
          </p:cNvSpPr>
          <p:nvPr/>
        </p:nvSpPr>
        <p:spPr bwMode="auto">
          <a:xfrm>
            <a:off x="5227401" y="4583594"/>
            <a:ext cx="633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nom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07062" y="5293519"/>
            <a:ext cx="1179438" cy="3571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Ahmed</a:t>
            </a:r>
          </a:p>
        </p:txBody>
      </p:sp>
      <p:graphicFrame>
        <p:nvGraphicFramePr>
          <p:cNvPr id="21" name="Tableau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360697"/>
              </p:ext>
            </p:extLst>
          </p:nvPr>
        </p:nvGraphicFramePr>
        <p:xfrm>
          <a:off x="7020272" y="3857625"/>
          <a:ext cx="1769392" cy="1280252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769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626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Etudiant [instance]</a:t>
                      </a:r>
                    </a:p>
                  </a:txBody>
                  <a:tcPr marL="91441" marR="91441" marT="45743" marB="4574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706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  <a:p>
                      <a:pPr algn="ctr"/>
                      <a:endParaRPr lang="fr-FR" sz="1800" dirty="0"/>
                    </a:p>
                  </a:txBody>
                  <a:tcPr marL="91441" marR="91441" marT="45743" marB="457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ZoneTexte 21"/>
          <p:cNvSpPr txBox="1">
            <a:spLocks noChangeArrowheads="1"/>
          </p:cNvSpPr>
          <p:nvPr/>
        </p:nvSpPr>
        <p:spPr bwMode="auto">
          <a:xfrm>
            <a:off x="7560418" y="4577991"/>
            <a:ext cx="633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nom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65218" y="5370587"/>
            <a:ext cx="1000125" cy="3571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 err="1">
                <a:solidFill>
                  <a:schemeClr val="tx1"/>
                </a:solidFill>
              </a:rPr>
              <a:t>Marwa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Titre 9"/>
          <p:cNvSpPr txBox="1">
            <a:spLocks/>
          </p:cNvSpPr>
          <p:nvPr/>
        </p:nvSpPr>
        <p:spPr>
          <a:xfrm>
            <a:off x="1580034" y="600076"/>
            <a:ext cx="6385246" cy="698859"/>
          </a:xfrm>
          <a:prstGeom prst="rect">
            <a:avLst/>
          </a:prstGeom>
          <a:solidFill>
            <a:schemeClr val="bg2">
              <a:lumMod val="50000"/>
              <a:alpha val="3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lvl1pPr>
              <a:spcBef>
                <a:spcPct val="0"/>
              </a:spcBef>
              <a:buNone/>
              <a:defRPr sz="3200" b="1" i="1"/>
            </a:lvl1pPr>
          </a:lstStyle>
          <a:p>
            <a:r>
              <a:rPr lang="fr-FR" altLang="fr-FR" dirty="0">
                <a:solidFill>
                  <a:schemeClr val="tx1"/>
                </a:solidFill>
              </a:rPr>
              <a:t>Les attributs </a:t>
            </a:r>
            <a:r>
              <a:rPr lang="fr-FR" altLang="fr-FR" dirty="0" err="1">
                <a:solidFill>
                  <a:schemeClr val="tx1"/>
                </a:solidFill>
              </a:rPr>
              <a:t>static</a:t>
            </a:r>
            <a:r>
              <a:rPr lang="fr-FR" altLang="fr-FR" dirty="0">
                <a:solidFill>
                  <a:schemeClr val="tx1"/>
                </a:solidFill>
              </a:rPr>
              <a:t> 		1/4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39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  <p:bldP spid="20" grpId="0" animBg="1"/>
      <p:bldP spid="22" grpId="0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ZoneTexte 3"/>
          <p:cNvSpPr txBox="1">
            <a:spLocks noChangeArrowheads="1"/>
          </p:cNvSpPr>
          <p:nvPr/>
        </p:nvSpPr>
        <p:spPr bwMode="auto">
          <a:xfrm>
            <a:off x="500063" y="1671638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b="1"/>
              <a:t>Variable d’instance: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251520" y="2071688"/>
            <a:ext cx="2839239" cy="20313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Class Etudiant {</a:t>
            </a:r>
          </a:p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	String nom;</a:t>
            </a:r>
          </a:p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	Etudiant(String nom){</a:t>
            </a:r>
          </a:p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		this.nom=nom;</a:t>
            </a:r>
          </a:p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	}</a:t>
            </a:r>
          </a:p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4067944" y="3429000"/>
            <a:ext cx="4172937" cy="233910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class Test {</a:t>
            </a:r>
          </a:p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    public </a:t>
            </a:r>
            <a:r>
              <a:rPr lang="fr-FR" dirty="0" err="1">
                <a:latin typeface="Arial" charset="0"/>
                <a:cs typeface="Arial" charset="0"/>
              </a:rPr>
              <a:t>static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void</a:t>
            </a:r>
            <a:r>
              <a:rPr lang="fr-FR" dirty="0">
                <a:latin typeface="Arial" charset="0"/>
                <a:cs typeface="Arial" charset="0"/>
              </a:rPr>
              <a:t> main(String[] </a:t>
            </a:r>
            <a:r>
              <a:rPr lang="fr-FR" dirty="0" err="1">
                <a:latin typeface="Arial" charset="0"/>
                <a:cs typeface="Arial" charset="0"/>
              </a:rPr>
              <a:t>args</a:t>
            </a:r>
            <a:r>
              <a:rPr lang="fr-FR" dirty="0">
                <a:latin typeface="Arial" charset="0"/>
                <a:cs typeface="Arial" charset="0"/>
              </a:rPr>
              <a:t>){</a:t>
            </a:r>
          </a:p>
          <a:p>
            <a:pPr eaLnBrk="1" hangingPunct="1">
              <a:defRPr/>
            </a:pPr>
            <a:endParaRPr lang="fr-FR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      Etudiant </a:t>
            </a:r>
            <a:r>
              <a:rPr lang="fr-FR" b="1" dirty="0" err="1">
                <a:latin typeface="Arial" charset="0"/>
                <a:cs typeface="Arial" charset="0"/>
              </a:rPr>
              <a:t>etudiant</a:t>
            </a:r>
            <a:r>
              <a:rPr lang="fr-FR" dirty="0">
                <a:latin typeface="Arial" charset="0"/>
                <a:cs typeface="Arial" charset="0"/>
              </a:rPr>
              <a:t> =new Etudiant();</a:t>
            </a:r>
          </a:p>
          <a:p>
            <a:pPr eaLnBrk="1" hangingPunct="1">
              <a:defRPr/>
            </a:pPr>
            <a:endParaRPr lang="fr-FR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fr-FR" dirty="0">
                <a:latin typeface="Arial" charset="0"/>
                <a:cs typeface="Arial" charset="0"/>
              </a:rPr>
              <a:t>      </a:t>
            </a:r>
            <a:r>
              <a:rPr lang="fr-FR" dirty="0" err="1">
                <a:latin typeface="Arial" charset="0"/>
                <a:cs typeface="Arial" charset="0"/>
              </a:rPr>
              <a:t>System.out.println</a:t>
            </a:r>
            <a:r>
              <a:rPr lang="fr-FR" dirty="0">
                <a:latin typeface="Arial" charset="0"/>
                <a:cs typeface="Arial" charset="0"/>
              </a:rPr>
              <a:t>(</a:t>
            </a:r>
            <a:r>
              <a:rPr lang="fr-FR" b="1" dirty="0" err="1">
                <a:latin typeface="Arial" charset="0"/>
                <a:cs typeface="Arial" charset="0"/>
              </a:rPr>
              <a:t>etudiant</a:t>
            </a:r>
            <a:r>
              <a:rPr lang="fr-FR" dirty="0" err="1">
                <a:latin typeface="Arial" charset="0"/>
                <a:cs typeface="Arial" charset="0"/>
              </a:rPr>
              <a:t>.</a:t>
            </a:r>
            <a:r>
              <a:rPr lang="fr-FR" sz="2000" dirty="0" err="1">
                <a:latin typeface="Arial" charset="0"/>
                <a:cs typeface="Arial" charset="0"/>
              </a:rPr>
              <a:t>nom</a:t>
            </a:r>
            <a:r>
              <a:rPr lang="fr-FR" dirty="0">
                <a:latin typeface="Arial" charset="0"/>
                <a:cs typeface="Arial" charset="0"/>
              </a:rPr>
              <a:t>);</a:t>
            </a:r>
          </a:p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    }</a:t>
            </a:r>
          </a:p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10" name="Titre 9"/>
          <p:cNvSpPr txBox="1">
            <a:spLocks/>
          </p:cNvSpPr>
          <p:nvPr/>
        </p:nvSpPr>
        <p:spPr>
          <a:xfrm>
            <a:off x="1431043" y="631556"/>
            <a:ext cx="7200800" cy="677577"/>
          </a:xfrm>
          <a:prstGeom prst="rect">
            <a:avLst/>
          </a:prstGeom>
          <a:solidFill>
            <a:schemeClr val="bg2">
              <a:lumMod val="50000"/>
              <a:alpha val="3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 i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altLang="fr-FR" dirty="0">
                <a:solidFill>
                  <a:schemeClr val="tx1"/>
                </a:solidFill>
              </a:rPr>
              <a:t>Les attributs </a:t>
            </a:r>
            <a:r>
              <a:rPr lang="fr-FR" altLang="fr-FR" dirty="0" err="1">
                <a:solidFill>
                  <a:schemeClr val="tx1"/>
                </a:solidFill>
              </a:rPr>
              <a:t>static</a:t>
            </a:r>
            <a:r>
              <a:rPr lang="fr-FR" altLang="fr-FR" dirty="0">
                <a:solidFill>
                  <a:schemeClr val="tx1"/>
                </a:solidFill>
              </a:rPr>
              <a:t> 		2/4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403648" y="6233753"/>
            <a:ext cx="7929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	On invoque les variables d’instance avec le nom de l’instance</a:t>
            </a:r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4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ZoneTexte 3"/>
          <p:cNvSpPr txBox="1">
            <a:spLocks noChangeArrowheads="1"/>
          </p:cNvSpPr>
          <p:nvPr/>
        </p:nvSpPr>
        <p:spPr bwMode="auto">
          <a:xfrm>
            <a:off x="500063" y="1357313"/>
            <a:ext cx="29392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400" b="1" dirty="0"/>
              <a:t>Variable de classe:</a:t>
            </a:r>
          </a:p>
        </p:txBody>
      </p:sp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405557" y="1903126"/>
            <a:ext cx="55006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fr-FR" altLang="fr-FR" dirty="0"/>
              <a:t>  n'appartient pas à une instance particulière</a:t>
            </a:r>
          </a:p>
          <a:p>
            <a:pPr eaLnBrk="1" hangingPunct="1">
              <a:buFontTx/>
              <a:buChar char="•"/>
            </a:pPr>
            <a:r>
              <a:rPr lang="fr-FR" altLang="fr-FR" dirty="0"/>
              <a:t>  elle appartient à la classe.</a:t>
            </a:r>
          </a:p>
          <a:p>
            <a:pPr eaLnBrk="1" hangingPunct="1">
              <a:buFontTx/>
              <a:buChar char="•"/>
            </a:pPr>
            <a:r>
              <a:rPr lang="fr-FR" altLang="fr-FR" dirty="0"/>
              <a:t>  elle est partagée par toutes les instances de la classe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139572"/>
              </p:ext>
            </p:extLst>
          </p:nvPr>
        </p:nvGraphicFramePr>
        <p:xfrm>
          <a:off x="6155532" y="1579923"/>
          <a:ext cx="2000250" cy="1026842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086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Etudiant [class]</a:t>
                      </a:r>
                    </a:p>
                  </a:txBody>
                  <a:tcPr marL="91439" marR="91439" marT="45743" marB="4574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036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91439" marR="91439" marT="45743" marB="457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8389790" y="867742"/>
            <a:ext cx="357187" cy="3571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565" name="ZoneTexte 9"/>
          <p:cNvSpPr txBox="1">
            <a:spLocks noChangeArrowheads="1"/>
          </p:cNvSpPr>
          <p:nvPr/>
        </p:nvSpPr>
        <p:spPr bwMode="auto">
          <a:xfrm>
            <a:off x="6345238" y="2032000"/>
            <a:ext cx="1479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nbrEtudiants</a:t>
            </a:r>
            <a:endParaRPr lang="fr-FR" altLang="fr-FR" dirty="0"/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617124"/>
              </p:ext>
            </p:extLst>
          </p:nvPr>
        </p:nvGraphicFramePr>
        <p:xfrm>
          <a:off x="7085013" y="3216041"/>
          <a:ext cx="1985962" cy="741364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98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Etudiant [instance]</a:t>
                      </a:r>
                    </a:p>
                  </a:txBody>
                  <a:tcPr marL="91441" marR="91441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91441" marR="91441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480315"/>
              </p:ext>
            </p:extLst>
          </p:nvPr>
        </p:nvGraphicFramePr>
        <p:xfrm>
          <a:off x="5724524" y="4331601"/>
          <a:ext cx="2143125" cy="741362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214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Etudiant [instance]</a:t>
                      </a:r>
                    </a:p>
                  </a:txBody>
                  <a:tcPr marL="91441" marR="91441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91441" marR="91441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148081"/>
              </p:ext>
            </p:extLst>
          </p:nvPr>
        </p:nvGraphicFramePr>
        <p:xfrm>
          <a:off x="4602956" y="2914650"/>
          <a:ext cx="2143125" cy="741364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214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Etudiant [instance]</a:t>
                      </a:r>
                    </a:p>
                  </a:txBody>
                  <a:tcPr marL="91441" marR="91441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91441" marR="91441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Connecteur droit 16"/>
          <p:cNvCxnSpPr/>
          <p:nvPr/>
        </p:nvCxnSpPr>
        <p:spPr>
          <a:xfrm rot="5400000" flipH="1" flipV="1">
            <a:off x="6250781" y="2594276"/>
            <a:ext cx="357187" cy="28575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4" idx="0"/>
          </p:cNvCxnSpPr>
          <p:nvPr/>
        </p:nvCxnSpPr>
        <p:spPr>
          <a:xfrm flipV="1">
            <a:off x="6796086" y="2629995"/>
            <a:ext cx="204789" cy="170160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rot="16200000" flipV="1">
            <a:off x="7679531" y="2665713"/>
            <a:ext cx="571500" cy="5000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425395" y="3336738"/>
            <a:ext cx="3231975" cy="28931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Class Etudiant {</a:t>
            </a:r>
          </a:p>
          <a:p>
            <a:pPr eaLnBrk="1" hangingPunct="1">
              <a:defRPr/>
            </a:pPr>
            <a:endParaRPr lang="fr-FR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	String nom;</a:t>
            </a:r>
          </a:p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	</a:t>
            </a:r>
            <a:r>
              <a:rPr lang="fr-FR" sz="2000" b="1" dirty="0" err="1">
                <a:latin typeface="Arial" charset="0"/>
                <a:cs typeface="Arial" charset="0"/>
              </a:rPr>
              <a:t>static</a:t>
            </a:r>
            <a:r>
              <a:rPr lang="fr-FR" sz="2000" b="1" dirty="0">
                <a:latin typeface="Arial" charset="0"/>
                <a:cs typeface="Arial" charset="0"/>
              </a:rPr>
              <a:t> </a:t>
            </a:r>
            <a:r>
              <a:rPr lang="fr-FR" b="1" dirty="0" err="1">
                <a:latin typeface="Arial" charset="0"/>
                <a:cs typeface="Arial" charset="0"/>
              </a:rPr>
              <a:t>int</a:t>
            </a:r>
            <a:r>
              <a:rPr lang="fr-FR" b="1" dirty="0">
                <a:latin typeface="Arial" charset="0"/>
                <a:cs typeface="Arial" charset="0"/>
              </a:rPr>
              <a:t> </a:t>
            </a:r>
            <a:r>
              <a:rPr lang="fr-FR" b="1" dirty="0" err="1">
                <a:latin typeface="Arial" charset="0"/>
                <a:cs typeface="Arial" charset="0"/>
              </a:rPr>
              <a:t>nbrEtudiants</a:t>
            </a:r>
            <a:r>
              <a:rPr lang="fr-FR" b="1" dirty="0">
                <a:latin typeface="Arial" charset="0"/>
                <a:cs typeface="Arial" charset="0"/>
              </a:rPr>
              <a:t>;</a:t>
            </a:r>
          </a:p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	Etudiant(String nom){</a:t>
            </a:r>
          </a:p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		this.nom=nom;</a:t>
            </a:r>
          </a:p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		</a:t>
            </a:r>
            <a:r>
              <a:rPr lang="fr-FR" b="1" dirty="0" err="1">
                <a:latin typeface="Arial" charset="0"/>
                <a:cs typeface="Arial" charset="0"/>
              </a:rPr>
              <a:t>nbrEtudiants</a:t>
            </a:r>
            <a:r>
              <a:rPr lang="fr-FR" b="1" dirty="0">
                <a:latin typeface="Arial" charset="0"/>
                <a:cs typeface="Arial" charset="0"/>
              </a:rPr>
              <a:t>++;</a:t>
            </a:r>
          </a:p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	}</a:t>
            </a:r>
          </a:p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706937" y="5767896"/>
            <a:ext cx="4440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r-FR"/>
              <a:t>Etudiant etud1 = new Etudiant (“Ahmed");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706937" y="6040946"/>
            <a:ext cx="4402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r-FR" dirty="0" err="1"/>
              <a:t>Etudiant</a:t>
            </a:r>
            <a:r>
              <a:rPr lang="en-US" altLang="fr-FR" dirty="0"/>
              <a:t> etud2 = new </a:t>
            </a:r>
            <a:r>
              <a:rPr lang="en-US" altLang="fr-FR" dirty="0" err="1"/>
              <a:t>Etudiant</a:t>
            </a:r>
            <a:r>
              <a:rPr lang="en-US" altLang="fr-FR" dirty="0"/>
              <a:t> (“</a:t>
            </a:r>
            <a:r>
              <a:rPr lang="en-US" altLang="fr-FR" dirty="0" err="1"/>
              <a:t>Marwa</a:t>
            </a:r>
            <a:r>
              <a:rPr lang="en-US" altLang="fr-FR" dirty="0"/>
              <a:t>");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706937" y="6326696"/>
            <a:ext cx="4364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r-FR" dirty="0" err="1"/>
              <a:t>Etudiant</a:t>
            </a:r>
            <a:r>
              <a:rPr lang="en-US" altLang="fr-FR" dirty="0"/>
              <a:t> etud3 = new </a:t>
            </a:r>
            <a:r>
              <a:rPr lang="en-US" altLang="fr-FR" dirty="0" err="1"/>
              <a:t>Etudiant</a:t>
            </a:r>
            <a:r>
              <a:rPr lang="en-US" altLang="fr-FR" dirty="0"/>
              <a:t> (“</a:t>
            </a:r>
            <a:r>
              <a:rPr lang="en-US" altLang="fr-FR" dirty="0" err="1"/>
              <a:t>Fatma</a:t>
            </a:r>
            <a:r>
              <a:rPr lang="en-US" altLang="fr-FR" dirty="0"/>
              <a:t>");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391277" y="1121518"/>
            <a:ext cx="357187" cy="3571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399159" y="1421457"/>
            <a:ext cx="357187" cy="3571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03493" y="1771353"/>
            <a:ext cx="357187" cy="3571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ZoneTexte 21"/>
          <p:cNvSpPr txBox="1">
            <a:spLocks noChangeArrowheads="1"/>
          </p:cNvSpPr>
          <p:nvPr/>
        </p:nvSpPr>
        <p:spPr bwMode="auto">
          <a:xfrm>
            <a:off x="5074445" y="3601244"/>
            <a:ext cx="6334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1200" dirty="0"/>
              <a:t>nom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93482" y="4056063"/>
            <a:ext cx="714375" cy="2143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1100" dirty="0">
                <a:solidFill>
                  <a:schemeClr val="tx1"/>
                </a:solidFill>
              </a:rPr>
              <a:t>Ahmed</a:t>
            </a:r>
          </a:p>
        </p:txBody>
      </p:sp>
      <p:sp>
        <p:nvSpPr>
          <p:cNvPr id="28" name="ZoneTexte 27"/>
          <p:cNvSpPr txBox="1">
            <a:spLocks noChangeArrowheads="1"/>
          </p:cNvSpPr>
          <p:nvPr/>
        </p:nvSpPr>
        <p:spPr bwMode="auto">
          <a:xfrm>
            <a:off x="6255543" y="5017484"/>
            <a:ext cx="6334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1200"/>
              <a:t>nom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72188" y="5473700"/>
            <a:ext cx="714375" cy="2143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1100" dirty="0" err="1">
                <a:solidFill>
                  <a:schemeClr val="tx1"/>
                </a:solidFill>
              </a:rPr>
              <a:t>Marwa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0" name="ZoneTexte 29"/>
          <p:cNvSpPr txBox="1">
            <a:spLocks noChangeArrowheads="1"/>
          </p:cNvSpPr>
          <p:nvPr/>
        </p:nvSpPr>
        <p:spPr bwMode="auto">
          <a:xfrm>
            <a:off x="7839073" y="3848055"/>
            <a:ext cx="6334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1200" dirty="0"/>
              <a:t>nom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65306" y="4318240"/>
            <a:ext cx="714375" cy="2143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1100" dirty="0">
                <a:solidFill>
                  <a:schemeClr val="tx1"/>
                </a:solidFill>
              </a:rPr>
              <a:t>Fatma</a:t>
            </a:r>
          </a:p>
        </p:txBody>
      </p:sp>
      <p:sp>
        <p:nvSpPr>
          <p:cNvPr id="32" name="Titre 9"/>
          <p:cNvSpPr txBox="1">
            <a:spLocks/>
          </p:cNvSpPr>
          <p:nvPr/>
        </p:nvSpPr>
        <p:spPr>
          <a:xfrm>
            <a:off x="1474045" y="602657"/>
            <a:ext cx="6554339" cy="585002"/>
          </a:xfrm>
          <a:prstGeom prst="rect">
            <a:avLst/>
          </a:prstGeom>
          <a:solidFill>
            <a:schemeClr val="bg2">
              <a:lumMod val="50000"/>
              <a:alpha val="3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 i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altLang="fr-FR" dirty="0">
                <a:solidFill>
                  <a:schemeClr val="tx1"/>
                </a:solidFill>
              </a:rPr>
              <a:t>Les attributs </a:t>
            </a:r>
            <a:r>
              <a:rPr lang="fr-FR" altLang="fr-FR" dirty="0" err="1">
                <a:solidFill>
                  <a:schemeClr val="tx1"/>
                </a:solidFill>
              </a:rPr>
              <a:t>static</a:t>
            </a:r>
            <a:r>
              <a:rPr lang="fr-FR" altLang="fr-FR" dirty="0">
                <a:solidFill>
                  <a:schemeClr val="tx1"/>
                </a:solidFill>
              </a:rPr>
              <a:t> 		3/4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3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8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41" grpId="0" animBg="1"/>
      <p:bldP spid="42" grpId="0" animBg="1"/>
      <p:bldP spid="43" grpId="0" animBg="1"/>
      <p:bldP spid="22" grpId="0"/>
      <p:bldP spid="23" grpId="0" animBg="1"/>
      <p:bldP spid="28" grpId="0"/>
      <p:bldP spid="29" grpId="0" animBg="1"/>
      <p:bldP spid="30" grpId="0"/>
      <p:bldP spid="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ZoneTexte 3"/>
          <p:cNvSpPr txBox="1">
            <a:spLocks noChangeArrowheads="1"/>
          </p:cNvSpPr>
          <p:nvPr/>
        </p:nvSpPr>
        <p:spPr bwMode="auto">
          <a:xfrm>
            <a:off x="287016" y="1519379"/>
            <a:ext cx="29392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400" b="1" dirty="0"/>
              <a:t>Variable de classe:</a:t>
            </a: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2195736" y="5545237"/>
            <a:ext cx="79295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	On invoque les variables </a:t>
            </a:r>
            <a:r>
              <a:rPr lang="fr-FR" altLang="fr-FR" sz="2400" dirty="0" err="1"/>
              <a:t>static</a:t>
            </a:r>
            <a:r>
              <a:rPr lang="fr-FR" altLang="fr-FR" sz="2400" dirty="0"/>
              <a:t> </a:t>
            </a:r>
            <a:r>
              <a:rPr lang="fr-FR" altLang="fr-FR" dirty="0"/>
              <a:t>avec le nom de la classe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281978" y="2289102"/>
            <a:ext cx="3159839" cy="258532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class Etudiant{</a:t>
            </a:r>
          </a:p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	String nom;</a:t>
            </a:r>
          </a:p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	</a:t>
            </a:r>
            <a:r>
              <a:rPr lang="fr-FR" b="1" dirty="0" err="1">
                <a:latin typeface="Arial" charset="0"/>
                <a:cs typeface="Arial" charset="0"/>
              </a:rPr>
              <a:t>static</a:t>
            </a:r>
            <a:r>
              <a:rPr lang="fr-FR" b="1" dirty="0">
                <a:latin typeface="Arial" charset="0"/>
                <a:cs typeface="Arial" charset="0"/>
              </a:rPr>
              <a:t> </a:t>
            </a:r>
            <a:r>
              <a:rPr lang="fr-FR" b="1" dirty="0" err="1">
                <a:latin typeface="Arial" charset="0"/>
                <a:cs typeface="Arial" charset="0"/>
              </a:rPr>
              <a:t>int</a:t>
            </a:r>
            <a:r>
              <a:rPr lang="fr-FR" b="1" dirty="0">
                <a:latin typeface="Arial" charset="0"/>
                <a:cs typeface="Arial" charset="0"/>
              </a:rPr>
              <a:t> </a:t>
            </a:r>
            <a:r>
              <a:rPr lang="fr-FR" b="1" dirty="0" err="1">
                <a:latin typeface="Arial" charset="0"/>
                <a:cs typeface="Arial" charset="0"/>
              </a:rPr>
              <a:t>nbrEtudiants</a:t>
            </a:r>
            <a:r>
              <a:rPr lang="fr-FR" b="1" dirty="0">
                <a:latin typeface="Arial" charset="0"/>
                <a:cs typeface="Arial" charset="0"/>
              </a:rPr>
              <a:t>;</a:t>
            </a:r>
          </a:p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	Etudiant(String nom){</a:t>
            </a:r>
          </a:p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		this.nom=nom;</a:t>
            </a:r>
          </a:p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		</a:t>
            </a:r>
            <a:r>
              <a:rPr lang="fr-FR" b="1" dirty="0" err="1">
                <a:latin typeface="Arial" charset="0"/>
                <a:cs typeface="Arial" charset="0"/>
              </a:rPr>
              <a:t>nbrEtudiants</a:t>
            </a:r>
            <a:r>
              <a:rPr lang="fr-FR" b="1" dirty="0">
                <a:latin typeface="Arial" charset="0"/>
                <a:cs typeface="Arial" charset="0"/>
              </a:rPr>
              <a:t>++;</a:t>
            </a:r>
          </a:p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	}</a:t>
            </a:r>
          </a:p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3803564" y="3184714"/>
            <a:ext cx="4968027" cy="20313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class Test{</a:t>
            </a:r>
          </a:p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    public </a:t>
            </a:r>
            <a:r>
              <a:rPr lang="fr-FR" dirty="0" err="1">
                <a:latin typeface="Arial" charset="0"/>
                <a:cs typeface="Arial" charset="0"/>
              </a:rPr>
              <a:t>static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void</a:t>
            </a:r>
            <a:r>
              <a:rPr lang="fr-FR" dirty="0">
                <a:latin typeface="Arial" charset="0"/>
                <a:cs typeface="Arial" charset="0"/>
              </a:rPr>
              <a:t> main(String[] </a:t>
            </a:r>
            <a:r>
              <a:rPr lang="fr-FR" dirty="0" err="1">
                <a:latin typeface="Arial" charset="0"/>
                <a:cs typeface="Arial" charset="0"/>
              </a:rPr>
              <a:t>args</a:t>
            </a:r>
            <a:r>
              <a:rPr lang="fr-FR" dirty="0">
                <a:latin typeface="Arial" charset="0"/>
                <a:cs typeface="Arial" charset="0"/>
              </a:rPr>
              <a:t>){</a:t>
            </a:r>
          </a:p>
          <a:p>
            <a:pPr eaLnBrk="1" hangingPunct="1">
              <a:defRPr/>
            </a:pPr>
            <a:endParaRPr lang="fr-FR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      System.out.println(</a:t>
            </a:r>
            <a:r>
              <a:rPr lang="fr-FR" dirty="0" err="1">
                <a:latin typeface="Arial" charset="0"/>
                <a:cs typeface="Arial" charset="0"/>
              </a:rPr>
              <a:t>Etudiant.</a:t>
            </a:r>
            <a:r>
              <a:rPr lang="fr-FR" b="1" dirty="0" err="1">
                <a:latin typeface="Arial" charset="0"/>
                <a:cs typeface="Arial" charset="0"/>
              </a:rPr>
              <a:t>nbrEtudiants</a:t>
            </a:r>
            <a:r>
              <a:rPr lang="fr-FR" dirty="0">
                <a:latin typeface="Arial" charset="0"/>
                <a:cs typeface="Arial" charset="0"/>
              </a:rPr>
              <a:t>);</a:t>
            </a:r>
          </a:p>
          <a:p>
            <a:pPr eaLnBrk="1" hangingPunct="1">
              <a:defRPr/>
            </a:pPr>
            <a:endParaRPr lang="fr-FR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    }</a:t>
            </a:r>
          </a:p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10" name="Titre 9"/>
          <p:cNvSpPr txBox="1">
            <a:spLocks/>
          </p:cNvSpPr>
          <p:nvPr/>
        </p:nvSpPr>
        <p:spPr>
          <a:xfrm>
            <a:off x="1547664" y="667225"/>
            <a:ext cx="7200800" cy="606239"/>
          </a:xfrm>
          <a:prstGeom prst="rect">
            <a:avLst/>
          </a:prstGeom>
          <a:solidFill>
            <a:schemeClr val="bg2">
              <a:lumMod val="50000"/>
              <a:alpha val="3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 i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altLang="fr-FR" dirty="0">
                <a:solidFill>
                  <a:schemeClr val="tx1"/>
                </a:solidFill>
              </a:rPr>
              <a:t>Les attributs </a:t>
            </a:r>
            <a:r>
              <a:rPr lang="fr-FR" altLang="fr-FR" dirty="0" err="1">
                <a:solidFill>
                  <a:schemeClr val="tx1"/>
                </a:solidFill>
              </a:rPr>
              <a:t>static</a:t>
            </a:r>
            <a:r>
              <a:rPr lang="fr-FR" altLang="fr-FR" dirty="0">
                <a:solidFill>
                  <a:schemeClr val="tx1"/>
                </a:solidFill>
              </a:rPr>
              <a:t> 		4/4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0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re 1"/>
          <p:cNvSpPr>
            <a:spLocks noGrp="1"/>
          </p:cNvSpPr>
          <p:nvPr>
            <p:ph type="title"/>
          </p:nvPr>
        </p:nvSpPr>
        <p:spPr>
          <a:xfrm>
            <a:off x="1475656" y="655214"/>
            <a:ext cx="6384825" cy="630262"/>
          </a:xfrm>
          <a:solidFill>
            <a:schemeClr val="bg2">
              <a:lumMod val="50000"/>
              <a:alpha val="3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/>
          <a:p>
            <a:r>
              <a:rPr lang="fr-FR" altLang="fr-FR" sz="32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 méthodes </a:t>
            </a:r>
            <a:r>
              <a:rPr lang="fr-FR" altLang="fr-FR" sz="3200" b="1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fr-FR" altLang="fr-FR" sz="32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1/2</a:t>
            </a:r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571500" y="1711325"/>
            <a:ext cx="77866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Le comportement d’une méthode statique ne dépend pas de la valeur des variables d'instance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61000" y="2781300"/>
            <a:ext cx="3518912" cy="286232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class </a:t>
            </a:r>
            <a:r>
              <a:rPr lang="fr-FR" dirty="0" err="1">
                <a:latin typeface="Arial" charset="0"/>
                <a:cs typeface="Arial" charset="0"/>
              </a:rPr>
              <a:t>MaClassMath</a:t>
            </a:r>
            <a:r>
              <a:rPr lang="fr-FR" dirty="0">
                <a:latin typeface="Arial" charset="0"/>
                <a:cs typeface="Arial" charset="0"/>
              </a:rPr>
              <a:t> {</a:t>
            </a:r>
          </a:p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		</a:t>
            </a:r>
          </a:p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	</a:t>
            </a:r>
            <a:r>
              <a:rPr lang="fr-FR" b="1" dirty="0" err="1">
                <a:latin typeface="Arial" charset="0"/>
                <a:cs typeface="Arial" charset="0"/>
              </a:rPr>
              <a:t>static</a:t>
            </a:r>
            <a:r>
              <a:rPr lang="fr-FR" b="1" dirty="0">
                <a:latin typeface="Arial" charset="0"/>
                <a:cs typeface="Arial" charset="0"/>
              </a:rPr>
              <a:t> </a:t>
            </a:r>
            <a:r>
              <a:rPr lang="fr-FR" b="1" dirty="0" err="1">
                <a:latin typeface="Arial" charset="0"/>
                <a:cs typeface="Arial" charset="0"/>
              </a:rPr>
              <a:t>int</a:t>
            </a:r>
            <a:r>
              <a:rPr lang="fr-FR" b="1" dirty="0">
                <a:latin typeface="Arial" charset="0"/>
                <a:cs typeface="Arial" charset="0"/>
              </a:rPr>
              <a:t>  min(</a:t>
            </a:r>
            <a:r>
              <a:rPr lang="fr-FR" b="1" dirty="0" err="1">
                <a:latin typeface="Arial" charset="0"/>
                <a:cs typeface="Arial" charset="0"/>
              </a:rPr>
              <a:t>int</a:t>
            </a:r>
            <a:r>
              <a:rPr lang="fr-FR" b="1" dirty="0">
                <a:latin typeface="Arial" charset="0"/>
                <a:cs typeface="Arial" charset="0"/>
              </a:rPr>
              <a:t> a , </a:t>
            </a:r>
            <a:r>
              <a:rPr lang="fr-FR" b="1" dirty="0" err="1">
                <a:latin typeface="Arial" charset="0"/>
                <a:cs typeface="Arial" charset="0"/>
              </a:rPr>
              <a:t>int</a:t>
            </a:r>
            <a:r>
              <a:rPr lang="fr-FR" b="1" dirty="0">
                <a:latin typeface="Arial" charset="0"/>
                <a:cs typeface="Arial" charset="0"/>
              </a:rPr>
              <a:t> b)</a:t>
            </a:r>
            <a:r>
              <a:rPr lang="fr-FR" dirty="0">
                <a:latin typeface="Arial" charset="0"/>
                <a:cs typeface="Arial" charset="0"/>
              </a:rPr>
              <a:t>{</a:t>
            </a:r>
          </a:p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	     if(a&lt;b){</a:t>
            </a:r>
          </a:p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		return a;</a:t>
            </a:r>
          </a:p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	      }</a:t>
            </a:r>
            <a:r>
              <a:rPr lang="fr-FR" dirty="0" err="1">
                <a:latin typeface="Arial" charset="0"/>
                <a:cs typeface="Arial" charset="0"/>
              </a:rPr>
              <a:t>else</a:t>
            </a:r>
            <a:r>
              <a:rPr lang="fr-FR" dirty="0">
                <a:latin typeface="Arial" charset="0"/>
                <a:cs typeface="Arial" charset="0"/>
              </a:rPr>
              <a:t>{</a:t>
            </a:r>
          </a:p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		return b;</a:t>
            </a:r>
          </a:p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	      }</a:t>
            </a:r>
          </a:p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	}</a:t>
            </a:r>
          </a:p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24581" name="ZoneTexte 4"/>
          <p:cNvSpPr txBox="1">
            <a:spLocks noChangeArrowheads="1"/>
          </p:cNvSpPr>
          <p:nvPr/>
        </p:nvSpPr>
        <p:spPr bwMode="auto">
          <a:xfrm>
            <a:off x="4214813" y="4111625"/>
            <a:ext cx="4172937" cy="1477328"/>
          </a:xfrm>
          <a:prstGeom prst="rect">
            <a:avLst/>
          </a:prstGeom>
          <a:noFill/>
          <a:ln w="9525">
            <a:solidFill>
              <a:schemeClr val="accent1">
                <a:lumMod val="90000"/>
              </a:schemeClr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class Test {</a:t>
            </a:r>
          </a:p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public static void main ( String [] </a:t>
            </a:r>
            <a:r>
              <a:rPr lang="en-US" dirty="0" err="1">
                <a:latin typeface="Arial" charset="0"/>
                <a:cs typeface="Arial" charset="0"/>
              </a:rPr>
              <a:t>args</a:t>
            </a:r>
            <a:r>
              <a:rPr lang="en-US" dirty="0">
                <a:latin typeface="Arial" charset="0"/>
                <a:cs typeface="Arial" charset="0"/>
              </a:rPr>
              <a:t> ){</a:t>
            </a:r>
          </a:p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	</a:t>
            </a:r>
            <a:r>
              <a:rPr lang="fr-FR" dirty="0" err="1">
                <a:latin typeface="Arial" charset="0"/>
                <a:cs typeface="Arial" charset="0"/>
              </a:rPr>
              <a:t>int</a:t>
            </a:r>
            <a:r>
              <a:rPr lang="fr-FR" dirty="0">
                <a:latin typeface="Arial" charset="0"/>
                <a:cs typeface="Arial" charset="0"/>
              </a:rPr>
              <a:t> x = </a:t>
            </a:r>
            <a:r>
              <a:rPr lang="fr-FR" dirty="0" err="1">
                <a:latin typeface="Arial" charset="0"/>
                <a:cs typeface="Arial" charset="0"/>
              </a:rPr>
              <a:t>MaClassMath</a:t>
            </a:r>
            <a:r>
              <a:rPr lang="fr-FR" dirty="0">
                <a:latin typeface="Arial" charset="0"/>
                <a:cs typeface="Arial" charset="0"/>
              </a:rPr>
              <a:t> .min (21 ,4);</a:t>
            </a:r>
          </a:p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}</a:t>
            </a:r>
          </a:p>
          <a:p>
            <a:pPr eaLnBrk="1" hangingPunct="1">
              <a:defRPr/>
            </a:pPr>
            <a:r>
              <a:rPr lang="fr-FR" dirty="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4214813" y="2781300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u="sng"/>
              <a:t>Utilisation:</a:t>
            </a:r>
          </a:p>
          <a:p>
            <a:pPr eaLnBrk="1" hangingPunct="1"/>
            <a:r>
              <a:rPr lang="fr-FR" altLang="fr-FR"/>
              <a:t>L'appel à une méthode statique se fait en</a:t>
            </a:r>
          </a:p>
          <a:p>
            <a:pPr eaLnBrk="1" hangingPunct="1"/>
            <a:r>
              <a:rPr lang="fr-FR" altLang="fr-FR"/>
              <a:t>utilisant le nom de la classe.</a:t>
            </a:r>
          </a:p>
        </p:txBody>
      </p:sp>
    </p:spTree>
    <p:extLst>
      <p:ext uri="{BB962C8B-B14F-4D97-AF65-F5344CB8AC3E}">
        <p14:creationId xmlns:p14="http://schemas.microsoft.com/office/powerpoint/2010/main" val="204776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706959" y="1772816"/>
            <a:ext cx="804150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latin typeface="+mj-lt"/>
              </a:rPr>
              <a:t>Puisque les méthodes </a:t>
            </a:r>
            <a:r>
              <a:rPr lang="fr-FR" altLang="fr-FR" dirty="0" err="1">
                <a:latin typeface="+mj-lt"/>
              </a:rPr>
              <a:t>static</a:t>
            </a:r>
            <a:r>
              <a:rPr lang="fr-FR" altLang="fr-FR" dirty="0">
                <a:latin typeface="+mj-lt"/>
              </a:rPr>
              <a:t> appartiennent à la classe, elles ne peuvent en aucun cas accéder aux variables d'instances qui appartiennent aux instances de la classe.</a:t>
            </a:r>
          </a:p>
        </p:txBody>
      </p:sp>
      <p:sp>
        <p:nvSpPr>
          <p:cNvPr id="14340" name="Rectangle 1"/>
          <p:cNvSpPr>
            <a:spLocks noChangeArrowheads="1"/>
          </p:cNvSpPr>
          <p:nvPr/>
        </p:nvSpPr>
        <p:spPr bwMode="auto">
          <a:xfrm>
            <a:off x="316657" y="2997725"/>
            <a:ext cx="8827343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indent="271463">
              <a:buFontTx/>
              <a:buChar char="•"/>
            </a:pPr>
            <a:r>
              <a:rPr lang="es-ES" altLang="fr-FR" dirty="0">
                <a:latin typeface="+mj-lt"/>
              </a:rPr>
              <a:t>Les méthodes </a:t>
            </a:r>
            <a:r>
              <a:rPr lang="es-ES" altLang="fr-FR" dirty="0" err="1">
                <a:latin typeface="+mj-lt"/>
              </a:rPr>
              <a:t>d’instances</a:t>
            </a:r>
            <a:r>
              <a:rPr lang="es-ES" altLang="fr-FR" dirty="0">
                <a:latin typeface="+mj-lt"/>
              </a:rPr>
              <a:t> </a:t>
            </a:r>
            <a:r>
              <a:rPr lang="es-ES" altLang="fr-FR" dirty="0" err="1">
                <a:latin typeface="+mj-lt"/>
              </a:rPr>
              <a:t>accèdent</a:t>
            </a:r>
            <a:r>
              <a:rPr lang="es-ES" altLang="fr-FR" dirty="0">
                <a:latin typeface="+mj-lt"/>
              </a:rPr>
              <a:t> </a:t>
            </a:r>
            <a:r>
              <a:rPr lang="es-ES" altLang="fr-FR" dirty="0" err="1">
                <a:latin typeface="+mj-lt"/>
              </a:rPr>
              <a:t>aux</a:t>
            </a:r>
            <a:r>
              <a:rPr lang="es-ES" altLang="fr-FR" dirty="0">
                <a:latin typeface="+mj-lt"/>
              </a:rPr>
              <a:t> variables </a:t>
            </a:r>
            <a:r>
              <a:rPr lang="es-ES" altLang="fr-FR" dirty="0" err="1">
                <a:latin typeface="+mj-lt"/>
              </a:rPr>
              <a:t>d’instance</a:t>
            </a:r>
            <a:r>
              <a:rPr lang="es-ES" altLang="fr-FR" dirty="0">
                <a:latin typeface="+mj-lt"/>
              </a:rPr>
              <a:t> et méthodes </a:t>
            </a:r>
            <a:r>
              <a:rPr lang="es-ES" altLang="fr-FR" dirty="0" err="1">
                <a:latin typeface="+mj-lt"/>
              </a:rPr>
              <a:t>d’instances</a:t>
            </a:r>
            <a:endParaRPr lang="es-ES" altLang="fr-FR" dirty="0">
              <a:latin typeface="+mj-lt"/>
            </a:endParaRPr>
          </a:p>
          <a:p>
            <a:pPr indent="271463">
              <a:buFontTx/>
              <a:buChar char="•"/>
            </a:pPr>
            <a:r>
              <a:rPr lang="es-ES" altLang="fr-FR" dirty="0">
                <a:latin typeface="+mj-lt"/>
              </a:rPr>
              <a:t>Les méthodes </a:t>
            </a:r>
            <a:r>
              <a:rPr lang="es-ES" altLang="fr-FR" dirty="0" err="1">
                <a:latin typeface="+mj-lt"/>
              </a:rPr>
              <a:t>d’instances</a:t>
            </a:r>
            <a:r>
              <a:rPr lang="es-ES" altLang="fr-FR" dirty="0">
                <a:latin typeface="+mj-lt"/>
              </a:rPr>
              <a:t> </a:t>
            </a:r>
            <a:r>
              <a:rPr lang="es-ES" altLang="fr-FR" dirty="0" err="1">
                <a:latin typeface="+mj-lt"/>
              </a:rPr>
              <a:t>accèdent</a:t>
            </a:r>
            <a:r>
              <a:rPr lang="es-ES" altLang="fr-FR" dirty="0">
                <a:latin typeface="+mj-lt"/>
              </a:rPr>
              <a:t> </a:t>
            </a:r>
            <a:r>
              <a:rPr lang="es-ES" altLang="fr-FR" dirty="0" err="1">
                <a:latin typeface="+mj-lt"/>
              </a:rPr>
              <a:t>aux</a:t>
            </a:r>
            <a:r>
              <a:rPr lang="es-ES" altLang="fr-FR" dirty="0">
                <a:latin typeface="+mj-lt"/>
              </a:rPr>
              <a:t> variables de </a:t>
            </a:r>
            <a:r>
              <a:rPr lang="es-ES" altLang="fr-FR" dirty="0" err="1">
                <a:latin typeface="+mj-lt"/>
              </a:rPr>
              <a:t>classe</a:t>
            </a:r>
            <a:r>
              <a:rPr lang="es-ES" altLang="fr-FR" dirty="0">
                <a:latin typeface="+mj-lt"/>
              </a:rPr>
              <a:t> (</a:t>
            </a:r>
            <a:r>
              <a:rPr lang="es-ES" altLang="fr-FR" dirty="0" err="1">
                <a:latin typeface="+mj-lt"/>
              </a:rPr>
              <a:t>static</a:t>
            </a:r>
            <a:r>
              <a:rPr lang="es-ES" altLang="fr-FR" dirty="0">
                <a:latin typeface="+mj-lt"/>
              </a:rPr>
              <a:t>) et méthodes de </a:t>
            </a:r>
            <a:r>
              <a:rPr lang="es-ES" altLang="fr-FR" dirty="0" err="1">
                <a:latin typeface="+mj-lt"/>
              </a:rPr>
              <a:t>classe</a:t>
            </a:r>
            <a:r>
              <a:rPr lang="es-ES" altLang="fr-FR" dirty="0">
                <a:latin typeface="+mj-lt"/>
              </a:rPr>
              <a:t> (</a:t>
            </a:r>
            <a:r>
              <a:rPr lang="es-ES" altLang="fr-FR" dirty="0" err="1">
                <a:latin typeface="+mj-lt"/>
              </a:rPr>
              <a:t>static</a:t>
            </a:r>
            <a:r>
              <a:rPr lang="es-ES" altLang="fr-FR" dirty="0">
                <a:latin typeface="+mj-lt"/>
              </a:rPr>
              <a:t>)</a:t>
            </a:r>
          </a:p>
          <a:p>
            <a:pPr indent="271463">
              <a:buFontTx/>
              <a:buChar char="•"/>
            </a:pPr>
            <a:r>
              <a:rPr lang="es-ES" altLang="fr-FR" dirty="0">
                <a:latin typeface="+mj-lt"/>
              </a:rPr>
              <a:t> Les méthodes de </a:t>
            </a:r>
            <a:r>
              <a:rPr lang="es-ES" altLang="fr-FR" dirty="0" err="1">
                <a:latin typeface="+mj-lt"/>
              </a:rPr>
              <a:t>classe</a:t>
            </a:r>
            <a:r>
              <a:rPr lang="es-ES" altLang="fr-FR" dirty="0">
                <a:latin typeface="+mj-lt"/>
              </a:rPr>
              <a:t> (</a:t>
            </a:r>
            <a:r>
              <a:rPr lang="es-ES" altLang="fr-FR" dirty="0" err="1">
                <a:latin typeface="+mj-lt"/>
              </a:rPr>
              <a:t>static</a:t>
            </a:r>
            <a:r>
              <a:rPr lang="es-ES" altLang="fr-FR" dirty="0">
                <a:latin typeface="+mj-lt"/>
              </a:rPr>
              <a:t>) </a:t>
            </a:r>
            <a:r>
              <a:rPr lang="es-ES" altLang="fr-FR" dirty="0" err="1">
                <a:latin typeface="+mj-lt"/>
              </a:rPr>
              <a:t>accèdent</a:t>
            </a:r>
            <a:r>
              <a:rPr lang="es-ES" altLang="fr-FR" dirty="0">
                <a:latin typeface="+mj-lt"/>
              </a:rPr>
              <a:t> </a:t>
            </a:r>
            <a:r>
              <a:rPr lang="es-ES" altLang="fr-FR" dirty="0" err="1">
                <a:latin typeface="+mj-lt"/>
              </a:rPr>
              <a:t>aux</a:t>
            </a:r>
            <a:r>
              <a:rPr lang="es-ES" altLang="fr-FR" dirty="0">
                <a:latin typeface="+mj-lt"/>
              </a:rPr>
              <a:t> variables de </a:t>
            </a:r>
            <a:r>
              <a:rPr lang="es-ES" altLang="fr-FR" dirty="0" err="1">
                <a:latin typeface="+mj-lt"/>
              </a:rPr>
              <a:t>classe</a:t>
            </a:r>
            <a:r>
              <a:rPr lang="es-ES" altLang="fr-FR" dirty="0">
                <a:latin typeface="+mj-lt"/>
              </a:rPr>
              <a:t> (</a:t>
            </a:r>
            <a:r>
              <a:rPr lang="es-ES" altLang="fr-FR" dirty="0" err="1">
                <a:latin typeface="+mj-lt"/>
              </a:rPr>
              <a:t>static</a:t>
            </a:r>
            <a:r>
              <a:rPr lang="es-ES" altLang="fr-FR" dirty="0">
                <a:latin typeface="+mj-lt"/>
              </a:rPr>
              <a:t>) et méthodes de </a:t>
            </a:r>
            <a:r>
              <a:rPr lang="es-ES" altLang="fr-FR" dirty="0" err="1">
                <a:latin typeface="+mj-lt"/>
              </a:rPr>
              <a:t>classe</a:t>
            </a:r>
            <a:r>
              <a:rPr lang="es-ES" altLang="fr-FR" dirty="0">
                <a:latin typeface="+mj-lt"/>
              </a:rPr>
              <a:t> (</a:t>
            </a:r>
            <a:r>
              <a:rPr lang="es-ES" altLang="fr-FR" dirty="0" err="1">
                <a:latin typeface="+mj-lt"/>
              </a:rPr>
              <a:t>static</a:t>
            </a:r>
            <a:r>
              <a:rPr lang="es-ES" altLang="fr-FR" dirty="0">
                <a:latin typeface="+mj-lt"/>
              </a:rPr>
              <a:t>)</a:t>
            </a:r>
          </a:p>
          <a:p>
            <a:pPr indent="271463">
              <a:buFontTx/>
              <a:buChar char="•"/>
            </a:pPr>
            <a:r>
              <a:rPr lang="es-ES" altLang="fr-FR" dirty="0">
                <a:latin typeface="+mj-lt"/>
              </a:rPr>
              <a:t> Les méthodes de </a:t>
            </a:r>
            <a:r>
              <a:rPr lang="es-ES" altLang="fr-FR" dirty="0" err="1">
                <a:latin typeface="+mj-lt"/>
              </a:rPr>
              <a:t>classe</a:t>
            </a:r>
            <a:r>
              <a:rPr lang="es-ES" altLang="fr-FR" dirty="0">
                <a:latin typeface="+mj-lt"/>
              </a:rPr>
              <a:t> (</a:t>
            </a:r>
            <a:r>
              <a:rPr lang="es-ES" altLang="fr-FR" dirty="0" err="1">
                <a:latin typeface="+mj-lt"/>
              </a:rPr>
              <a:t>static</a:t>
            </a:r>
            <a:r>
              <a:rPr lang="es-ES" altLang="fr-FR" dirty="0">
                <a:latin typeface="+mj-lt"/>
              </a:rPr>
              <a:t>) </a:t>
            </a:r>
            <a:r>
              <a:rPr lang="es-ES" altLang="fr-FR" dirty="0" err="1">
                <a:latin typeface="+mj-lt"/>
              </a:rPr>
              <a:t>n’accèdent</a:t>
            </a:r>
            <a:r>
              <a:rPr lang="es-ES" altLang="fr-FR" dirty="0">
                <a:latin typeface="+mj-lt"/>
              </a:rPr>
              <a:t> </a:t>
            </a:r>
            <a:r>
              <a:rPr lang="es-ES" altLang="fr-FR" dirty="0" err="1">
                <a:latin typeface="+mj-lt"/>
              </a:rPr>
              <a:t>pas</a:t>
            </a:r>
            <a:r>
              <a:rPr lang="es-ES" altLang="fr-FR" dirty="0">
                <a:latin typeface="+mj-lt"/>
              </a:rPr>
              <a:t> </a:t>
            </a:r>
            <a:r>
              <a:rPr lang="es-ES" altLang="fr-FR" dirty="0" err="1">
                <a:latin typeface="+mj-lt"/>
              </a:rPr>
              <a:t>aux</a:t>
            </a:r>
            <a:r>
              <a:rPr lang="es-ES" altLang="fr-FR" dirty="0">
                <a:latin typeface="+mj-lt"/>
              </a:rPr>
              <a:t> variables de </a:t>
            </a:r>
            <a:r>
              <a:rPr lang="es-ES" altLang="fr-FR" dirty="0" err="1">
                <a:latin typeface="+mj-lt"/>
              </a:rPr>
              <a:t>d’instance</a:t>
            </a:r>
            <a:r>
              <a:rPr lang="es-ES" altLang="fr-FR" dirty="0">
                <a:latin typeface="+mj-lt"/>
              </a:rPr>
              <a:t> et méthodes </a:t>
            </a:r>
            <a:r>
              <a:rPr lang="es-ES" altLang="fr-FR" dirty="0" err="1">
                <a:latin typeface="+mj-lt"/>
              </a:rPr>
              <a:t>d’instance</a:t>
            </a:r>
            <a:endParaRPr lang="es-ES" altLang="fr-FR" dirty="0">
              <a:latin typeface="+mj-lt"/>
            </a:endParaRPr>
          </a:p>
          <a:p>
            <a:pPr indent="271463"/>
            <a:endParaRPr lang="es-ES" altLang="fr-FR" dirty="0">
              <a:latin typeface="+mj-lt"/>
            </a:endParaRPr>
          </a:p>
        </p:txBody>
      </p:sp>
      <p:sp>
        <p:nvSpPr>
          <p:cNvPr id="26631" name="Titre 1"/>
          <p:cNvSpPr>
            <a:spLocks noGrp="1"/>
          </p:cNvSpPr>
          <p:nvPr>
            <p:ph type="title"/>
          </p:nvPr>
        </p:nvSpPr>
        <p:spPr>
          <a:xfrm>
            <a:off x="1499046" y="670773"/>
            <a:ext cx="6457329" cy="599143"/>
          </a:xfrm>
          <a:solidFill>
            <a:schemeClr val="bg2">
              <a:lumMod val="50000"/>
              <a:alpha val="3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/>
          <a:p>
            <a:r>
              <a:rPr lang="fr-FR" altLang="fr-FR" sz="32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 méthodes </a:t>
            </a:r>
            <a:r>
              <a:rPr lang="fr-FR" altLang="fr-FR" sz="3200" b="1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fr-FR" altLang="fr-FR" sz="32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2/2</a:t>
            </a: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96118" y="5752975"/>
            <a:ext cx="72602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1463">
              <a:buFontTx/>
              <a:buChar char="•"/>
            </a:pPr>
            <a:r>
              <a:rPr lang="es-ES" altLang="fr-FR" dirty="0"/>
              <a:t> </a:t>
            </a:r>
            <a:r>
              <a:rPr lang="es-ES" altLang="fr-FR" dirty="0" err="1"/>
              <a:t>Dans</a:t>
            </a:r>
            <a:r>
              <a:rPr lang="es-ES" altLang="fr-FR" dirty="0"/>
              <a:t> une </a:t>
            </a:r>
            <a:r>
              <a:rPr lang="es-ES" altLang="fr-FR" dirty="0" err="1"/>
              <a:t>méthode</a:t>
            </a:r>
            <a:r>
              <a:rPr lang="es-ES" altLang="fr-FR" dirty="0"/>
              <a:t> </a:t>
            </a:r>
            <a:r>
              <a:rPr lang="es-ES" altLang="fr-FR" dirty="0" err="1"/>
              <a:t>static</a:t>
            </a:r>
            <a:r>
              <a:rPr lang="es-ES" altLang="fr-FR" dirty="0"/>
              <a:t> </a:t>
            </a:r>
            <a:r>
              <a:rPr lang="es-ES" altLang="fr-FR" dirty="0" err="1"/>
              <a:t>on</a:t>
            </a:r>
            <a:r>
              <a:rPr lang="es-ES" altLang="fr-FR" dirty="0"/>
              <a:t> </a:t>
            </a:r>
            <a:r>
              <a:rPr lang="es-ES" altLang="fr-FR" dirty="0" err="1"/>
              <a:t>ne</a:t>
            </a:r>
            <a:r>
              <a:rPr lang="es-ES" altLang="fr-FR" dirty="0"/>
              <a:t> </a:t>
            </a:r>
            <a:r>
              <a:rPr lang="es-ES" altLang="fr-FR" dirty="0" err="1"/>
              <a:t>peut</a:t>
            </a:r>
            <a:r>
              <a:rPr lang="es-ES" altLang="fr-FR" dirty="0"/>
              <a:t> </a:t>
            </a:r>
            <a:r>
              <a:rPr lang="es-ES" altLang="fr-FR" dirty="0" err="1"/>
              <a:t>pas</a:t>
            </a:r>
            <a:r>
              <a:rPr lang="es-ES" altLang="fr-FR" dirty="0"/>
              <a:t> </a:t>
            </a:r>
            <a:r>
              <a:rPr lang="es-ES" altLang="fr-FR" dirty="0" err="1"/>
              <a:t>utiliser</a:t>
            </a:r>
            <a:r>
              <a:rPr lang="es-ES" altLang="fr-FR" dirty="0"/>
              <a:t> </a:t>
            </a:r>
            <a:r>
              <a:rPr lang="es-ES" altLang="fr-FR" sz="2800" i="1" dirty="0" err="1"/>
              <a:t>this</a:t>
            </a:r>
            <a:endParaRPr lang="es-ES" altLang="fr-FR" i="1" dirty="0"/>
          </a:p>
        </p:txBody>
      </p:sp>
    </p:spTree>
    <p:extLst>
      <p:ext uri="{BB962C8B-B14F-4D97-AF65-F5344CB8AC3E}">
        <p14:creationId xmlns:p14="http://schemas.microsoft.com/office/powerpoint/2010/main" val="5349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1475656" y="612016"/>
            <a:ext cx="6589199" cy="656744"/>
          </a:xfrm>
          <a:solidFill>
            <a:schemeClr val="bg2">
              <a:lumMod val="90000"/>
              <a:alpha val="63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sz="3200" b="1" i="1" dirty="0">
                <a:solidFill>
                  <a:schemeClr val="tx1"/>
                </a:solidFill>
              </a:rPr>
              <a:t>Objectifs</a:t>
            </a:r>
            <a:br>
              <a:rPr lang="es-ES" sz="3200" b="1" i="1" dirty="0">
                <a:solidFill>
                  <a:schemeClr val="tx1"/>
                </a:solidFill>
              </a:rPr>
            </a:br>
            <a:endParaRPr lang="en-US" sz="3200" b="1" i="1" dirty="0">
              <a:solidFill>
                <a:schemeClr val="tx1"/>
              </a:solidFill>
            </a:endParaRPr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1475656" y="1772816"/>
            <a:ext cx="6589199" cy="40324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FR" altLang="fr-FR" sz="2800" dirty="0">
                <a:solidFill>
                  <a:schemeClr val="tx1"/>
                </a:solidFill>
              </a:rPr>
              <a:t>Notion de package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altLang="fr-FR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altLang="fr-FR" sz="2800" dirty="0">
                <a:solidFill>
                  <a:schemeClr val="tx1"/>
                </a:solidFill>
              </a:rPr>
              <a:t>Encapsulation des classes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altLang="fr-FR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altLang="fr-FR" sz="2800" dirty="0">
                <a:solidFill>
                  <a:schemeClr val="tx1"/>
                </a:solidFill>
              </a:rPr>
              <a:t>Encapsulation des attributs/méthodes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altLang="fr-FR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altLang="fr-FR" sz="2800" dirty="0">
                <a:solidFill>
                  <a:schemeClr val="tx1"/>
                </a:solidFill>
              </a:rPr>
              <a:t>Les attributs et méthodes </a:t>
            </a:r>
            <a:r>
              <a:rPr lang="fr-FR" altLang="fr-FR" sz="2800" dirty="0" err="1">
                <a:solidFill>
                  <a:schemeClr val="tx1"/>
                </a:solidFill>
              </a:rPr>
              <a:t>static</a:t>
            </a:r>
            <a:endParaRPr lang="fr-FR" altLang="fr-FR" sz="2800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 bwMode="auto">
          <a:xfrm>
            <a:off x="2106613" y="177800"/>
            <a:ext cx="6637338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fr-FR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itre 9"/>
          <p:cNvSpPr>
            <a:spLocks noGrp="1"/>
          </p:cNvSpPr>
          <p:nvPr>
            <p:ph type="title"/>
          </p:nvPr>
        </p:nvSpPr>
        <p:spPr>
          <a:xfrm>
            <a:off x="1446263" y="596881"/>
            <a:ext cx="6798145" cy="648072"/>
          </a:xfrm>
          <a:solidFill>
            <a:schemeClr val="bg2">
              <a:lumMod val="90000"/>
              <a:alpha val="63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altLang="fr-FR" sz="32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Encapsulation : définition</a:t>
            </a:r>
            <a:br>
              <a:rPr lang="fr-FR" altLang="fr-FR" sz="32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fr-FR" altLang="fr-FR" sz="3200" b="1" i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394966" y="1340768"/>
            <a:ext cx="8496944" cy="1846659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sz="2000" dirty="0">
                <a:latin typeface="+mj-lt"/>
              </a:rPr>
              <a:t>L’</a:t>
            </a:r>
            <a:r>
              <a:rPr lang="fr-FR" altLang="fr-FR" sz="2000" b="1" dirty="0">
                <a:latin typeface="+mj-lt"/>
              </a:rPr>
              <a:t> encapsulation :  </a:t>
            </a:r>
            <a:r>
              <a:rPr lang="fr-FR" dirty="0">
                <a:latin typeface="+mj-lt"/>
              </a:rPr>
              <a:t>est un des concepts fondamentaux de la POO (Programmation Orientée Objets)</a:t>
            </a:r>
          </a:p>
          <a:p>
            <a:endParaRPr lang="fr-FR" altLang="fr-FR" b="1" dirty="0">
              <a:latin typeface="+mj-lt"/>
              <a:cs typeface="+mn-cs"/>
            </a:endParaRPr>
          </a:p>
          <a:p>
            <a:pPr eaLnBrk="1" hangingPunct="1"/>
            <a:r>
              <a:rPr lang="fr-FR" altLang="fr-FR" sz="2000" b="1" dirty="0">
                <a:latin typeface="+mj-lt"/>
                <a:cs typeface="+mn-cs"/>
              </a:rPr>
              <a:t>Le principe d'encapsulation : </a:t>
            </a:r>
            <a:r>
              <a:rPr lang="fr-FR" altLang="fr-FR" dirty="0">
                <a:latin typeface="+mj-lt"/>
                <a:cs typeface="+mn-cs"/>
              </a:rPr>
              <a:t>un objet ne doit pas exposer sa </a:t>
            </a:r>
            <a:r>
              <a:rPr lang="fr-FR" altLang="fr-FR" b="1" dirty="0">
                <a:latin typeface="+mj-lt"/>
                <a:cs typeface="+mn-cs"/>
              </a:rPr>
              <a:t>représentation interne </a:t>
            </a:r>
            <a:r>
              <a:rPr lang="fr-FR" altLang="fr-FR" dirty="0">
                <a:latin typeface="+mj-lt"/>
                <a:cs typeface="+mn-cs"/>
              </a:rPr>
              <a:t>au monde extérieur.</a:t>
            </a:r>
          </a:p>
          <a:p>
            <a:pPr eaLnBrk="1" hangingPunct="1"/>
            <a:endParaRPr lang="fr-FR" altLang="fr-FR" sz="20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7014" y="4268703"/>
            <a:ext cx="763284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dirty="0"/>
              <a:t>Dans le but de renforcer le contrôle de l'accès aux variables d'une classe, il est recommandé de les déclarer </a:t>
            </a:r>
            <a:r>
              <a:rPr lang="fr-FR" altLang="fr-FR" sz="2400" b="1" i="1" dirty="0" err="1"/>
              <a:t>private</a:t>
            </a:r>
            <a:r>
              <a:rPr lang="fr-FR" altLang="fr-FR" i="1" dirty="0"/>
              <a:t>. </a:t>
            </a:r>
          </a:p>
          <a:p>
            <a:endParaRPr lang="fr-FR" altLang="fr-FR" i="1" dirty="0"/>
          </a:p>
          <a:p>
            <a:r>
              <a:rPr lang="fr-FR" dirty="0"/>
              <a:t>L'objet est ainsi vu de l'extérieur comme une </a:t>
            </a:r>
            <a:r>
              <a:rPr lang="fr-FR" b="1" dirty="0"/>
              <a:t>boîte noire</a:t>
            </a:r>
            <a:endParaRPr lang="fr-FR" altLang="fr-FR" dirty="0"/>
          </a:p>
          <a:p>
            <a:endParaRPr lang="fr-FR" altLang="fr-FR" i="1" dirty="0"/>
          </a:p>
          <a:p>
            <a:endParaRPr lang="fr-FR" dirty="0"/>
          </a:p>
          <a:p>
            <a:r>
              <a:rPr lang="fr-FR" dirty="0"/>
              <a:t>Protéger l'information contenue dans un objet et ne proposer que des méthodes de manipulation de cet objet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369325"/>
              </p:ext>
            </p:extLst>
          </p:nvPr>
        </p:nvGraphicFramePr>
        <p:xfrm>
          <a:off x="961629" y="3012936"/>
          <a:ext cx="2932758" cy="106413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932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0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fr-FR" sz="1400" dirty="0"/>
                        <a:t>Représentation interne 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068">
                <a:tc>
                  <a:txBody>
                    <a:bodyPr/>
                    <a:lstStyle/>
                    <a:p>
                      <a:pPr algn="ctr" eaLnBrk="1" hangingPunct="1"/>
                      <a:r>
                        <a:rPr lang="fr-FR" altLang="fr-FR" sz="1400" dirty="0"/>
                        <a:t>attributs</a:t>
                      </a:r>
                    </a:p>
                    <a:p>
                      <a:pPr algn="ctr" eaLnBrk="1" hangingPunct="1"/>
                      <a:r>
                        <a:rPr lang="fr-FR" altLang="fr-FR" sz="1400" dirty="0"/>
                        <a:t>méthodes</a:t>
                      </a:r>
                      <a:endParaRPr lang="fr-FR" alt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729507"/>
              </p:ext>
            </p:extLst>
          </p:nvPr>
        </p:nvGraphicFramePr>
        <p:xfrm>
          <a:off x="4879602" y="2996952"/>
          <a:ext cx="2932758" cy="10363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932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199">
                <a:tc>
                  <a:txBody>
                    <a:bodyPr/>
                    <a:lstStyle/>
                    <a:p>
                      <a:pPr eaLnBrk="1" hangingPunct="1"/>
                      <a:r>
                        <a:rPr lang="fr-FR" altLang="fr-FR" sz="1400" dirty="0"/>
                        <a:t>Représentation extérieur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1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fr-FR" sz="1400" dirty="0"/>
                        <a:t>Les autres classes</a:t>
                      </a:r>
                    </a:p>
                    <a:p>
                      <a:pPr algn="ctr" eaLnBrk="1" hangingPunct="1"/>
                      <a:endParaRPr lang="fr-FR" alt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17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 txBox="1">
            <a:spLocks/>
          </p:cNvSpPr>
          <p:nvPr/>
        </p:nvSpPr>
        <p:spPr>
          <a:xfrm>
            <a:off x="1462460" y="598544"/>
            <a:ext cx="6881961" cy="695444"/>
          </a:xfrm>
          <a:prstGeom prst="rect">
            <a:avLst/>
          </a:prstGeom>
          <a:solidFill>
            <a:schemeClr val="bg2">
              <a:lumMod val="90000"/>
              <a:alpha val="63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lvl1pPr>
              <a:spcBef>
                <a:spcPct val="0"/>
              </a:spcBef>
              <a:buNone/>
              <a:defRPr sz="3200" b="1" i="1"/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altLang="fr-FR" dirty="0">
                <a:solidFill>
                  <a:schemeClr val="tx1"/>
                </a:solidFill>
              </a:rPr>
              <a:t>C’est quoi un package 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7188" y="1785938"/>
            <a:ext cx="1428750" cy="428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Projet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71563" y="2428875"/>
            <a:ext cx="1428750" cy="428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package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71563" y="3929063"/>
            <a:ext cx="1428750" cy="428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Package 2</a:t>
            </a:r>
          </a:p>
        </p:txBody>
      </p:sp>
      <p:sp>
        <p:nvSpPr>
          <p:cNvPr id="23" name="ZoneTexte 10"/>
          <p:cNvSpPr txBox="1">
            <a:spLocks noChangeArrowheads="1"/>
          </p:cNvSpPr>
          <p:nvPr/>
        </p:nvSpPr>
        <p:spPr bwMode="auto">
          <a:xfrm>
            <a:off x="1643063" y="3000375"/>
            <a:ext cx="915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ClassA</a:t>
            </a:r>
            <a:endParaRPr lang="fr-FR" altLang="fr-FR" dirty="0"/>
          </a:p>
        </p:txBody>
      </p:sp>
      <p:sp>
        <p:nvSpPr>
          <p:cNvPr id="24" name="ZoneTexte 11"/>
          <p:cNvSpPr txBox="1">
            <a:spLocks noChangeArrowheads="1"/>
          </p:cNvSpPr>
          <p:nvPr/>
        </p:nvSpPr>
        <p:spPr bwMode="auto">
          <a:xfrm>
            <a:off x="1643063" y="3357563"/>
            <a:ext cx="915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ClassB</a:t>
            </a:r>
            <a:endParaRPr lang="fr-FR" altLang="fr-FR" dirty="0"/>
          </a:p>
        </p:txBody>
      </p:sp>
      <p:sp>
        <p:nvSpPr>
          <p:cNvPr id="25" name="ZoneTexte 12"/>
          <p:cNvSpPr txBox="1">
            <a:spLocks noChangeArrowheads="1"/>
          </p:cNvSpPr>
          <p:nvPr/>
        </p:nvSpPr>
        <p:spPr bwMode="auto">
          <a:xfrm>
            <a:off x="1643063" y="4416425"/>
            <a:ext cx="928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ClassC</a:t>
            </a:r>
            <a:endParaRPr lang="fr-FR" altLang="fr-FR" dirty="0"/>
          </a:p>
        </p:txBody>
      </p:sp>
      <p:sp>
        <p:nvSpPr>
          <p:cNvPr id="26" name="ZoneTexte 13"/>
          <p:cNvSpPr txBox="1">
            <a:spLocks noChangeArrowheads="1"/>
          </p:cNvSpPr>
          <p:nvPr/>
        </p:nvSpPr>
        <p:spPr bwMode="auto">
          <a:xfrm>
            <a:off x="1714500" y="4773613"/>
            <a:ext cx="928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ClassD</a:t>
            </a:r>
            <a:endParaRPr lang="fr-FR" altLang="fr-FR" dirty="0"/>
          </a:p>
        </p:txBody>
      </p:sp>
      <p:cxnSp>
        <p:nvCxnSpPr>
          <p:cNvPr id="27" name="Connecteur droit 26"/>
          <p:cNvCxnSpPr/>
          <p:nvPr/>
        </p:nvCxnSpPr>
        <p:spPr>
          <a:xfrm rot="5400000">
            <a:off x="-250031" y="3178969"/>
            <a:ext cx="19288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rot="5400000">
            <a:off x="969962" y="3173413"/>
            <a:ext cx="633413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714375" y="4143375"/>
            <a:ext cx="35718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714375" y="2643188"/>
            <a:ext cx="357188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1285875" y="3143250"/>
            <a:ext cx="35718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1285875" y="3500438"/>
            <a:ext cx="357188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rot="5400000">
            <a:off x="750888" y="4892675"/>
            <a:ext cx="107156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1285875" y="4643438"/>
            <a:ext cx="357188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285875" y="5000625"/>
            <a:ext cx="35718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20"/>
          <p:cNvSpPr>
            <a:spLocks noChangeArrowheads="1"/>
          </p:cNvSpPr>
          <p:nvPr/>
        </p:nvSpPr>
        <p:spPr bwMode="auto">
          <a:xfrm>
            <a:off x="2965747" y="1691085"/>
            <a:ext cx="578271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fr-FR" b="1" dirty="0"/>
              <a:t> </a:t>
            </a:r>
            <a:r>
              <a:rPr lang="en-US" altLang="fr-FR" dirty="0">
                <a:latin typeface="+mn-lt"/>
                <a:cs typeface="+mn-cs"/>
              </a:rPr>
              <a:t>Package = </a:t>
            </a:r>
            <a:r>
              <a:rPr lang="en-US" altLang="fr-FR" dirty="0" err="1">
                <a:latin typeface="+mn-lt"/>
                <a:cs typeface="+mn-cs"/>
              </a:rPr>
              <a:t>répertoire</a:t>
            </a:r>
            <a:r>
              <a:rPr lang="en-US" altLang="fr-FR" dirty="0">
                <a:latin typeface="+mn-lt"/>
                <a:cs typeface="+mn-cs"/>
              </a:rPr>
              <a:t>. </a:t>
            </a:r>
          </a:p>
          <a:p>
            <a:pPr eaLnBrk="1" hangingPunct="1">
              <a:buFontTx/>
              <a:buChar char="•"/>
            </a:pPr>
            <a:r>
              <a:rPr lang="en-US" altLang="fr-FR" dirty="0">
                <a:latin typeface="+mn-lt"/>
                <a:cs typeface="+mn-cs"/>
              </a:rPr>
              <a:t> Les classes Java </a:t>
            </a:r>
            <a:r>
              <a:rPr lang="en-US" altLang="fr-FR" dirty="0" err="1">
                <a:latin typeface="+mn-lt"/>
                <a:cs typeface="+mn-cs"/>
              </a:rPr>
              <a:t>peuvent</a:t>
            </a:r>
            <a:r>
              <a:rPr lang="en-US" altLang="fr-FR" dirty="0">
                <a:latin typeface="+mn-lt"/>
                <a:cs typeface="+mn-cs"/>
              </a:rPr>
              <a:t> </a:t>
            </a:r>
            <a:r>
              <a:rPr lang="en-US" altLang="fr-FR" dirty="0" err="1">
                <a:latin typeface="+mn-lt"/>
                <a:cs typeface="+mn-cs"/>
              </a:rPr>
              <a:t>être</a:t>
            </a:r>
            <a:r>
              <a:rPr lang="en-US" altLang="fr-FR" dirty="0">
                <a:latin typeface="+mn-lt"/>
                <a:cs typeface="+mn-cs"/>
              </a:rPr>
              <a:t> </a:t>
            </a:r>
            <a:r>
              <a:rPr lang="en-US" altLang="fr-FR" dirty="0" err="1">
                <a:latin typeface="+mn-lt"/>
                <a:cs typeface="+mn-cs"/>
              </a:rPr>
              <a:t>regroupées</a:t>
            </a:r>
            <a:r>
              <a:rPr lang="en-US" altLang="fr-FR" dirty="0">
                <a:latin typeface="+mn-lt"/>
                <a:cs typeface="+mn-cs"/>
              </a:rPr>
              <a:t> </a:t>
            </a:r>
            <a:r>
              <a:rPr lang="en-US" altLang="fr-FR" dirty="0" err="1">
                <a:latin typeface="+mn-lt"/>
                <a:cs typeface="+mn-cs"/>
              </a:rPr>
              <a:t>dans</a:t>
            </a:r>
            <a:r>
              <a:rPr lang="en-US" altLang="fr-FR" dirty="0">
                <a:latin typeface="+mn-lt"/>
                <a:cs typeface="+mn-cs"/>
              </a:rPr>
              <a:t> des packages. </a:t>
            </a:r>
            <a:endParaRPr lang="fr-FR" altLang="fr-FR" dirty="0">
              <a:latin typeface="+mn-lt"/>
              <a:cs typeface="+mn-cs"/>
            </a:endParaRPr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3558778" y="2887841"/>
            <a:ext cx="34339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indent="-285750">
              <a:buFontTx/>
              <a:buChar char="•"/>
            </a:pPr>
            <a:r>
              <a:rPr lang="fr-FR" altLang="fr-FR" b="1" dirty="0">
                <a:latin typeface="+mn-lt"/>
                <a:cs typeface="+mn-cs"/>
              </a:rPr>
              <a:t>Déclaration d’un package</a:t>
            </a:r>
          </a:p>
        </p:txBody>
      </p:sp>
      <p:sp>
        <p:nvSpPr>
          <p:cNvPr id="38" name="Rectangle 22"/>
          <p:cNvSpPr>
            <a:spLocks noChangeArrowheads="1"/>
          </p:cNvSpPr>
          <p:nvPr/>
        </p:nvSpPr>
        <p:spPr bwMode="auto">
          <a:xfrm>
            <a:off x="3558778" y="4002782"/>
            <a:ext cx="28552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indent="-285750">
              <a:buFontTx/>
              <a:buChar char="•"/>
            </a:pPr>
            <a:r>
              <a:rPr lang="fr-FR" altLang="fr-FR" b="1" dirty="0">
                <a:latin typeface="+mn-lt"/>
                <a:cs typeface="+mn-cs"/>
              </a:rPr>
              <a:t>Import d’un package</a:t>
            </a:r>
          </a:p>
        </p:txBody>
      </p:sp>
      <p:sp>
        <p:nvSpPr>
          <p:cNvPr id="39" name="ZoneTexte 24"/>
          <p:cNvSpPr txBox="1">
            <a:spLocks noChangeArrowheads="1"/>
          </p:cNvSpPr>
          <p:nvPr/>
        </p:nvSpPr>
        <p:spPr bwMode="auto">
          <a:xfrm>
            <a:off x="3808289" y="4851123"/>
            <a:ext cx="237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import pack2.ClassC;</a:t>
            </a:r>
          </a:p>
        </p:txBody>
      </p:sp>
      <p:sp>
        <p:nvSpPr>
          <p:cNvPr id="40" name="ZoneTexte 25"/>
          <p:cNvSpPr txBox="1">
            <a:spLocks noChangeArrowheads="1"/>
          </p:cNvSpPr>
          <p:nvPr/>
        </p:nvSpPr>
        <p:spPr bwMode="auto">
          <a:xfrm>
            <a:off x="4870302" y="3342720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package pack1;</a:t>
            </a:r>
          </a:p>
        </p:txBody>
      </p:sp>
      <p:sp>
        <p:nvSpPr>
          <p:cNvPr id="41" name="ZoneTexte 33"/>
          <p:cNvSpPr txBox="1">
            <a:spLocks noChangeArrowheads="1"/>
          </p:cNvSpPr>
          <p:nvPr/>
        </p:nvSpPr>
        <p:spPr bwMode="auto">
          <a:xfrm>
            <a:off x="3808289" y="5416550"/>
            <a:ext cx="172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import pack2.*;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643063" y="5214938"/>
            <a:ext cx="1663576" cy="428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Package 21</a:t>
            </a:r>
          </a:p>
        </p:txBody>
      </p:sp>
      <p:sp>
        <p:nvSpPr>
          <p:cNvPr id="43" name="ZoneTexte 12"/>
          <p:cNvSpPr txBox="1">
            <a:spLocks noChangeArrowheads="1"/>
          </p:cNvSpPr>
          <p:nvPr/>
        </p:nvSpPr>
        <p:spPr bwMode="auto">
          <a:xfrm>
            <a:off x="2500313" y="5702300"/>
            <a:ext cx="915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ClassE</a:t>
            </a:r>
            <a:endParaRPr lang="fr-FR" altLang="fr-FR" dirty="0"/>
          </a:p>
        </p:txBody>
      </p:sp>
      <p:cxnSp>
        <p:nvCxnSpPr>
          <p:cNvPr id="44" name="Connecteur droit 43"/>
          <p:cNvCxnSpPr/>
          <p:nvPr/>
        </p:nvCxnSpPr>
        <p:spPr>
          <a:xfrm rot="5400000">
            <a:off x="2001044" y="5785644"/>
            <a:ext cx="28575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2143125" y="5929313"/>
            <a:ext cx="357188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1285875" y="5429250"/>
            <a:ext cx="35718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057275" y="142875"/>
            <a:ext cx="8229600" cy="92868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endParaRPr lang="fr-FR" sz="44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itre 9"/>
          <p:cNvSpPr txBox="1">
            <a:spLocks/>
          </p:cNvSpPr>
          <p:nvPr/>
        </p:nvSpPr>
        <p:spPr>
          <a:xfrm>
            <a:off x="1475656" y="633078"/>
            <a:ext cx="6552728" cy="604228"/>
          </a:xfrm>
          <a:prstGeom prst="rect">
            <a:avLst/>
          </a:prstGeom>
          <a:solidFill>
            <a:schemeClr val="tx2">
              <a:lumMod val="50000"/>
              <a:alpha val="3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 i="1">
                <a:solidFill>
                  <a:schemeClr val="tx1"/>
                </a:solidFill>
              </a:defRPr>
            </a:lvl1pPr>
          </a:lstStyle>
          <a:p>
            <a:r>
              <a:rPr lang="fr-FR" altLang="fr-FR" dirty="0">
                <a:solidFill>
                  <a:schemeClr val="bg1"/>
                </a:solidFill>
              </a:rPr>
              <a:t>Encapsulation des classes  1/3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20" y="1700808"/>
            <a:ext cx="8277994" cy="4032448"/>
          </a:xfrm>
          <a:prstGeom prst="rect">
            <a:avLst/>
          </a:prstGeom>
        </p:spPr>
      </p:pic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028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3"/>
          <p:cNvSpPr txBox="1">
            <a:spLocks noChangeArrowheads="1"/>
          </p:cNvSpPr>
          <p:nvPr/>
        </p:nvSpPr>
        <p:spPr bwMode="auto">
          <a:xfrm>
            <a:off x="686849" y="2807375"/>
            <a:ext cx="1787525" cy="1200150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/>
              <a:t>public</a:t>
            </a:r>
            <a:r>
              <a:rPr lang="fr-FR" altLang="fr-FR" dirty="0"/>
              <a:t> class A {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…</a:t>
            </a:r>
          </a:p>
          <a:p>
            <a:pPr eaLnBrk="1" hangingPunct="1"/>
            <a:r>
              <a:rPr lang="fr-FR" altLang="fr-FR" dirty="0"/>
              <a:t>}</a:t>
            </a: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323528" y="2060848"/>
            <a:ext cx="20633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b="1" dirty="0"/>
              <a:t>Classe public : </a:t>
            </a:r>
          </a:p>
        </p:txBody>
      </p:sp>
      <p:sp>
        <p:nvSpPr>
          <p:cNvPr id="7" name="ZoneTexte 48"/>
          <p:cNvSpPr txBox="1">
            <a:spLocks noChangeArrowheads="1"/>
          </p:cNvSpPr>
          <p:nvPr/>
        </p:nvSpPr>
        <p:spPr bwMode="auto">
          <a:xfrm>
            <a:off x="680046" y="4600103"/>
            <a:ext cx="2091754" cy="144655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/>
              <a:t>class B {</a:t>
            </a:r>
          </a:p>
          <a:p>
            <a:pPr eaLnBrk="1" hangingPunct="1"/>
            <a:r>
              <a:rPr lang="fr-FR" altLang="fr-FR" sz="2800" dirty="0"/>
              <a:t>	A </a:t>
            </a:r>
            <a:r>
              <a:rPr lang="fr-FR" altLang="fr-FR" sz="2800" dirty="0" err="1"/>
              <a:t>a</a:t>
            </a:r>
            <a:r>
              <a:rPr lang="fr-FR" altLang="fr-FR" sz="2800" dirty="0"/>
              <a:t>;   </a:t>
            </a:r>
          </a:p>
          <a:p>
            <a:pPr eaLnBrk="1" hangingPunct="1"/>
            <a:r>
              <a:rPr lang="fr-FR" altLang="fr-FR" sz="2000" dirty="0"/>
              <a:t>…</a:t>
            </a:r>
          </a:p>
          <a:p>
            <a:pPr eaLnBrk="1" hangingPunct="1"/>
            <a:r>
              <a:rPr lang="fr-FR" altLang="fr-FR" sz="2000" dirty="0"/>
              <a:t>}</a:t>
            </a:r>
          </a:p>
        </p:txBody>
      </p:sp>
      <p:sp>
        <p:nvSpPr>
          <p:cNvPr id="8" name="Rectangle 50"/>
          <p:cNvSpPr>
            <a:spLocks noChangeArrowheads="1"/>
          </p:cNvSpPr>
          <p:nvPr/>
        </p:nvSpPr>
        <p:spPr bwMode="auto">
          <a:xfrm>
            <a:off x="874933" y="6181273"/>
            <a:ext cx="84946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r-FR" sz="2000" dirty="0">
                <a:latin typeface="+mn-lt"/>
                <a:cs typeface="+mn-cs"/>
              </a:rPr>
              <a:t>La </a:t>
            </a:r>
            <a:r>
              <a:rPr lang="en-US" altLang="fr-FR" sz="2000" dirty="0" err="1">
                <a:latin typeface="+mn-lt"/>
                <a:cs typeface="+mn-cs"/>
              </a:rPr>
              <a:t>classe</a:t>
            </a:r>
            <a:r>
              <a:rPr lang="en-US" altLang="fr-FR" sz="2000" dirty="0">
                <a:latin typeface="+mn-lt"/>
                <a:cs typeface="+mn-cs"/>
              </a:rPr>
              <a:t> public </a:t>
            </a:r>
            <a:r>
              <a:rPr lang="en-US" altLang="fr-FR" sz="2000" dirty="0" err="1">
                <a:latin typeface="+mn-lt"/>
                <a:cs typeface="+mn-cs"/>
              </a:rPr>
              <a:t>est</a:t>
            </a:r>
            <a:r>
              <a:rPr lang="en-US" altLang="fr-FR" sz="2000" dirty="0">
                <a:latin typeface="+mn-lt"/>
                <a:cs typeface="+mn-cs"/>
              </a:rPr>
              <a:t> visible </a:t>
            </a:r>
            <a:r>
              <a:rPr lang="en-US" altLang="fr-FR" sz="2000" dirty="0" err="1">
                <a:latin typeface="+mn-lt"/>
                <a:cs typeface="+mn-cs"/>
              </a:rPr>
              <a:t>depuis</a:t>
            </a:r>
            <a:r>
              <a:rPr lang="en-US" altLang="fr-FR" sz="2000" dirty="0">
                <a:latin typeface="+mn-lt"/>
                <a:cs typeface="+mn-cs"/>
              </a:rPr>
              <a:t> </a:t>
            </a:r>
            <a:r>
              <a:rPr lang="en-US" altLang="fr-FR" sz="2000" dirty="0" err="1">
                <a:latin typeface="+mn-lt"/>
                <a:cs typeface="+mn-cs"/>
              </a:rPr>
              <a:t>n’importe</a:t>
            </a:r>
            <a:r>
              <a:rPr lang="en-US" altLang="fr-FR" sz="2000" dirty="0">
                <a:latin typeface="+mn-lt"/>
                <a:cs typeface="+mn-cs"/>
              </a:rPr>
              <a:t> </a:t>
            </a:r>
            <a:r>
              <a:rPr lang="en-US" altLang="fr-FR" sz="2000" dirty="0" err="1">
                <a:latin typeface="+mn-lt"/>
                <a:cs typeface="+mn-cs"/>
              </a:rPr>
              <a:t>quelle</a:t>
            </a:r>
            <a:r>
              <a:rPr lang="en-US" altLang="fr-FR" sz="2000" dirty="0">
                <a:latin typeface="+mn-lt"/>
                <a:cs typeface="+mn-cs"/>
              </a:rPr>
              <a:t> </a:t>
            </a:r>
            <a:r>
              <a:rPr lang="en-US" altLang="fr-FR" sz="2000" dirty="0" err="1">
                <a:latin typeface="+mn-lt"/>
                <a:cs typeface="+mn-cs"/>
              </a:rPr>
              <a:t>classe</a:t>
            </a:r>
            <a:r>
              <a:rPr lang="en-US" altLang="fr-FR" sz="2000" dirty="0">
                <a:latin typeface="+mn-lt"/>
                <a:cs typeface="+mn-cs"/>
              </a:rPr>
              <a:t> du </a:t>
            </a:r>
            <a:r>
              <a:rPr lang="en-US" altLang="fr-FR" sz="2000" dirty="0" err="1">
                <a:latin typeface="+mn-lt"/>
                <a:cs typeface="+mn-cs"/>
              </a:rPr>
              <a:t>projet</a:t>
            </a:r>
            <a:r>
              <a:rPr lang="en-US" altLang="fr-FR" sz="2000" dirty="0">
                <a:latin typeface="+mn-lt"/>
                <a:cs typeface="+mn-cs"/>
              </a:rPr>
              <a:t>.</a:t>
            </a:r>
            <a:endParaRPr lang="fr-FR" altLang="fr-FR" sz="2000" dirty="0">
              <a:latin typeface="+mn-lt"/>
              <a:cs typeface="+mn-cs"/>
            </a:endParaRPr>
          </a:p>
        </p:txBody>
      </p:sp>
      <p:sp>
        <p:nvSpPr>
          <p:cNvPr id="9" name="ZoneTexte 48"/>
          <p:cNvSpPr txBox="1">
            <a:spLocks noChangeArrowheads="1"/>
          </p:cNvSpPr>
          <p:nvPr/>
        </p:nvSpPr>
        <p:spPr bwMode="auto">
          <a:xfrm>
            <a:off x="3082466" y="4585815"/>
            <a:ext cx="2658678" cy="144655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/>
              <a:t>class C  </a:t>
            </a:r>
            <a:r>
              <a:rPr lang="fr-FR" altLang="fr-FR" sz="2000" dirty="0" err="1"/>
              <a:t>extends</a:t>
            </a:r>
            <a:r>
              <a:rPr lang="fr-FR" altLang="fr-FR" sz="2000" dirty="0"/>
              <a:t> A {</a:t>
            </a:r>
          </a:p>
          <a:p>
            <a:pPr eaLnBrk="1" hangingPunct="1"/>
            <a:r>
              <a:rPr lang="fr-FR" altLang="fr-FR" sz="2800" dirty="0"/>
              <a:t>	A </a:t>
            </a:r>
            <a:r>
              <a:rPr lang="fr-FR" altLang="fr-FR" sz="2800" dirty="0" err="1"/>
              <a:t>a</a:t>
            </a:r>
            <a:r>
              <a:rPr lang="fr-FR" altLang="fr-FR" sz="2800" dirty="0"/>
              <a:t>;   </a:t>
            </a:r>
          </a:p>
          <a:p>
            <a:pPr eaLnBrk="1" hangingPunct="1"/>
            <a:r>
              <a:rPr lang="fr-FR" altLang="fr-FR" sz="2000" dirty="0"/>
              <a:t>…</a:t>
            </a:r>
          </a:p>
          <a:p>
            <a:pPr eaLnBrk="1" hangingPunct="1"/>
            <a:r>
              <a:rPr lang="fr-FR" altLang="fr-FR" sz="2000" dirty="0"/>
              <a:t>}</a:t>
            </a:r>
          </a:p>
        </p:txBody>
      </p:sp>
      <p:sp>
        <p:nvSpPr>
          <p:cNvPr id="11" name="ZoneTexte 48"/>
          <p:cNvSpPr txBox="1">
            <a:spLocks noChangeArrowheads="1"/>
          </p:cNvSpPr>
          <p:nvPr/>
        </p:nvSpPr>
        <p:spPr bwMode="auto">
          <a:xfrm>
            <a:off x="6368678" y="4600103"/>
            <a:ext cx="2091754" cy="144655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/>
              <a:t>class D {</a:t>
            </a:r>
          </a:p>
          <a:p>
            <a:pPr eaLnBrk="1" hangingPunct="1"/>
            <a:r>
              <a:rPr lang="fr-FR" altLang="fr-FR" sz="2800" dirty="0"/>
              <a:t>	A </a:t>
            </a:r>
            <a:r>
              <a:rPr lang="fr-FR" altLang="fr-FR" sz="2800" dirty="0" err="1"/>
              <a:t>a</a:t>
            </a:r>
            <a:r>
              <a:rPr lang="fr-FR" altLang="fr-FR" sz="2800" dirty="0"/>
              <a:t>;   </a:t>
            </a:r>
          </a:p>
          <a:p>
            <a:pPr eaLnBrk="1" hangingPunct="1"/>
            <a:r>
              <a:rPr lang="fr-FR" altLang="fr-FR" sz="2000" dirty="0"/>
              <a:t>…</a:t>
            </a:r>
          </a:p>
          <a:p>
            <a:pPr eaLnBrk="1" hangingPunct="1"/>
            <a:r>
              <a:rPr lang="fr-FR" altLang="fr-FR" sz="2000" dirty="0"/>
              <a:t>}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700" y="1734543"/>
            <a:ext cx="5351100" cy="2606674"/>
          </a:xfrm>
          <a:prstGeom prst="rect">
            <a:avLst/>
          </a:prstGeom>
        </p:spPr>
      </p:pic>
      <p:sp>
        <p:nvSpPr>
          <p:cNvPr id="14" name="Titre 9"/>
          <p:cNvSpPr txBox="1">
            <a:spLocks/>
          </p:cNvSpPr>
          <p:nvPr/>
        </p:nvSpPr>
        <p:spPr>
          <a:xfrm>
            <a:off x="1529370" y="670638"/>
            <a:ext cx="7200800" cy="593798"/>
          </a:xfrm>
          <a:prstGeom prst="rect">
            <a:avLst/>
          </a:prstGeom>
          <a:solidFill>
            <a:schemeClr val="bg2">
              <a:lumMod val="75000"/>
              <a:alpha val="52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 i="1">
                <a:solidFill>
                  <a:schemeClr val="bg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altLang="fr-FR" dirty="0">
                <a:solidFill>
                  <a:schemeClr val="tx1"/>
                </a:solidFill>
              </a:rPr>
              <a:t>Encapsulation des classes  2/3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9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323528" y="1792106"/>
            <a:ext cx="19078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b="1" dirty="0"/>
              <a:t>Default classe</a:t>
            </a:r>
          </a:p>
        </p:txBody>
      </p:sp>
      <p:sp>
        <p:nvSpPr>
          <p:cNvPr id="7" name="ZoneTexte 48"/>
          <p:cNvSpPr txBox="1">
            <a:spLocks noChangeArrowheads="1"/>
          </p:cNvSpPr>
          <p:nvPr/>
        </p:nvSpPr>
        <p:spPr bwMode="auto">
          <a:xfrm>
            <a:off x="680046" y="4600103"/>
            <a:ext cx="2091754" cy="144655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/>
              <a:t>class B {</a:t>
            </a:r>
          </a:p>
          <a:p>
            <a:pPr eaLnBrk="1" hangingPunct="1"/>
            <a:r>
              <a:rPr lang="fr-FR" altLang="fr-FR" sz="2800" dirty="0"/>
              <a:t>	A </a:t>
            </a:r>
            <a:r>
              <a:rPr lang="fr-FR" altLang="fr-FR" sz="2800" dirty="0" err="1"/>
              <a:t>a</a:t>
            </a:r>
            <a:r>
              <a:rPr lang="fr-FR" altLang="fr-FR" sz="2800" dirty="0"/>
              <a:t>;   </a:t>
            </a:r>
          </a:p>
          <a:p>
            <a:pPr eaLnBrk="1" hangingPunct="1"/>
            <a:r>
              <a:rPr lang="fr-FR" altLang="fr-FR" sz="2000" dirty="0"/>
              <a:t>…</a:t>
            </a:r>
          </a:p>
          <a:p>
            <a:pPr eaLnBrk="1" hangingPunct="1"/>
            <a:r>
              <a:rPr lang="fr-FR" altLang="fr-FR" sz="2000" dirty="0"/>
              <a:t>}</a:t>
            </a:r>
          </a:p>
        </p:txBody>
      </p:sp>
      <p:sp>
        <p:nvSpPr>
          <p:cNvPr id="9" name="ZoneTexte 48"/>
          <p:cNvSpPr txBox="1">
            <a:spLocks noChangeArrowheads="1"/>
          </p:cNvSpPr>
          <p:nvPr/>
        </p:nvSpPr>
        <p:spPr bwMode="auto">
          <a:xfrm>
            <a:off x="3082466" y="4585815"/>
            <a:ext cx="2658678" cy="144655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/>
              <a:t>class C  </a:t>
            </a:r>
            <a:r>
              <a:rPr lang="fr-FR" altLang="fr-FR" sz="2000" dirty="0" err="1"/>
              <a:t>extends</a:t>
            </a:r>
            <a:r>
              <a:rPr lang="fr-FR" altLang="fr-FR" sz="2000" dirty="0"/>
              <a:t> A {</a:t>
            </a:r>
          </a:p>
          <a:p>
            <a:pPr eaLnBrk="1" hangingPunct="1"/>
            <a:r>
              <a:rPr lang="fr-FR" altLang="fr-FR" sz="2800" dirty="0"/>
              <a:t>	</a:t>
            </a:r>
            <a:r>
              <a:rPr lang="fr-FR" altLang="fr-FR" sz="2800" strike="sngStrike" dirty="0"/>
              <a:t>A </a:t>
            </a:r>
            <a:r>
              <a:rPr lang="fr-FR" altLang="fr-FR" sz="2800" strike="sngStrike" dirty="0" err="1"/>
              <a:t>a</a:t>
            </a:r>
            <a:r>
              <a:rPr lang="fr-FR" altLang="fr-FR" sz="2800" strike="sngStrike" dirty="0"/>
              <a:t>;   </a:t>
            </a:r>
          </a:p>
          <a:p>
            <a:pPr eaLnBrk="1" hangingPunct="1"/>
            <a:r>
              <a:rPr lang="fr-FR" altLang="fr-FR" sz="2000" dirty="0"/>
              <a:t>…</a:t>
            </a:r>
          </a:p>
          <a:p>
            <a:pPr eaLnBrk="1" hangingPunct="1"/>
            <a:r>
              <a:rPr lang="fr-FR" altLang="fr-FR" sz="2000" dirty="0"/>
              <a:t>}</a:t>
            </a:r>
          </a:p>
        </p:txBody>
      </p:sp>
      <p:sp>
        <p:nvSpPr>
          <p:cNvPr id="11" name="ZoneTexte 48"/>
          <p:cNvSpPr txBox="1">
            <a:spLocks noChangeArrowheads="1"/>
          </p:cNvSpPr>
          <p:nvPr/>
        </p:nvSpPr>
        <p:spPr bwMode="auto">
          <a:xfrm>
            <a:off x="6368678" y="4600103"/>
            <a:ext cx="2091754" cy="144655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/>
              <a:t>class D {</a:t>
            </a:r>
          </a:p>
          <a:p>
            <a:pPr eaLnBrk="1" hangingPunct="1"/>
            <a:r>
              <a:rPr lang="fr-FR" altLang="fr-FR" sz="2800" dirty="0"/>
              <a:t>	</a:t>
            </a:r>
            <a:r>
              <a:rPr lang="fr-FR" altLang="fr-FR" sz="2800" strike="sngStrike" dirty="0"/>
              <a:t>A </a:t>
            </a:r>
            <a:r>
              <a:rPr lang="fr-FR" altLang="fr-FR" sz="2800" strike="sngStrike" dirty="0" err="1"/>
              <a:t>a</a:t>
            </a:r>
            <a:r>
              <a:rPr lang="fr-FR" altLang="fr-FR" sz="2800" strike="sngStrike" dirty="0"/>
              <a:t>;   </a:t>
            </a:r>
          </a:p>
          <a:p>
            <a:pPr eaLnBrk="1" hangingPunct="1"/>
            <a:r>
              <a:rPr lang="fr-FR" altLang="fr-FR" sz="2000" dirty="0"/>
              <a:t>…</a:t>
            </a:r>
          </a:p>
          <a:p>
            <a:pPr eaLnBrk="1" hangingPunct="1"/>
            <a:r>
              <a:rPr lang="fr-FR" altLang="fr-FR" sz="2000" dirty="0"/>
              <a:t>}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700" y="1734543"/>
            <a:ext cx="5351100" cy="2606674"/>
          </a:xfrm>
          <a:prstGeom prst="rect">
            <a:avLst/>
          </a:prstGeom>
        </p:spPr>
      </p:pic>
      <p:sp>
        <p:nvSpPr>
          <p:cNvPr id="18" name="Rectangle 26"/>
          <p:cNvSpPr>
            <a:spLocks noChangeArrowheads="1"/>
          </p:cNvSpPr>
          <p:nvPr/>
        </p:nvSpPr>
        <p:spPr bwMode="auto">
          <a:xfrm>
            <a:off x="722307" y="6212126"/>
            <a:ext cx="80313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r-FR" dirty="0">
                <a:latin typeface="+mj-lt"/>
              </a:rPr>
              <a:t>La </a:t>
            </a:r>
            <a:r>
              <a:rPr lang="en-US" altLang="fr-FR" dirty="0" err="1">
                <a:latin typeface="+mj-lt"/>
              </a:rPr>
              <a:t>classe</a:t>
            </a:r>
            <a:r>
              <a:rPr lang="en-US" altLang="fr-FR" dirty="0">
                <a:latin typeface="+mj-lt"/>
              </a:rPr>
              <a:t> </a:t>
            </a:r>
            <a:r>
              <a:rPr lang="en-US" altLang="fr-FR" i="1" dirty="0">
                <a:latin typeface="+mj-lt"/>
              </a:rPr>
              <a:t>default</a:t>
            </a:r>
            <a:r>
              <a:rPr lang="en-US" altLang="fr-FR" dirty="0">
                <a:latin typeface="+mj-lt"/>
              </a:rPr>
              <a:t> </a:t>
            </a:r>
            <a:r>
              <a:rPr lang="en-US" altLang="fr-FR" dirty="0" err="1">
                <a:latin typeface="+mj-lt"/>
              </a:rPr>
              <a:t>est</a:t>
            </a:r>
            <a:r>
              <a:rPr lang="en-US" altLang="fr-FR" dirty="0">
                <a:latin typeface="+mj-lt"/>
              </a:rPr>
              <a:t> visible </a:t>
            </a:r>
            <a:r>
              <a:rPr lang="en-US" altLang="fr-FR" dirty="0" err="1">
                <a:latin typeface="+mj-lt"/>
              </a:rPr>
              <a:t>seulement</a:t>
            </a:r>
            <a:r>
              <a:rPr lang="en-US" altLang="fr-FR" dirty="0">
                <a:latin typeface="+mj-lt"/>
              </a:rPr>
              <a:t> par les classes de son package.</a:t>
            </a:r>
            <a:endParaRPr lang="fr-FR" altLang="fr-FR" dirty="0">
              <a:latin typeface="+mj-lt"/>
            </a:endParaRPr>
          </a:p>
        </p:txBody>
      </p:sp>
      <p:sp>
        <p:nvSpPr>
          <p:cNvPr id="19" name="ZoneTexte 3"/>
          <p:cNvSpPr txBox="1">
            <a:spLocks noChangeArrowheads="1"/>
          </p:cNvSpPr>
          <p:nvPr/>
        </p:nvSpPr>
        <p:spPr bwMode="auto">
          <a:xfrm>
            <a:off x="686848" y="2807375"/>
            <a:ext cx="1868927" cy="1200329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   class A {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…</a:t>
            </a:r>
          </a:p>
          <a:p>
            <a:pPr eaLnBrk="1" hangingPunct="1"/>
            <a:r>
              <a:rPr lang="fr-FR" altLang="fr-FR" dirty="0"/>
              <a:t>}</a:t>
            </a:r>
          </a:p>
        </p:txBody>
      </p:sp>
      <p:sp>
        <p:nvSpPr>
          <p:cNvPr id="20" name="Titre 9"/>
          <p:cNvSpPr txBox="1">
            <a:spLocks/>
          </p:cNvSpPr>
          <p:nvPr/>
        </p:nvSpPr>
        <p:spPr>
          <a:xfrm>
            <a:off x="1453129" y="650727"/>
            <a:ext cx="7200800" cy="688396"/>
          </a:xfrm>
          <a:prstGeom prst="rect">
            <a:avLst/>
          </a:prstGeom>
          <a:solidFill>
            <a:schemeClr val="bg2">
              <a:lumMod val="75000"/>
              <a:alpha val="3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 i="1"/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altLang="fr-FR" dirty="0">
                <a:solidFill>
                  <a:schemeClr val="tx1"/>
                </a:solidFill>
              </a:rPr>
              <a:t>Encapsulation des classes  3/3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7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1" grpId="0" animBg="1"/>
      <p:bldP spid="18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057275" y="142875"/>
            <a:ext cx="8229600" cy="92868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endParaRPr lang="fr-FR" sz="44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itre 9"/>
          <p:cNvSpPr txBox="1">
            <a:spLocks/>
          </p:cNvSpPr>
          <p:nvPr/>
        </p:nvSpPr>
        <p:spPr>
          <a:xfrm>
            <a:off x="1475655" y="620688"/>
            <a:ext cx="6650603" cy="690018"/>
          </a:xfrm>
          <a:prstGeom prst="rect">
            <a:avLst/>
          </a:prstGeom>
          <a:solidFill>
            <a:schemeClr val="tx2">
              <a:lumMod val="75000"/>
              <a:alpha val="3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 i="1"/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altLang="fr-FR" dirty="0"/>
              <a:t>Encapsulation des attributs 1/5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30" y="1802698"/>
            <a:ext cx="8572500" cy="4029075"/>
          </a:xfrm>
          <a:prstGeom prst="rect">
            <a:avLst/>
          </a:prstGeom>
        </p:spPr>
      </p:pic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54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1273</TotalTime>
  <Words>1504</Words>
  <Application>Microsoft Office PowerPoint</Application>
  <PresentationFormat>Affichage à l'écran (4:3)</PresentationFormat>
  <Paragraphs>446</Paragraphs>
  <Slides>26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4" baseType="lpstr">
      <vt:lpstr>Adobe Devanagari</vt:lpstr>
      <vt:lpstr>Arial</vt:lpstr>
      <vt:lpstr>Calibri</vt:lpstr>
      <vt:lpstr>Tw Cen MT</vt:lpstr>
      <vt:lpstr>Tw Cen MT Condensed</vt:lpstr>
      <vt:lpstr>Wingdings</vt:lpstr>
      <vt:lpstr>Wingdings 3</vt:lpstr>
      <vt:lpstr>Intégral</vt:lpstr>
      <vt:lpstr>Conception par Objet et Programmation Java</vt:lpstr>
      <vt:lpstr>Plan</vt:lpstr>
      <vt:lpstr>Objectifs </vt:lpstr>
      <vt:lpstr>Encapsulation : définition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Encapsulation des attributs/méthodes</vt:lpstr>
      <vt:lpstr>Encapsulation des attributs/méthodes : Exemples</vt:lpstr>
      <vt:lpstr>Présentation PowerPoint</vt:lpstr>
      <vt:lpstr>Présentation PowerPoint</vt:lpstr>
      <vt:lpstr>Présentation PowerPoint</vt:lpstr>
      <vt:lpstr>Présentation PowerPoint</vt:lpstr>
      <vt:lpstr>Les méthodes static   1/2</vt:lpstr>
      <vt:lpstr>Les méthodes static   2/2</vt:lpstr>
    </vt:vector>
  </TitlesOfParts>
  <Company>Biatel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 Inspired</dc:title>
  <dc:creator>Jarosław Wasilewski</dc:creator>
  <cp:lastModifiedBy>Houssem Eddine Lassoued</cp:lastModifiedBy>
  <cp:revision>109</cp:revision>
  <dcterms:created xsi:type="dcterms:W3CDTF">2011-08-10T09:14:16Z</dcterms:created>
  <dcterms:modified xsi:type="dcterms:W3CDTF">2018-09-19T23:34:42Z</dcterms:modified>
</cp:coreProperties>
</file>