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8" r:id="rId1"/>
  </p:sldMasterIdLst>
  <p:notesMasterIdLst>
    <p:notesMasterId r:id="rId28"/>
  </p:notesMasterIdLst>
  <p:sldIdLst>
    <p:sldId id="334" r:id="rId2"/>
    <p:sldId id="258" r:id="rId3"/>
    <p:sldId id="333" r:id="rId4"/>
    <p:sldId id="315" r:id="rId5"/>
    <p:sldId id="316" r:id="rId6"/>
    <p:sldId id="269" r:id="rId7"/>
    <p:sldId id="314" r:id="rId8"/>
    <p:sldId id="274" r:id="rId9"/>
    <p:sldId id="275" r:id="rId10"/>
    <p:sldId id="276" r:id="rId11"/>
    <p:sldId id="277" r:id="rId12"/>
    <p:sldId id="278" r:id="rId13"/>
    <p:sldId id="279" r:id="rId14"/>
    <p:sldId id="328" r:id="rId15"/>
    <p:sldId id="322" r:id="rId16"/>
    <p:sldId id="323" r:id="rId17"/>
    <p:sldId id="317" r:id="rId18"/>
    <p:sldId id="318" r:id="rId19"/>
    <p:sldId id="319" r:id="rId20"/>
    <p:sldId id="320" r:id="rId21"/>
    <p:sldId id="321" r:id="rId22"/>
    <p:sldId id="326" r:id="rId23"/>
    <p:sldId id="325" r:id="rId24"/>
    <p:sldId id="327" r:id="rId25"/>
    <p:sldId id="329" r:id="rId26"/>
    <p:sldId id="33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ritage" id="{03222BC9-50AC-5641-9A4E-56F8AF5F87C7}">
          <p14:sldIdLst>
            <p14:sldId id="334"/>
            <p14:sldId id="258"/>
            <p14:sldId id="333"/>
            <p14:sldId id="315"/>
            <p14:sldId id="316"/>
            <p14:sldId id="269"/>
            <p14:sldId id="314"/>
            <p14:sldId id="274"/>
            <p14:sldId id="275"/>
            <p14:sldId id="276"/>
            <p14:sldId id="277"/>
            <p14:sldId id="278"/>
            <p14:sldId id="279"/>
            <p14:sldId id="328"/>
            <p14:sldId id="322"/>
            <p14:sldId id="323"/>
            <p14:sldId id="317"/>
            <p14:sldId id="318"/>
            <p14:sldId id="319"/>
            <p14:sldId id="320"/>
            <p14:sldId id="321"/>
            <p14:sldId id="326"/>
            <p14:sldId id="325"/>
            <p14:sldId id="327"/>
            <p14:sldId id="329"/>
            <p14:sldId id="3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747"/>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Style léger 2 - Accentuation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A111915-BE36-4E01-A7E5-04B1672EAD32}" styleName="Stile chiaro 2 - Colore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56"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237D74-C181-41DA-B2CC-0509BDCB1576}" type="datetimeFigureOut">
              <a:rPr lang="fr-FR" smtClean="0"/>
              <a:pPr/>
              <a:t>20/09/2018</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702C6-0EB5-4F7F-9077-A815188B5502}" type="slidenum">
              <a:rPr lang="fr-FR" smtClean="0"/>
              <a:pPr/>
              <a:t>‹N°›</a:t>
            </a:fld>
            <a:endParaRPr lang="fr-FR"/>
          </a:p>
        </p:txBody>
      </p:sp>
    </p:spTree>
    <p:extLst>
      <p:ext uri="{BB962C8B-B14F-4D97-AF65-F5344CB8AC3E}">
        <p14:creationId xmlns:p14="http://schemas.microsoft.com/office/powerpoint/2010/main" val="267753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1</a:t>
            </a:fld>
            <a:endParaRPr lang="fr-FR"/>
          </a:p>
        </p:txBody>
      </p:sp>
    </p:spTree>
    <p:extLst>
      <p:ext uri="{BB962C8B-B14F-4D97-AF65-F5344CB8AC3E}">
        <p14:creationId xmlns:p14="http://schemas.microsoft.com/office/powerpoint/2010/main" val="162234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2</a:t>
            </a:fld>
            <a:endParaRPr lang="fr-FR"/>
          </a:p>
        </p:txBody>
      </p:sp>
    </p:spTree>
    <p:extLst>
      <p:ext uri="{BB962C8B-B14F-4D97-AF65-F5344CB8AC3E}">
        <p14:creationId xmlns:p14="http://schemas.microsoft.com/office/powerpoint/2010/main" val="3681021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D45702C6-0EB5-4F7F-9077-A815188B5502}" type="slidenum">
              <a:rPr lang="fr-FR" smtClean="0"/>
              <a:pPr/>
              <a:t>3</a:t>
            </a:fld>
            <a:endParaRPr lang="fr-FR"/>
          </a:p>
        </p:txBody>
      </p:sp>
    </p:spTree>
    <p:extLst>
      <p:ext uri="{BB962C8B-B14F-4D97-AF65-F5344CB8AC3E}">
        <p14:creationId xmlns:p14="http://schemas.microsoft.com/office/powerpoint/2010/main" val="305748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fr-FR"/>
              <a:t>Modifiez le style du titre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921513"/>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175948792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11043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69844633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fr-FR"/>
              <a:t>Modifiez le style du titre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600D5306-9316-4E6B-9F4D-4CBF8CB1EAAC}" type="datetime1">
              <a:rPr lang="en-US" smtClean="0"/>
              <a:t>9/20/2018</a:t>
            </a:fld>
            <a:endParaRPr lang="en-US"/>
          </a:p>
        </p:txBody>
      </p:sp>
      <p:sp>
        <p:nvSpPr>
          <p:cNvPr id="5" name="Footer Placeholder 4"/>
          <p:cNvSpPr>
            <a:spLocks noGrp="1"/>
          </p:cNvSpPr>
          <p:nvPr>
            <p:ph type="ftr" sz="quarter" idx="11"/>
          </p:nvPr>
        </p:nvSpPr>
        <p:spPr/>
        <p:txBody>
          <a:bodyPr/>
          <a:lstStyle/>
          <a:p>
            <a:r>
              <a:rPr lang="en-US"/>
              <a:t>Héritage</a:t>
            </a:r>
          </a:p>
        </p:txBody>
      </p:sp>
      <p:sp>
        <p:nvSpPr>
          <p:cNvPr id="6" name="Slide Number Placeholder 5"/>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32643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00D5306-9316-4E6B-9F4D-4CBF8CB1EAAC}" type="datetime1">
              <a:rPr lang="en-US" smtClean="0"/>
              <a:t>9/20/2018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39044989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fr-FR"/>
              <a:t>Modifiez le style du titre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768096" y="2967788"/>
            <a:ext cx="3566160" cy="33415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Modifier les styles du texte du masque</a:t>
            </a:r>
          </a:p>
        </p:txBody>
      </p:sp>
      <p:sp>
        <p:nvSpPr>
          <p:cNvPr id="6" name="Content Placeholder 5"/>
          <p:cNvSpPr>
            <a:spLocks noGrp="1"/>
          </p:cNvSpPr>
          <p:nvPr>
            <p:ph sz="quarter" idx="4"/>
          </p:nvPr>
        </p:nvSpPr>
        <p:spPr>
          <a:xfrm>
            <a:off x="4491990" y="2967788"/>
            <a:ext cx="3566160" cy="33415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00D5306-9316-4E6B-9F4D-4CBF8CB1EAAC}" type="datetime1">
              <a:rPr lang="en-US" smtClean="0"/>
              <a:t>9/20/2018</a:t>
            </a:fld>
            <a:endParaRPr lang="en-US"/>
          </a:p>
        </p:txBody>
      </p:sp>
      <p:sp>
        <p:nvSpPr>
          <p:cNvPr id="8" name="Footer Placeholder 7"/>
          <p:cNvSpPr>
            <a:spLocks noGrp="1"/>
          </p:cNvSpPr>
          <p:nvPr>
            <p:ph type="ftr" sz="quarter" idx="11"/>
          </p:nvPr>
        </p:nvSpPr>
        <p:spPr/>
        <p:txBody>
          <a:bodyPr/>
          <a:lstStyle/>
          <a:p>
            <a:r>
              <a:rPr lang="en-US"/>
              <a:t>Héritage</a:t>
            </a:r>
          </a:p>
        </p:txBody>
      </p:sp>
      <p:sp>
        <p:nvSpPr>
          <p:cNvPr id="9" name="Slide Number Placeholder 8"/>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265470790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00D5306-9316-4E6B-9F4D-4CBF8CB1EAAC}" type="datetime1">
              <a:rPr lang="en-US" smtClean="0"/>
              <a:t>9/20/2018</a:t>
            </a:fld>
            <a:endParaRPr lang="en-US"/>
          </a:p>
        </p:txBody>
      </p:sp>
      <p:sp>
        <p:nvSpPr>
          <p:cNvPr id="4" name="Footer Placeholder 3"/>
          <p:cNvSpPr>
            <a:spLocks noGrp="1"/>
          </p:cNvSpPr>
          <p:nvPr>
            <p:ph type="ftr" sz="quarter" idx="11"/>
          </p:nvPr>
        </p:nvSpPr>
        <p:spPr/>
        <p:txBody>
          <a:bodyPr/>
          <a:lstStyle/>
          <a:p>
            <a:r>
              <a:rPr lang="en-US"/>
              <a:t>Héritage</a:t>
            </a:r>
          </a:p>
        </p:txBody>
      </p:sp>
      <p:sp>
        <p:nvSpPr>
          <p:cNvPr id="5" name="Slide Number Placeholder 4"/>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113927323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D5306-9316-4E6B-9F4D-4CBF8CB1EAAC}" type="datetime1">
              <a:rPr lang="en-US" smtClean="0"/>
              <a:t>9/20/2018</a:t>
            </a:fld>
            <a:endParaRPr lang="en-US"/>
          </a:p>
        </p:txBody>
      </p:sp>
      <p:sp>
        <p:nvSpPr>
          <p:cNvPr id="3" name="Footer Placeholder 2"/>
          <p:cNvSpPr>
            <a:spLocks noGrp="1"/>
          </p:cNvSpPr>
          <p:nvPr>
            <p:ph type="ftr" sz="quarter" idx="11"/>
          </p:nvPr>
        </p:nvSpPr>
        <p:spPr/>
        <p:txBody>
          <a:bodyPr/>
          <a:lstStyle/>
          <a:p>
            <a:r>
              <a:rPr lang="en-US"/>
              <a:t>Héritage</a:t>
            </a:r>
          </a:p>
        </p:txBody>
      </p:sp>
      <p:sp>
        <p:nvSpPr>
          <p:cNvPr id="4" name="Slide Number Placeholder 3"/>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220449732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fr-FR"/>
              <a:t>Modifiez le style du titre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00D5306-9316-4E6B-9F4D-4CBF8CB1EAAC}" type="datetime1">
              <a:rPr lang="en-US" smtClean="0"/>
              <a:t>9/20/2018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spTree>
    <p:extLst>
      <p:ext uri="{BB962C8B-B14F-4D97-AF65-F5344CB8AC3E}">
        <p14:creationId xmlns:p14="http://schemas.microsoft.com/office/powerpoint/2010/main" val="42508988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Date Placeholder 4"/>
          <p:cNvSpPr>
            <a:spLocks noGrp="1"/>
          </p:cNvSpPr>
          <p:nvPr>
            <p:ph type="dt" sz="half" idx="10"/>
          </p:nvPr>
        </p:nvSpPr>
        <p:spPr/>
        <p:txBody>
          <a:bodyPr/>
          <a:lstStyle/>
          <a:p>
            <a:fld id="{600D5306-9316-4E6B-9F4D-4CBF8CB1EAAC}" type="datetime1">
              <a:rPr lang="en-US" smtClean="0"/>
              <a:t>9/20/2018</a:t>
            </a:fld>
            <a:endParaRPr lang="en-US"/>
          </a:p>
        </p:txBody>
      </p:sp>
      <p:sp>
        <p:nvSpPr>
          <p:cNvPr id="6" name="Footer Placeholder 5"/>
          <p:cNvSpPr>
            <a:spLocks noGrp="1"/>
          </p:cNvSpPr>
          <p:nvPr>
            <p:ph type="ftr" sz="quarter" idx="11"/>
          </p:nvPr>
        </p:nvSpPr>
        <p:spPr/>
        <p:txBody>
          <a:bodyPr/>
          <a:lstStyle/>
          <a:p>
            <a:r>
              <a:rPr lang="en-US"/>
              <a:t>Héritage</a:t>
            </a:r>
          </a:p>
        </p:txBody>
      </p:sp>
      <p:sp>
        <p:nvSpPr>
          <p:cNvPr id="7" name="Slide Number Placeholder 6"/>
          <p:cNvSpPr>
            <a:spLocks noGrp="1"/>
          </p:cNvSpPr>
          <p:nvPr>
            <p:ph type="sldNum" sz="quarter" idx="12"/>
          </p:nvPr>
        </p:nvSpPr>
        <p:spPr/>
        <p:txBody>
          <a:bodyPr/>
          <a:lstStyle/>
          <a:p>
            <a:fld id="{DB156223-6CBB-4053-8E25-8C4A16887D28}" type="slidenum">
              <a:rPr lang="en-US" smtClean="0"/>
              <a:pPr/>
              <a:t>‹N°›</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659187"/>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00D5306-9316-4E6B-9F4D-4CBF8CB1EAAC}" type="datetime1">
              <a:rPr lang="en-US" smtClean="0"/>
              <a:t>9/20/2018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Héritage</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B156223-6CBB-4053-8E25-8C4A16887D28}" type="slidenum">
              <a:rPr lang="en-US" smtClean="0"/>
              <a:pPr/>
              <a:t>‹N°›</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31696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hf hdr="0" dt="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p:cNvSpPr>
            <a:spLocks noGrp="1"/>
          </p:cNvSpPr>
          <p:nvPr>
            <p:ph type="title"/>
          </p:nvPr>
        </p:nvSpPr>
        <p:spPr>
          <a:xfrm>
            <a:off x="1547664" y="507774"/>
            <a:ext cx="6984776" cy="925141"/>
          </a:xfrm>
          <a:solidFill>
            <a:schemeClr val="bg2"/>
          </a:solidFill>
        </p:spPr>
        <p:style>
          <a:lnRef idx="2">
            <a:schemeClr val="accent4"/>
          </a:lnRef>
          <a:fillRef idx="1">
            <a:schemeClr val="lt1"/>
          </a:fillRef>
          <a:effectRef idx="0">
            <a:schemeClr val="accent4"/>
          </a:effectRef>
          <a:fontRef idx="minor">
            <a:schemeClr val="dk1"/>
          </a:fontRef>
        </p:style>
        <p:txBody>
          <a:bodyPr>
            <a:noAutofit/>
          </a:bodyPr>
          <a:lstStyle/>
          <a:p>
            <a:pPr algn="ctr"/>
            <a:r>
              <a:rPr lang="fr-FR" sz="3000" b="1" dirty="0">
                <a:latin typeface="Adobe Devanagari" panose="02040503050201020203" pitchFamily="18" charset="0"/>
                <a:cs typeface="Adobe Devanagari" panose="02040503050201020203" pitchFamily="18" charset="0"/>
              </a:rPr>
              <a:t>Conception par Objet et Programmation Java</a:t>
            </a:r>
          </a:p>
        </p:txBody>
      </p:sp>
      <p:sp>
        <p:nvSpPr>
          <p:cNvPr id="4" name="Espace réservé du numéro de diapositive 3"/>
          <p:cNvSpPr>
            <a:spLocks noGrp="1"/>
          </p:cNvSpPr>
          <p:nvPr>
            <p:ph type="sldNum" sz="quarter" idx="12"/>
          </p:nvPr>
        </p:nvSpPr>
        <p:spPr/>
        <p:txBody>
          <a:bodyPr/>
          <a:lstStyle/>
          <a:p>
            <a:r>
              <a:rPr lang="en-US" dirty="0">
                <a:solidFill>
                  <a:schemeClr val="bg1"/>
                </a:solidFill>
              </a:rPr>
              <a:t>1</a:t>
            </a:r>
          </a:p>
        </p:txBody>
      </p:sp>
      <p:grpSp>
        <p:nvGrpSpPr>
          <p:cNvPr id="6" name="Groupe 5"/>
          <p:cNvGrpSpPr/>
          <p:nvPr/>
        </p:nvGrpSpPr>
        <p:grpSpPr>
          <a:xfrm>
            <a:off x="179512" y="1886402"/>
            <a:ext cx="8964488" cy="3711575"/>
            <a:chOff x="305837" y="1872471"/>
            <a:chExt cx="9144000" cy="3711575"/>
          </a:xfrm>
        </p:grpSpPr>
        <p:grpSp>
          <p:nvGrpSpPr>
            <p:cNvPr id="8" name="Groupe 7"/>
            <p:cNvGrpSpPr/>
            <p:nvPr/>
          </p:nvGrpSpPr>
          <p:grpSpPr>
            <a:xfrm>
              <a:off x="305837" y="1872471"/>
              <a:ext cx="9144000" cy="3711575"/>
              <a:chOff x="0" y="1928813"/>
              <a:chExt cx="9144000" cy="3711575"/>
            </a:xfrm>
          </p:grpSpPr>
          <p:sp>
            <p:nvSpPr>
              <p:cNvPr id="11" name="Rectangle 10"/>
              <p:cNvSpPr/>
              <p:nvPr/>
            </p:nvSpPr>
            <p:spPr>
              <a:xfrm>
                <a:off x="0" y="2978301"/>
                <a:ext cx="9144000" cy="2016125"/>
              </a:xfrm>
              <a:prstGeom prst="rect">
                <a:avLst/>
              </a:prstGeom>
              <a:solidFill>
                <a:schemeClr val="bg2"/>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p>
                <a:pPr>
                  <a:spcBef>
                    <a:spcPct val="0"/>
                  </a:spcBef>
                </a:pPr>
                <a:endParaRPr lang="fr-FR" sz="3600" b="1" i="1" kern="0" dirty="0">
                  <a:solidFill>
                    <a:schemeClr val="dk1"/>
                  </a:solidFill>
                </a:endParaRPr>
              </a:p>
            </p:txBody>
          </p:sp>
          <p:pic>
            <p:nvPicPr>
              <p:cNvPr id="12" name="Picture 6"/>
              <p:cNvPicPr>
                <a:picLocks noChangeAspect="1"/>
              </p:cNvPicPr>
              <p:nvPr/>
            </p:nvPicPr>
            <p:blipFill>
              <a:blip r:embed="rId3" cstate="print"/>
              <a:srcRect/>
              <a:stretch>
                <a:fillRect/>
              </a:stretch>
            </p:blipFill>
            <p:spPr bwMode="auto">
              <a:xfrm>
                <a:off x="5724525" y="1928813"/>
                <a:ext cx="3419475" cy="3711575"/>
              </a:xfrm>
              <a:prstGeom prst="rect">
                <a:avLst/>
              </a:prstGeom>
              <a:noFill/>
              <a:ln w="9525">
                <a:noFill/>
                <a:miter lim="800000"/>
                <a:headEnd/>
                <a:tailEnd/>
              </a:ln>
            </p:spPr>
          </p:pic>
        </p:grpSp>
        <p:sp>
          <p:nvSpPr>
            <p:cNvPr id="7" name="ZoneTexte 8"/>
            <p:cNvSpPr txBox="1">
              <a:spLocks noChangeArrowheads="1"/>
            </p:cNvSpPr>
            <p:nvPr/>
          </p:nvSpPr>
          <p:spPr bwMode="auto">
            <a:xfrm>
              <a:off x="526225" y="2581583"/>
              <a:ext cx="5989991" cy="400110"/>
            </a:xfrm>
            <a:prstGeom prst="rect">
              <a:avLst/>
            </a:prstGeom>
            <a:noFill/>
            <a:ln w="9525">
              <a:noFill/>
              <a:miter lim="800000"/>
              <a:headEnd/>
              <a:tailEnd/>
            </a:ln>
          </p:spPr>
          <p:txBody>
            <a:bodyPr wrap="square">
              <a:spAutoFit/>
            </a:bodyPr>
            <a:lstStyle/>
            <a:p>
              <a:pPr eaLnBrk="1" hangingPunct="1"/>
              <a:endParaRPr lang="fr-FR" sz="2000" b="1" dirty="0"/>
            </a:p>
          </p:txBody>
        </p:sp>
        <p:sp>
          <p:nvSpPr>
            <p:cNvPr id="2" name="Rectangle 1"/>
            <p:cNvSpPr/>
            <p:nvPr/>
          </p:nvSpPr>
          <p:spPr>
            <a:xfrm>
              <a:off x="526225" y="3140968"/>
              <a:ext cx="5822063" cy="461665"/>
            </a:xfrm>
            <a:prstGeom prst="rect">
              <a:avLst/>
            </a:prstGeom>
          </p:spPr>
          <p:txBody>
            <a:bodyPr wrap="square">
              <a:spAutoFit/>
            </a:bodyPr>
            <a:lstStyle/>
            <a:p>
              <a:r>
                <a:rPr lang="fr-FR" sz="2400" b="1" i="1" u="sng" dirty="0"/>
                <a:t>Chapitre 4 : Héritage</a:t>
              </a:r>
              <a:endParaRPr lang="fr-FR" sz="2400" i="1" u="sng" dirty="0"/>
            </a:p>
          </p:txBody>
        </p:sp>
        <p:sp>
          <p:nvSpPr>
            <p:cNvPr id="5" name="ZoneTexte 4"/>
            <p:cNvSpPr txBox="1"/>
            <p:nvPr/>
          </p:nvSpPr>
          <p:spPr>
            <a:xfrm>
              <a:off x="558467" y="3761908"/>
              <a:ext cx="4549831" cy="523220"/>
            </a:xfrm>
            <a:prstGeom prst="rect">
              <a:avLst/>
            </a:prstGeom>
            <a:noFill/>
          </p:spPr>
          <p:txBody>
            <a:bodyPr wrap="square" rtlCol="0">
              <a:spAutoFit/>
            </a:bodyPr>
            <a:lstStyle/>
            <a:p>
              <a:r>
                <a:rPr lang="fr-FR" sz="2800" b="1" i="1" dirty="0">
                  <a:solidFill>
                    <a:schemeClr val="accent6"/>
                  </a:solidFill>
                </a:rPr>
                <a:t>Equipe Java</a:t>
              </a:r>
            </a:p>
          </p:txBody>
        </p:sp>
      </p:grpSp>
      <p:pic>
        <p:nvPicPr>
          <p:cNvPr id="16" name="Imag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3092" y="6165304"/>
            <a:ext cx="1560907" cy="689386"/>
          </a:xfrm>
          <a:prstGeom prst="rect">
            <a:avLst/>
          </a:prstGeom>
        </p:spPr>
      </p:pic>
    </p:spTree>
    <p:extLst>
      <p:ext uri="{BB962C8B-B14F-4D97-AF65-F5344CB8AC3E}">
        <p14:creationId xmlns:p14="http://schemas.microsoft.com/office/powerpoint/2010/main" val="10851175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4370" name="Rectangle 4"/>
          <p:cNvSpPr>
            <a:spLocks noChangeArrowheads="1"/>
          </p:cNvSpPr>
          <p:nvPr/>
        </p:nvSpPr>
        <p:spPr bwMode="auto">
          <a:xfrm>
            <a:off x="349994" y="1501158"/>
            <a:ext cx="8501062" cy="1938992"/>
          </a:xfrm>
          <a:prstGeom prst="rect">
            <a:avLst/>
          </a:prstGeom>
          <a:noFill/>
          <a:ln w="9525">
            <a:noFill/>
            <a:miter lim="800000"/>
            <a:headEnd/>
            <a:tailEnd/>
          </a:ln>
        </p:spPr>
        <p:txBody>
          <a:bodyPr wrap="square">
            <a:spAutoFit/>
          </a:bodyPr>
          <a:lstStyle/>
          <a:p>
            <a:r>
              <a:rPr lang="fr-FR" sz="2400" dirty="0">
                <a:solidFill>
                  <a:schemeClr val="bg1"/>
                </a:solidFill>
                <a:latin typeface="Calibri" panose="020F0502020204030204" pitchFamily="34" charset="0"/>
              </a:rPr>
              <a:t>Héritage simple </a:t>
            </a:r>
          </a:p>
          <a:p>
            <a:pPr marL="1257300" lvl="2" indent="-342900">
              <a:buFont typeface="Wingdings" panose="05000000000000000000" pitchFamily="2" charset="2"/>
              <a:buChar char="§"/>
            </a:pPr>
            <a:r>
              <a:rPr lang="fr-FR" sz="2400" dirty="0">
                <a:solidFill>
                  <a:schemeClr val="bg1"/>
                </a:solidFill>
                <a:latin typeface="Calibri" panose="020F0502020204030204" pitchFamily="34" charset="0"/>
              </a:rPr>
              <a:t>Une classe ne peut hériter que d’une seule autre classe</a:t>
            </a:r>
          </a:p>
          <a:p>
            <a:pPr marL="1257300" lvl="2" indent="-342900">
              <a:buFont typeface="Wingdings" panose="05000000000000000000" pitchFamily="2" charset="2"/>
              <a:buChar char="§"/>
            </a:pPr>
            <a:r>
              <a:rPr lang="fr-FR" sz="2400" dirty="0">
                <a:solidFill>
                  <a:schemeClr val="bg1"/>
                </a:solidFill>
                <a:latin typeface="Calibri" panose="020F0502020204030204" pitchFamily="34" charset="0"/>
              </a:rPr>
              <a:t>Dans certains autres langages (ex : C++) possibilité d’héritage multiple</a:t>
            </a:r>
          </a:p>
          <a:p>
            <a:pPr marL="1257300" lvl="2" indent="-342900">
              <a:buFont typeface="Wingdings" panose="05000000000000000000" pitchFamily="2" charset="2"/>
              <a:buChar char="§"/>
            </a:pPr>
            <a:r>
              <a:rPr lang="fr-FR" sz="2400" dirty="0">
                <a:solidFill>
                  <a:schemeClr val="bg1"/>
                </a:solidFill>
                <a:latin typeface="Calibri" panose="020F0502020204030204" pitchFamily="34" charset="0"/>
              </a:rPr>
              <a:t>Utilisation du mot-clé </a:t>
            </a:r>
            <a:r>
              <a:rPr lang="fr-FR" sz="2400" dirty="0" err="1">
                <a:solidFill>
                  <a:schemeClr val="bg1"/>
                </a:solidFill>
                <a:latin typeface="Calibri" panose="020F0502020204030204" pitchFamily="34" charset="0"/>
              </a:rPr>
              <a:t>extends</a:t>
            </a:r>
            <a:r>
              <a:rPr lang="fr-FR" sz="2400" dirty="0">
                <a:solidFill>
                  <a:schemeClr val="bg1"/>
                </a:solidFill>
                <a:latin typeface="Calibri" panose="020F0502020204030204" pitchFamily="34" charset="0"/>
              </a:rPr>
              <a:t> après le nom de la classe</a:t>
            </a:r>
          </a:p>
        </p:txBody>
      </p:sp>
      <p:sp>
        <p:nvSpPr>
          <p:cNvPr id="8" name="Titre 9"/>
          <p:cNvSpPr txBox="1">
            <a:spLocks/>
          </p:cNvSpPr>
          <p:nvPr/>
        </p:nvSpPr>
        <p:spPr>
          <a:xfrm>
            <a:off x="1497607" y="647066"/>
            <a:ext cx="7200800" cy="575963"/>
          </a:xfrm>
          <a:prstGeom prst="rect">
            <a:avLst/>
          </a:prstGeom>
          <a:solidFill>
            <a:schemeClr val="tx2">
              <a:lumMod val="75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defPPr>
              <a:defRPr lang="en-US"/>
            </a:defPPr>
            <a:lvl1pPr>
              <a:spcBef>
                <a:spcPct val="0"/>
              </a:spcBef>
              <a:buNone/>
              <a:defRPr sz="3200" b="1" i="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solidFill>
                  <a:schemeClr val="bg1"/>
                </a:solidFill>
              </a:rPr>
              <a:t>Héritage et Java</a:t>
            </a:r>
          </a:p>
        </p:txBody>
      </p:sp>
      <p:grpSp>
        <p:nvGrpSpPr>
          <p:cNvPr id="5" name="Groupe 4"/>
          <p:cNvGrpSpPr/>
          <p:nvPr/>
        </p:nvGrpSpPr>
        <p:grpSpPr>
          <a:xfrm>
            <a:off x="197512" y="3608661"/>
            <a:ext cx="2862319" cy="2376264"/>
            <a:chOff x="323528" y="3933056"/>
            <a:chExt cx="2736304" cy="2238518"/>
          </a:xfrm>
        </p:grpSpPr>
        <p:sp>
          <p:nvSpPr>
            <p:cNvPr id="6" name="Rectangle 5"/>
            <p:cNvSpPr/>
            <p:nvPr/>
          </p:nvSpPr>
          <p:spPr>
            <a:xfrm>
              <a:off x="323528" y="3933056"/>
              <a:ext cx="2736304" cy="360040"/>
            </a:xfrm>
            <a:prstGeom prst="rect">
              <a:avLst/>
            </a:prstGeom>
            <a:solidFill>
              <a:schemeClr val="tx2">
                <a:lumMod val="9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rgbClr val="002060"/>
                  </a:solidFill>
                  <a:latin typeface="High Tower Text" panose="02040502050506030303" pitchFamily="18" charset="0"/>
                </a:rPr>
                <a:t>Voiture</a:t>
              </a:r>
              <a:endParaRPr lang="en-US" b="1" dirty="0">
                <a:solidFill>
                  <a:srgbClr val="002060"/>
                </a:solidFill>
                <a:latin typeface="High Tower Text" panose="02040502050506030303" pitchFamily="18" charset="0"/>
              </a:endParaRPr>
            </a:p>
          </p:txBody>
        </p:sp>
        <p:grpSp>
          <p:nvGrpSpPr>
            <p:cNvPr id="7" name="Groupe 6"/>
            <p:cNvGrpSpPr/>
            <p:nvPr/>
          </p:nvGrpSpPr>
          <p:grpSpPr>
            <a:xfrm>
              <a:off x="323528" y="5124176"/>
              <a:ext cx="2736304" cy="1047398"/>
              <a:chOff x="323528" y="5117906"/>
              <a:chExt cx="2736304" cy="1047398"/>
            </a:xfrm>
          </p:grpSpPr>
          <p:sp>
            <p:nvSpPr>
              <p:cNvPr id="11" name="Rectangle 10"/>
              <p:cNvSpPr/>
              <p:nvPr/>
            </p:nvSpPr>
            <p:spPr>
              <a:xfrm>
                <a:off x="323528" y="5117906"/>
                <a:ext cx="2736304" cy="327318"/>
              </a:xfrm>
              <a:prstGeom prst="rect">
                <a:avLst/>
              </a:prstGeom>
              <a:solidFill>
                <a:schemeClr val="tx2">
                  <a:lumMod val="9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rgbClr val="002060"/>
                    </a:solidFill>
                    <a:latin typeface="Adobe Arabic" panose="02040503050201020203" pitchFamily="18" charset="-78"/>
                    <a:cs typeface="Adobe Arabic" panose="02040503050201020203" pitchFamily="18" charset="-78"/>
                  </a:rPr>
                  <a:t>VehiculePrioritaire</a:t>
                </a:r>
                <a:endParaRPr lang="en-US" b="1" dirty="0">
                  <a:solidFill>
                    <a:srgbClr val="002060"/>
                  </a:solidFill>
                  <a:latin typeface="Adobe Arabic" panose="02040503050201020203" pitchFamily="18" charset="-78"/>
                  <a:cs typeface="Adobe Arabic" panose="02040503050201020203" pitchFamily="18" charset="-78"/>
                </a:endParaRPr>
              </a:p>
            </p:txBody>
          </p:sp>
          <p:sp>
            <p:nvSpPr>
              <p:cNvPr id="12" name="Rectangle 11"/>
              <p:cNvSpPr/>
              <p:nvPr/>
            </p:nvSpPr>
            <p:spPr>
              <a:xfrm>
                <a:off x="323528" y="5445224"/>
                <a:ext cx="2736304" cy="360040"/>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rgbClr val="002060"/>
                    </a:solidFill>
                    <a:latin typeface="Adobe Arabic" panose="02040503050201020203" pitchFamily="18" charset="-78"/>
                    <a:cs typeface="Adobe Arabic" panose="02040503050201020203" pitchFamily="18" charset="-78"/>
                  </a:rPr>
                  <a:t>- </a:t>
                </a:r>
                <a:r>
                  <a:rPr lang="en-US" sz="1600" dirty="0" err="1">
                    <a:solidFill>
                      <a:srgbClr val="002060"/>
                    </a:solidFill>
                    <a:latin typeface="Adobe Arabic" panose="02040503050201020203" pitchFamily="18" charset="-78"/>
                    <a:cs typeface="Adobe Arabic" panose="02040503050201020203" pitchFamily="18" charset="-78"/>
                  </a:rPr>
                  <a:t>gyrophare</a:t>
                </a:r>
                <a:r>
                  <a:rPr lang="en-US" sz="1600" dirty="0">
                    <a:solidFill>
                      <a:srgbClr val="002060"/>
                    </a:solidFill>
                    <a:latin typeface="Adobe Arabic" panose="02040503050201020203" pitchFamily="18" charset="-78"/>
                    <a:cs typeface="Adobe Arabic" panose="02040503050201020203" pitchFamily="18" charset="-78"/>
                  </a:rPr>
                  <a:t> :  </a:t>
                </a:r>
                <a:r>
                  <a:rPr lang="en-US" sz="1600" dirty="0" err="1">
                    <a:solidFill>
                      <a:srgbClr val="002060"/>
                    </a:solidFill>
                    <a:latin typeface="Adobe Arabic" panose="02040503050201020203" pitchFamily="18" charset="-78"/>
                    <a:cs typeface="Adobe Arabic" panose="02040503050201020203" pitchFamily="18" charset="-78"/>
                  </a:rPr>
                  <a:t>boolean</a:t>
                </a:r>
                <a:endParaRPr lang="en-US" sz="1600" dirty="0">
                  <a:solidFill>
                    <a:srgbClr val="002060"/>
                  </a:solidFill>
                  <a:latin typeface="Adobe Arabic" panose="02040503050201020203" pitchFamily="18" charset="-78"/>
                  <a:cs typeface="Adobe Arabic" panose="02040503050201020203" pitchFamily="18" charset="-78"/>
                </a:endParaRPr>
              </a:p>
            </p:txBody>
          </p:sp>
          <p:sp>
            <p:nvSpPr>
              <p:cNvPr id="13" name="Rectangle 12"/>
              <p:cNvSpPr/>
              <p:nvPr/>
            </p:nvSpPr>
            <p:spPr>
              <a:xfrm>
                <a:off x="323528" y="5805264"/>
                <a:ext cx="2736304" cy="360040"/>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allumeGyrophare</a:t>
                </a:r>
                <a:r>
                  <a:rPr lang="en-US" dirty="0">
                    <a:solidFill>
                      <a:srgbClr val="002060"/>
                    </a:solidFill>
                    <a:latin typeface="Adobe Arabic" panose="02040503050201020203" pitchFamily="18" charset="-78"/>
                    <a:cs typeface="Adobe Arabic" panose="02040503050201020203" pitchFamily="18" charset="-78"/>
                  </a:rPr>
                  <a:t> ()</a:t>
                </a:r>
              </a:p>
            </p:txBody>
          </p:sp>
        </p:grpSp>
        <p:cxnSp>
          <p:nvCxnSpPr>
            <p:cNvPr id="9" name="Connecteur droit 8"/>
            <p:cNvCxnSpPr/>
            <p:nvPr/>
          </p:nvCxnSpPr>
          <p:spPr>
            <a:xfrm>
              <a:off x="1691680" y="4509120"/>
              <a:ext cx="0" cy="582334"/>
            </a:xfrm>
            <a:prstGeom prst="line">
              <a:avLst/>
            </a:prstGeom>
            <a:ln w="28575"/>
          </p:spPr>
          <p:style>
            <a:lnRef idx="1">
              <a:schemeClr val="dk1"/>
            </a:lnRef>
            <a:fillRef idx="0">
              <a:schemeClr val="dk1"/>
            </a:fillRef>
            <a:effectRef idx="0">
              <a:schemeClr val="dk1"/>
            </a:effectRef>
            <a:fontRef idx="minor">
              <a:schemeClr val="tx1"/>
            </a:fontRef>
          </p:style>
        </p:cxnSp>
        <p:sp>
          <p:nvSpPr>
            <p:cNvPr id="10" name="Triangle isocèle 9"/>
            <p:cNvSpPr/>
            <p:nvPr/>
          </p:nvSpPr>
          <p:spPr>
            <a:xfrm>
              <a:off x="1566386" y="4293096"/>
              <a:ext cx="250588" cy="216024"/>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4" name="Rectangle 13"/>
          <p:cNvSpPr/>
          <p:nvPr/>
        </p:nvSpPr>
        <p:spPr>
          <a:xfrm>
            <a:off x="3244746" y="3608661"/>
            <a:ext cx="5764758" cy="223851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dobe Arabic" panose="02040503050201020203" pitchFamily="18" charset="-78"/>
                <a:cs typeface="Adobe Arabic" panose="02040503050201020203" pitchFamily="18" charset="-78"/>
              </a:rPr>
              <a:t>public class </a:t>
            </a:r>
            <a:r>
              <a:rPr lang="en-US" dirty="0" err="1">
                <a:solidFill>
                  <a:srgbClr val="002060"/>
                </a:solidFill>
                <a:latin typeface="Adobe Arabic" panose="02040503050201020203" pitchFamily="18" charset="-78"/>
                <a:cs typeface="Adobe Arabic" panose="02040503050201020203" pitchFamily="18" charset="-78"/>
              </a:rPr>
              <a:t>VehiculePrioritaire</a:t>
            </a:r>
            <a:r>
              <a:rPr lang="en-US" dirty="0">
                <a:solidFill>
                  <a:srgbClr val="002060"/>
                </a:solidFill>
                <a:latin typeface="Adobe Arabic" panose="02040503050201020203" pitchFamily="18" charset="-78"/>
                <a:cs typeface="Adobe Arabic" panose="02040503050201020203" pitchFamily="18" charset="-78"/>
              </a:rPr>
              <a:t> extends </a:t>
            </a:r>
            <a:r>
              <a:rPr lang="en-US" dirty="0" err="1">
                <a:solidFill>
                  <a:srgbClr val="002060"/>
                </a:solidFill>
                <a:latin typeface="Adobe Arabic" panose="02040503050201020203" pitchFamily="18" charset="-78"/>
                <a:cs typeface="Adobe Arabic" panose="02040503050201020203" pitchFamily="18" charset="-78"/>
              </a:rPr>
              <a:t>Voiture</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private </a:t>
            </a:r>
            <a:r>
              <a:rPr lang="en-US" dirty="0" err="1">
                <a:solidFill>
                  <a:srgbClr val="002060"/>
                </a:solidFill>
                <a:latin typeface="Adobe Arabic" panose="02040503050201020203" pitchFamily="18" charset="-78"/>
                <a:cs typeface="Adobe Arabic" panose="02040503050201020203" pitchFamily="18" charset="-78"/>
              </a:rPr>
              <a:t>boolean</a:t>
            </a:r>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gyrophare</a:t>
            </a:r>
            <a:r>
              <a:rPr lang="en-US" dirty="0">
                <a:solidFill>
                  <a:srgbClr val="002060"/>
                </a:solidFill>
                <a:latin typeface="Adobe Arabic" panose="02040503050201020203" pitchFamily="18" charset="-78"/>
                <a:cs typeface="Adobe Arabic" panose="02040503050201020203" pitchFamily="18" charset="-78"/>
              </a:rPr>
              <a:t>;</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public void </a:t>
            </a:r>
            <a:r>
              <a:rPr lang="en-US" dirty="0" err="1">
                <a:solidFill>
                  <a:srgbClr val="002060"/>
                </a:solidFill>
                <a:latin typeface="Adobe Arabic" panose="02040503050201020203" pitchFamily="18" charset="-78"/>
                <a:cs typeface="Adobe Arabic" panose="02040503050201020203" pitchFamily="18" charset="-78"/>
              </a:rPr>
              <a:t>allumeGyrophare</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gyrophare</a:t>
            </a:r>
            <a:r>
              <a:rPr lang="en-US" dirty="0">
                <a:solidFill>
                  <a:srgbClr val="002060"/>
                </a:solidFill>
                <a:latin typeface="Adobe Arabic" panose="02040503050201020203" pitchFamily="18" charset="-78"/>
                <a:cs typeface="Adobe Arabic" panose="02040503050201020203" pitchFamily="18" charset="-78"/>
              </a:rPr>
              <a:t> = true;</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a:t>
            </a:r>
          </a:p>
        </p:txBody>
      </p:sp>
      <p:sp>
        <p:nvSpPr>
          <p:cNvPr id="15" name="Ellipse 14"/>
          <p:cNvSpPr/>
          <p:nvPr/>
        </p:nvSpPr>
        <p:spPr>
          <a:xfrm>
            <a:off x="2627784" y="577517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Ellipse 15"/>
          <p:cNvSpPr/>
          <p:nvPr/>
        </p:nvSpPr>
        <p:spPr>
          <a:xfrm>
            <a:off x="2627784" y="5336853"/>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Ellipse 16"/>
          <p:cNvSpPr/>
          <p:nvPr/>
        </p:nvSpPr>
        <p:spPr>
          <a:xfrm>
            <a:off x="1689837" y="422027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Connecteur droit 17"/>
          <p:cNvCxnSpPr>
            <a:endCxn id="17" idx="7"/>
          </p:cNvCxnSpPr>
          <p:nvPr/>
        </p:nvCxnSpPr>
        <p:spPr>
          <a:xfrm flipH="1">
            <a:off x="1751300" y="3860231"/>
            <a:ext cx="3900820" cy="370585"/>
          </a:xfrm>
          <a:prstGeom prst="line">
            <a:avLst/>
          </a:prstGeom>
        </p:spPr>
        <p:style>
          <a:lnRef idx="1">
            <a:schemeClr val="dk1"/>
          </a:lnRef>
          <a:fillRef idx="0">
            <a:schemeClr val="dk1"/>
          </a:fillRef>
          <a:effectRef idx="0">
            <a:schemeClr val="dk1"/>
          </a:effectRef>
          <a:fontRef idx="minor">
            <a:schemeClr val="tx1"/>
          </a:fontRef>
        </p:style>
      </p:cxnSp>
      <p:cxnSp>
        <p:nvCxnSpPr>
          <p:cNvPr id="19" name="Connecteur droit 18"/>
          <p:cNvCxnSpPr>
            <a:endCxn id="15" idx="6"/>
          </p:cNvCxnSpPr>
          <p:nvPr/>
        </p:nvCxnSpPr>
        <p:spPr>
          <a:xfrm flipH="1">
            <a:off x="2699792" y="4683509"/>
            <a:ext cx="1727471" cy="1127666"/>
          </a:xfrm>
          <a:prstGeom prst="line">
            <a:avLst/>
          </a:prstGeom>
        </p:spPr>
        <p:style>
          <a:lnRef idx="1">
            <a:schemeClr val="dk1"/>
          </a:lnRef>
          <a:fillRef idx="0">
            <a:schemeClr val="dk1"/>
          </a:fillRef>
          <a:effectRef idx="0">
            <a:schemeClr val="dk1"/>
          </a:effectRef>
          <a:fontRef idx="minor">
            <a:schemeClr val="tx1"/>
          </a:fontRef>
        </p:style>
      </p:cxnSp>
      <p:cxnSp>
        <p:nvCxnSpPr>
          <p:cNvPr id="20" name="Connecteur droit 19"/>
          <p:cNvCxnSpPr>
            <a:endCxn id="16" idx="7"/>
          </p:cNvCxnSpPr>
          <p:nvPr/>
        </p:nvCxnSpPr>
        <p:spPr>
          <a:xfrm flipH="1">
            <a:off x="2689247" y="4121724"/>
            <a:ext cx="1738737" cy="1225674"/>
          </a:xfrm>
          <a:prstGeom prst="line">
            <a:avLst/>
          </a:prstGeom>
        </p:spPr>
        <p:style>
          <a:lnRef idx="1">
            <a:schemeClr val="dk1"/>
          </a:lnRef>
          <a:fillRef idx="0">
            <a:schemeClr val="dk1"/>
          </a:fillRef>
          <a:effectRef idx="0">
            <a:schemeClr val="dk1"/>
          </a:effectRef>
          <a:fontRef idx="minor">
            <a:schemeClr val="tx1"/>
          </a:fontRef>
        </p:style>
      </p:cxnSp>
      <p:sp>
        <p:nvSpPr>
          <p:cNvPr id="22" name="Espace réservé du numéro de diapositive 5">
            <a:extLst>
              <a:ext uri="{FF2B5EF4-FFF2-40B4-BE49-F238E27FC236}">
                <a16:creationId xmlns:a16="http://schemas.microsoft.com/office/drawing/2014/main" id="{9DB27F8C-63F5-4822-BE7E-C25B07720758}"/>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bg1"/>
                </a:solidFill>
              </a:rPr>
              <a:pPr/>
              <a:t>10</a:t>
            </a:fld>
            <a:endParaRPr lang="en-US" dirty="0">
              <a:solidFill>
                <a:schemeClr val="bg1"/>
              </a:solidFill>
            </a:endParaRPr>
          </a:p>
        </p:txBody>
      </p:sp>
    </p:spTree>
    <p:extLst>
      <p:ext uri="{BB962C8B-B14F-4D97-AF65-F5344CB8AC3E}">
        <p14:creationId xmlns:p14="http://schemas.microsoft.com/office/powerpoint/2010/main" val="35110766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1" name="Titre 9"/>
          <p:cNvSpPr txBox="1">
            <a:spLocks/>
          </p:cNvSpPr>
          <p:nvPr/>
        </p:nvSpPr>
        <p:spPr>
          <a:xfrm>
            <a:off x="1382083" y="669883"/>
            <a:ext cx="7200800" cy="562781"/>
          </a:xfrm>
          <a:prstGeom prst="rect">
            <a:avLst/>
          </a:prstGeom>
          <a:solidFill>
            <a:schemeClr val="tx2">
              <a:lumMod val="75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lnSpcReduction="10000"/>
          </a:bodyPr>
          <a:lstStyle>
            <a:defPPr>
              <a:defRPr lang="en-US"/>
            </a:defPPr>
            <a:lvl1pPr>
              <a:spcBef>
                <a:spcPct val="0"/>
              </a:spcBef>
              <a:buNone/>
              <a:defRPr sz="3200" b="1" i="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Héritage à plusieurs niveaux</a:t>
            </a:r>
          </a:p>
        </p:txBody>
      </p:sp>
      <p:sp>
        <p:nvSpPr>
          <p:cNvPr id="4" name="Rectangle 3"/>
          <p:cNvSpPr/>
          <p:nvPr/>
        </p:nvSpPr>
        <p:spPr>
          <a:xfrm>
            <a:off x="115475" y="2008070"/>
            <a:ext cx="1944216" cy="216024"/>
          </a:xfrm>
          <a:prstGeom prst="rect">
            <a:avLst/>
          </a:prstGeom>
          <a:solidFill>
            <a:schemeClr val="tx2">
              <a:lumMod val="9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err="1">
                <a:solidFill>
                  <a:srgbClr val="002060"/>
                </a:solidFill>
                <a:latin typeface="Adobe Arabic" panose="02040503050201020203" pitchFamily="18" charset="-78"/>
                <a:cs typeface="Adobe Arabic" panose="02040503050201020203" pitchFamily="18" charset="-78"/>
              </a:rPr>
              <a:t>Voiture</a:t>
            </a:r>
            <a:endParaRPr lang="en-US" sz="1600" b="1" dirty="0">
              <a:solidFill>
                <a:srgbClr val="002060"/>
              </a:solidFill>
              <a:latin typeface="Adobe Arabic" panose="02040503050201020203" pitchFamily="18" charset="-78"/>
              <a:cs typeface="Adobe Arabic" panose="02040503050201020203" pitchFamily="18" charset="-78"/>
            </a:endParaRPr>
          </a:p>
        </p:txBody>
      </p:sp>
      <p:grpSp>
        <p:nvGrpSpPr>
          <p:cNvPr id="5" name="Groupe 4"/>
          <p:cNvGrpSpPr/>
          <p:nvPr/>
        </p:nvGrpSpPr>
        <p:grpSpPr>
          <a:xfrm>
            <a:off x="993252" y="2515261"/>
            <a:ext cx="188661" cy="1061497"/>
            <a:chOff x="1237827" y="2323652"/>
            <a:chExt cx="188661" cy="1061497"/>
          </a:xfrm>
        </p:grpSpPr>
        <p:cxnSp>
          <p:nvCxnSpPr>
            <p:cNvPr id="7" name="Connecteur droit 6"/>
            <p:cNvCxnSpPr/>
            <p:nvPr/>
          </p:nvCxnSpPr>
          <p:spPr>
            <a:xfrm>
              <a:off x="1332157" y="2420888"/>
              <a:ext cx="0" cy="964261"/>
            </a:xfrm>
            <a:prstGeom prst="line">
              <a:avLst/>
            </a:prstGeom>
            <a:ln w="28575"/>
          </p:spPr>
          <p:style>
            <a:lnRef idx="1">
              <a:schemeClr val="dk1"/>
            </a:lnRef>
            <a:fillRef idx="0">
              <a:schemeClr val="dk1"/>
            </a:fillRef>
            <a:effectRef idx="0">
              <a:schemeClr val="dk1"/>
            </a:effectRef>
            <a:fontRef idx="minor">
              <a:schemeClr val="tx1"/>
            </a:fontRef>
          </p:style>
        </p:cxnSp>
        <p:sp>
          <p:nvSpPr>
            <p:cNvPr id="8" name="Triangle isocèle 7"/>
            <p:cNvSpPr/>
            <p:nvPr/>
          </p:nvSpPr>
          <p:spPr>
            <a:xfrm>
              <a:off x="1237827" y="2323652"/>
              <a:ext cx="188661" cy="162639"/>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Rectangle 8"/>
          <p:cNvSpPr/>
          <p:nvPr/>
        </p:nvSpPr>
        <p:spPr>
          <a:xfrm>
            <a:off x="115475" y="2227229"/>
            <a:ext cx="1944216" cy="288032"/>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rgbClr val="002060"/>
                </a:solidFill>
                <a:latin typeface="Adobe Arabic" panose="02040503050201020203" pitchFamily="18" charset="-78"/>
                <a:cs typeface="Adobe Arabic" panose="02040503050201020203" pitchFamily="18" charset="-78"/>
              </a:rPr>
              <a:t>+ </a:t>
            </a:r>
            <a:r>
              <a:rPr lang="en-US" sz="1600" dirty="0" err="1">
                <a:solidFill>
                  <a:srgbClr val="002060"/>
                </a:solidFill>
                <a:latin typeface="Adobe Arabic" panose="02040503050201020203" pitchFamily="18" charset="-78"/>
                <a:cs typeface="Adobe Arabic" panose="02040503050201020203" pitchFamily="18" charset="-78"/>
              </a:rPr>
              <a:t>demmarer</a:t>
            </a:r>
            <a:endParaRPr lang="en-US" sz="1600" dirty="0">
              <a:solidFill>
                <a:srgbClr val="002060"/>
              </a:solidFill>
              <a:latin typeface="Adobe Arabic" panose="02040503050201020203" pitchFamily="18" charset="-78"/>
              <a:cs typeface="Adobe Arabic" panose="02040503050201020203" pitchFamily="18" charset="-78"/>
            </a:endParaRPr>
          </a:p>
        </p:txBody>
      </p:sp>
      <p:sp>
        <p:nvSpPr>
          <p:cNvPr id="10" name="Rectangle 9"/>
          <p:cNvSpPr/>
          <p:nvPr/>
        </p:nvSpPr>
        <p:spPr>
          <a:xfrm>
            <a:off x="115475" y="3576758"/>
            <a:ext cx="1944216" cy="216024"/>
          </a:xfrm>
          <a:prstGeom prst="rect">
            <a:avLst/>
          </a:prstGeom>
          <a:solidFill>
            <a:schemeClr val="tx2">
              <a:lumMod val="9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err="1">
                <a:solidFill>
                  <a:srgbClr val="002060"/>
                </a:solidFill>
                <a:latin typeface="Adobe Arabic" panose="02040503050201020203" pitchFamily="18" charset="-78"/>
                <a:cs typeface="Adobe Arabic" panose="02040503050201020203" pitchFamily="18" charset="-78"/>
              </a:rPr>
              <a:t>VehiculePrioritaire</a:t>
            </a:r>
            <a:endParaRPr lang="en-US" sz="1400" b="1" dirty="0">
              <a:solidFill>
                <a:srgbClr val="002060"/>
              </a:solidFill>
              <a:latin typeface="Adobe Arabic" panose="02040503050201020203" pitchFamily="18" charset="-78"/>
              <a:cs typeface="Adobe Arabic" panose="02040503050201020203" pitchFamily="18" charset="-78"/>
            </a:endParaRPr>
          </a:p>
        </p:txBody>
      </p:sp>
      <p:sp>
        <p:nvSpPr>
          <p:cNvPr id="12" name="Rectangle 11"/>
          <p:cNvSpPr/>
          <p:nvPr/>
        </p:nvSpPr>
        <p:spPr>
          <a:xfrm>
            <a:off x="115475" y="3795917"/>
            <a:ext cx="1944216" cy="288032"/>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rgbClr val="002060"/>
                </a:solidFill>
                <a:latin typeface="Adobe Arabic" panose="02040503050201020203" pitchFamily="18" charset="-78"/>
                <a:cs typeface="Adobe Arabic" panose="02040503050201020203" pitchFamily="18" charset="-78"/>
              </a:rPr>
              <a:t>+ </a:t>
            </a:r>
            <a:r>
              <a:rPr lang="en-US" sz="1400" dirty="0" err="1">
                <a:solidFill>
                  <a:srgbClr val="002060"/>
                </a:solidFill>
                <a:latin typeface="Adobe Arabic" panose="02040503050201020203" pitchFamily="18" charset="-78"/>
                <a:cs typeface="Adobe Arabic" panose="02040503050201020203" pitchFamily="18" charset="-78"/>
              </a:rPr>
              <a:t>allumeGyropahre</a:t>
            </a:r>
            <a:endParaRPr lang="en-US" sz="1400" dirty="0">
              <a:solidFill>
                <a:srgbClr val="002060"/>
              </a:solidFill>
              <a:latin typeface="Adobe Arabic" panose="02040503050201020203" pitchFamily="18" charset="-78"/>
              <a:cs typeface="Adobe Arabic" panose="02040503050201020203" pitchFamily="18" charset="-78"/>
            </a:endParaRPr>
          </a:p>
        </p:txBody>
      </p:sp>
      <p:grpSp>
        <p:nvGrpSpPr>
          <p:cNvPr id="13" name="Groupe 12"/>
          <p:cNvGrpSpPr/>
          <p:nvPr/>
        </p:nvGrpSpPr>
        <p:grpSpPr>
          <a:xfrm>
            <a:off x="993252" y="4080814"/>
            <a:ext cx="188661" cy="1030112"/>
            <a:chOff x="1237827" y="2355037"/>
            <a:chExt cx="188661" cy="1030112"/>
          </a:xfrm>
        </p:grpSpPr>
        <p:cxnSp>
          <p:nvCxnSpPr>
            <p:cNvPr id="14" name="Connecteur droit 13"/>
            <p:cNvCxnSpPr/>
            <p:nvPr/>
          </p:nvCxnSpPr>
          <p:spPr>
            <a:xfrm>
              <a:off x="1332157" y="2420888"/>
              <a:ext cx="0" cy="964261"/>
            </a:xfrm>
            <a:prstGeom prst="line">
              <a:avLst/>
            </a:prstGeom>
            <a:ln w="28575"/>
          </p:spPr>
          <p:style>
            <a:lnRef idx="1">
              <a:schemeClr val="dk1"/>
            </a:lnRef>
            <a:fillRef idx="0">
              <a:schemeClr val="dk1"/>
            </a:fillRef>
            <a:effectRef idx="0">
              <a:schemeClr val="dk1"/>
            </a:effectRef>
            <a:fontRef idx="minor">
              <a:schemeClr val="tx1"/>
            </a:fontRef>
          </p:style>
        </p:cxnSp>
        <p:sp>
          <p:nvSpPr>
            <p:cNvPr id="15" name="Triangle isocèle 14"/>
            <p:cNvSpPr/>
            <p:nvPr/>
          </p:nvSpPr>
          <p:spPr>
            <a:xfrm>
              <a:off x="1237827" y="2355037"/>
              <a:ext cx="188661" cy="162639"/>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6" name="Rectangle 15"/>
          <p:cNvSpPr/>
          <p:nvPr/>
        </p:nvSpPr>
        <p:spPr>
          <a:xfrm>
            <a:off x="115475" y="5110926"/>
            <a:ext cx="1944216" cy="216024"/>
          </a:xfrm>
          <a:prstGeom prst="rect">
            <a:avLst/>
          </a:prstGeom>
          <a:solidFill>
            <a:schemeClr val="tx2">
              <a:lumMod val="9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err="1">
                <a:solidFill>
                  <a:srgbClr val="002060"/>
                </a:solidFill>
                <a:latin typeface="Adobe Arabic" panose="02040503050201020203" pitchFamily="18" charset="-78"/>
                <a:cs typeface="Adobe Arabic" panose="02040503050201020203" pitchFamily="18" charset="-78"/>
              </a:rPr>
              <a:t>VehiculePrioritaire</a:t>
            </a:r>
            <a:endParaRPr lang="en-US" sz="1400" b="1" dirty="0">
              <a:solidFill>
                <a:srgbClr val="002060"/>
              </a:solidFill>
              <a:latin typeface="Adobe Arabic" panose="02040503050201020203" pitchFamily="18" charset="-78"/>
              <a:cs typeface="Adobe Arabic" panose="02040503050201020203" pitchFamily="18" charset="-78"/>
            </a:endParaRPr>
          </a:p>
        </p:txBody>
      </p:sp>
      <p:sp>
        <p:nvSpPr>
          <p:cNvPr id="17" name="Rectangle 16"/>
          <p:cNvSpPr/>
          <p:nvPr/>
        </p:nvSpPr>
        <p:spPr>
          <a:xfrm>
            <a:off x="115475" y="5304950"/>
            <a:ext cx="1944216" cy="288032"/>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rgbClr val="002060"/>
                </a:solidFill>
                <a:latin typeface="Adobe Arabic" panose="02040503050201020203" pitchFamily="18" charset="-78"/>
                <a:cs typeface="Adobe Arabic" panose="02040503050201020203" pitchFamily="18" charset="-78"/>
              </a:rPr>
              <a:t>- </a:t>
            </a:r>
            <a:r>
              <a:rPr lang="en-US" sz="1600" dirty="0" err="1">
                <a:solidFill>
                  <a:srgbClr val="002060"/>
                </a:solidFill>
                <a:latin typeface="Adobe Arabic" panose="02040503050201020203" pitchFamily="18" charset="-78"/>
                <a:cs typeface="Adobe Arabic" panose="02040503050201020203" pitchFamily="18" charset="-78"/>
              </a:rPr>
              <a:t>malade</a:t>
            </a:r>
            <a:r>
              <a:rPr lang="en-US" sz="1600" dirty="0">
                <a:solidFill>
                  <a:srgbClr val="002060"/>
                </a:solidFill>
                <a:latin typeface="Adobe Arabic" panose="02040503050201020203" pitchFamily="18" charset="-78"/>
                <a:cs typeface="Adobe Arabic" panose="02040503050201020203" pitchFamily="18" charset="-78"/>
              </a:rPr>
              <a:t> : String</a:t>
            </a:r>
          </a:p>
        </p:txBody>
      </p:sp>
      <p:sp>
        <p:nvSpPr>
          <p:cNvPr id="18" name="Rectangle 17"/>
          <p:cNvSpPr/>
          <p:nvPr/>
        </p:nvSpPr>
        <p:spPr>
          <a:xfrm>
            <a:off x="115475" y="5575332"/>
            <a:ext cx="1944216" cy="288032"/>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rgbClr val="002060"/>
                </a:solidFill>
                <a:latin typeface="Adobe Arabic" panose="02040503050201020203" pitchFamily="18" charset="-78"/>
                <a:cs typeface="Adobe Arabic" panose="02040503050201020203" pitchFamily="18" charset="-78"/>
              </a:rPr>
              <a:t>+ </a:t>
            </a:r>
            <a:r>
              <a:rPr lang="en-US" sz="1400" dirty="0" err="1">
                <a:solidFill>
                  <a:srgbClr val="002060"/>
                </a:solidFill>
                <a:latin typeface="Adobe Arabic" panose="02040503050201020203" pitchFamily="18" charset="-78"/>
                <a:cs typeface="Adobe Arabic" panose="02040503050201020203" pitchFamily="18" charset="-78"/>
              </a:rPr>
              <a:t>chercher</a:t>
            </a:r>
            <a:r>
              <a:rPr lang="en-US" sz="1400" dirty="0">
                <a:solidFill>
                  <a:srgbClr val="002060"/>
                </a:solidFill>
                <a:latin typeface="Adobe Arabic" panose="02040503050201020203" pitchFamily="18" charset="-78"/>
                <a:cs typeface="Adobe Arabic" panose="02040503050201020203" pitchFamily="18" charset="-78"/>
              </a:rPr>
              <a:t> (String)</a:t>
            </a:r>
          </a:p>
        </p:txBody>
      </p:sp>
      <p:sp>
        <p:nvSpPr>
          <p:cNvPr id="19" name="Rectangle 18"/>
          <p:cNvSpPr/>
          <p:nvPr/>
        </p:nvSpPr>
        <p:spPr>
          <a:xfrm>
            <a:off x="2123728" y="1304975"/>
            <a:ext cx="3744416" cy="1490317"/>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r>
              <a:rPr lang="en-US" dirty="0">
                <a:solidFill>
                  <a:srgbClr val="002060"/>
                </a:solidFill>
                <a:latin typeface="Adobe Arabic" panose="02040503050201020203" pitchFamily="18" charset="-78"/>
                <a:cs typeface="Adobe Arabic" panose="02040503050201020203" pitchFamily="18" charset="-78"/>
              </a:rPr>
              <a:t>public class </a:t>
            </a:r>
            <a:r>
              <a:rPr lang="en-US" dirty="0" err="1">
                <a:solidFill>
                  <a:srgbClr val="002060"/>
                </a:solidFill>
                <a:latin typeface="Adobe Arabic" panose="02040503050201020203" pitchFamily="18" charset="-78"/>
                <a:cs typeface="Adobe Arabic" panose="02040503050201020203" pitchFamily="18" charset="-78"/>
              </a:rPr>
              <a:t>Voiture</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public void </a:t>
            </a:r>
            <a:r>
              <a:rPr lang="en-US" dirty="0" err="1">
                <a:solidFill>
                  <a:srgbClr val="002060"/>
                </a:solidFill>
                <a:latin typeface="Adobe Arabic" panose="02040503050201020203" pitchFamily="18" charset="-78"/>
                <a:cs typeface="Adobe Arabic" panose="02040503050201020203" pitchFamily="18" charset="-78"/>
              </a:rPr>
              <a:t>demarre</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a:t>
            </a:r>
          </a:p>
        </p:txBody>
      </p:sp>
      <p:sp>
        <p:nvSpPr>
          <p:cNvPr id="20" name="Rectangle 19"/>
          <p:cNvSpPr/>
          <p:nvPr/>
        </p:nvSpPr>
        <p:spPr>
          <a:xfrm>
            <a:off x="2123728" y="2961160"/>
            <a:ext cx="3744416" cy="1490317"/>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r>
              <a:rPr lang="en-US" dirty="0">
                <a:solidFill>
                  <a:srgbClr val="002060"/>
                </a:solidFill>
                <a:latin typeface="Adobe Arabic" panose="02040503050201020203" pitchFamily="18" charset="-78"/>
                <a:cs typeface="Adobe Arabic" panose="02040503050201020203" pitchFamily="18" charset="-78"/>
              </a:rPr>
              <a:t>public class </a:t>
            </a:r>
            <a:r>
              <a:rPr lang="en-US" dirty="0" err="1">
                <a:solidFill>
                  <a:srgbClr val="002060"/>
                </a:solidFill>
                <a:latin typeface="Adobe Arabic" panose="02040503050201020203" pitchFamily="18" charset="-78"/>
                <a:cs typeface="Adobe Arabic" panose="02040503050201020203" pitchFamily="18" charset="-78"/>
              </a:rPr>
              <a:t>VehiculePrioritaire</a:t>
            </a:r>
            <a:r>
              <a:rPr lang="en-US" dirty="0">
                <a:solidFill>
                  <a:srgbClr val="002060"/>
                </a:solidFill>
                <a:latin typeface="Adobe Arabic" panose="02040503050201020203" pitchFamily="18" charset="-78"/>
                <a:cs typeface="Adobe Arabic" panose="02040503050201020203" pitchFamily="18" charset="-78"/>
              </a:rPr>
              <a:t>  extends </a:t>
            </a:r>
            <a:r>
              <a:rPr lang="en-US" dirty="0" err="1">
                <a:solidFill>
                  <a:srgbClr val="002060"/>
                </a:solidFill>
                <a:latin typeface="Adobe Arabic" panose="02040503050201020203" pitchFamily="18" charset="-78"/>
                <a:cs typeface="Adobe Arabic" panose="02040503050201020203" pitchFamily="18" charset="-78"/>
              </a:rPr>
              <a:t>Voiture</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public void </a:t>
            </a:r>
            <a:r>
              <a:rPr lang="en-US" dirty="0" err="1">
                <a:solidFill>
                  <a:srgbClr val="002060"/>
                </a:solidFill>
                <a:latin typeface="Adobe Arabic" panose="02040503050201020203" pitchFamily="18" charset="-78"/>
                <a:cs typeface="Adobe Arabic" panose="02040503050201020203" pitchFamily="18" charset="-78"/>
              </a:rPr>
              <a:t>allumeGyrophare</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a:t>
            </a:r>
          </a:p>
        </p:txBody>
      </p:sp>
      <p:sp>
        <p:nvSpPr>
          <p:cNvPr id="21" name="Rectangle 20"/>
          <p:cNvSpPr/>
          <p:nvPr/>
        </p:nvSpPr>
        <p:spPr>
          <a:xfrm>
            <a:off x="2123728" y="4630265"/>
            <a:ext cx="3744416" cy="1792607"/>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r>
              <a:rPr lang="en-US" dirty="0">
                <a:solidFill>
                  <a:srgbClr val="002060"/>
                </a:solidFill>
                <a:latin typeface="Adobe Arabic" panose="02040503050201020203" pitchFamily="18" charset="-78"/>
                <a:cs typeface="Adobe Arabic" panose="02040503050201020203" pitchFamily="18" charset="-78"/>
              </a:rPr>
              <a:t>public class Ambulance  extends </a:t>
            </a:r>
            <a:r>
              <a:rPr lang="en-US" dirty="0" err="1">
                <a:solidFill>
                  <a:srgbClr val="002060"/>
                </a:solidFill>
                <a:latin typeface="Adobe Arabic" panose="02040503050201020203" pitchFamily="18" charset="-78"/>
                <a:cs typeface="Adobe Arabic" panose="02040503050201020203" pitchFamily="18" charset="-78"/>
              </a:rPr>
              <a:t>VehiculePrioritaire</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private String </a:t>
            </a:r>
            <a:r>
              <a:rPr lang="en-US" dirty="0" err="1">
                <a:solidFill>
                  <a:srgbClr val="002060"/>
                </a:solidFill>
                <a:latin typeface="Adobe Arabic" panose="02040503050201020203" pitchFamily="18" charset="-78"/>
                <a:cs typeface="Adobe Arabic" panose="02040503050201020203" pitchFamily="18" charset="-78"/>
              </a:rPr>
              <a:t>malade</a:t>
            </a:r>
            <a:r>
              <a:rPr lang="en-US" dirty="0">
                <a:solidFill>
                  <a:srgbClr val="002060"/>
                </a:solidFill>
                <a:latin typeface="Adobe Arabic" panose="02040503050201020203" pitchFamily="18" charset="-78"/>
                <a:cs typeface="Adobe Arabic" panose="02040503050201020203" pitchFamily="18" charset="-78"/>
              </a:rPr>
              <a:t>;</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public void </a:t>
            </a:r>
            <a:r>
              <a:rPr lang="en-US" dirty="0" err="1">
                <a:solidFill>
                  <a:srgbClr val="002060"/>
                </a:solidFill>
                <a:latin typeface="Adobe Arabic" panose="02040503050201020203" pitchFamily="18" charset="-78"/>
                <a:cs typeface="Adobe Arabic" panose="02040503050201020203" pitchFamily="18" charset="-78"/>
              </a:rPr>
              <a:t>chercher</a:t>
            </a:r>
            <a:r>
              <a:rPr lang="en-US" dirty="0">
                <a:solidFill>
                  <a:srgbClr val="002060"/>
                </a:solidFill>
                <a:latin typeface="Adobe Arabic" panose="02040503050201020203" pitchFamily="18" charset="-78"/>
                <a:cs typeface="Adobe Arabic" panose="02040503050201020203" pitchFamily="18" charset="-78"/>
              </a:rPr>
              <a:t>(String ma) {</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a:t>
            </a:r>
          </a:p>
        </p:txBody>
      </p:sp>
      <p:sp>
        <p:nvSpPr>
          <p:cNvPr id="22" name="Rectangle 21"/>
          <p:cNvSpPr/>
          <p:nvPr/>
        </p:nvSpPr>
        <p:spPr>
          <a:xfrm>
            <a:off x="6141456" y="3348747"/>
            <a:ext cx="2880320" cy="1118534"/>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10000"/>
          </a:bodyPr>
          <a:lstStyle/>
          <a:p>
            <a:r>
              <a:rPr lang="en-US" dirty="0">
                <a:solidFill>
                  <a:srgbClr val="002060"/>
                </a:solidFill>
                <a:latin typeface="Adobe Arabic" panose="02040503050201020203" pitchFamily="18" charset="-78"/>
                <a:cs typeface="Adobe Arabic" panose="02040503050201020203" pitchFamily="18" charset="-78"/>
              </a:rPr>
              <a:t>Ambulance am =  new Ambulance(...);</a:t>
            </a:r>
          </a:p>
          <a:p>
            <a:r>
              <a:rPr lang="en-US" dirty="0" err="1">
                <a:solidFill>
                  <a:srgbClr val="002060"/>
                </a:solidFill>
                <a:latin typeface="Adobe Arabic" panose="02040503050201020203" pitchFamily="18" charset="-78"/>
                <a:cs typeface="Adobe Arabic" panose="02040503050201020203" pitchFamily="18" charset="-78"/>
              </a:rPr>
              <a:t>am.demarre</a:t>
            </a:r>
            <a:r>
              <a:rPr lang="en-US" dirty="0">
                <a:solidFill>
                  <a:srgbClr val="002060"/>
                </a:solidFill>
                <a:latin typeface="Adobe Arabic" panose="02040503050201020203" pitchFamily="18" charset="-78"/>
                <a:cs typeface="Adobe Arabic" panose="02040503050201020203" pitchFamily="18" charset="-78"/>
              </a:rPr>
              <a:t>();</a:t>
            </a:r>
          </a:p>
          <a:p>
            <a:r>
              <a:rPr lang="en-US" dirty="0" err="1">
                <a:solidFill>
                  <a:srgbClr val="002060"/>
                </a:solidFill>
                <a:latin typeface="Adobe Arabic" panose="02040503050201020203" pitchFamily="18" charset="-78"/>
                <a:cs typeface="Adobe Arabic" panose="02040503050201020203" pitchFamily="18" charset="-78"/>
              </a:rPr>
              <a:t>am.allumeGyrophare</a:t>
            </a:r>
            <a:r>
              <a:rPr lang="en-US" dirty="0">
                <a:solidFill>
                  <a:srgbClr val="002060"/>
                </a:solidFill>
                <a:latin typeface="Adobe Arabic" panose="02040503050201020203" pitchFamily="18" charset="-78"/>
                <a:cs typeface="Adobe Arabic" panose="02040503050201020203" pitchFamily="18" charset="-78"/>
              </a:rPr>
              <a:t>();</a:t>
            </a:r>
          </a:p>
          <a:p>
            <a:r>
              <a:rPr lang="en-US" dirty="0" err="1">
                <a:solidFill>
                  <a:srgbClr val="002060"/>
                </a:solidFill>
                <a:latin typeface="Adobe Arabic" panose="02040503050201020203" pitchFamily="18" charset="-78"/>
                <a:cs typeface="Adobe Arabic" panose="02040503050201020203" pitchFamily="18" charset="-78"/>
              </a:rPr>
              <a:t>am.chercher</a:t>
            </a:r>
            <a:r>
              <a:rPr lang="en-US" dirty="0">
                <a:solidFill>
                  <a:srgbClr val="002060"/>
                </a:solidFill>
                <a:latin typeface="Adobe Arabic" panose="02040503050201020203" pitchFamily="18" charset="-78"/>
                <a:cs typeface="Adobe Arabic" panose="02040503050201020203" pitchFamily="18" charset="-78"/>
              </a:rPr>
              <a:t>("Raoul");</a:t>
            </a:r>
          </a:p>
        </p:txBody>
      </p:sp>
      <p:sp>
        <p:nvSpPr>
          <p:cNvPr id="23" name="Ellipse 22"/>
          <p:cNvSpPr/>
          <p:nvPr/>
        </p:nvSpPr>
        <p:spPr>
          <a:xfrm>
            <a:off x="4499078" y="20792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4" name="Connecteur droit 23"/>
          <p:cNvCxnSpPr>
            <a:endCxn id="23" idx="7"/>
          </p:cNvCxnSpPr>
          <p:nvPr/>
        </p:nvCxnSpPr>
        <p:spPr>
          <a:xfrm flipH="1" flipV="1">
            <a:off x="4560541" y="2089797"/>
            <a:ext cx="1667643" cy="1631053"/>
          </a:xfrm>
          <a:prstGeom prst="line">
            <a:avLst/>
          </a:prstGeom>
        </p:spPr>
        <p:style>
          <a:lnRef idx="1">
            <a:schemeClr val="dk1"/>
          </a:lnRef>
          <a:fillRef idx="0">
            <a:schemeClr val="dk1"/>
          </a:fillRef>
          <a:effectRef idx="0">
            <a:schemeClr val="dk1"/>
          </a:effectRef>
          <a:fontRef idx="minor">
            <a:schemeClr val="tx1"/>
          </a:fontRef>
        </p:style>
      </p:cxnSp>
      <p:sp>
        <p:nvSpPr>
          <p:cNvPr id="25" name="Ellipse 24"/>
          <p:cNvSpPr/>
          <p:nvPr/>
        </p:nvSpPr>
        <p:spPr>
          <a:xfrm>
            <a:off x="5027323" y="372085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 name="Connecteur droit 25"/>
          <p:cNvCxnSpPr>
            <a:endCxn id="25" idx="6"/>
          </p:cNvCxnSpPr>
          <p:nvPr/>
        </p:nvCxnSpPr>
        <p:spPr>
          <a:xfrm flipH="1" flipV="1">
            <a:off x="5099331" y="3756854"/>
            <a:ext cx="1128853" cy="179944"/>
          </a:xfrm>
          <a:prstGeom prst="line">
            <a:avLst/>
          </a:prstGeom>
        </p:spPr>
        <p:style>
          <a:lnRef idx="1">
            <a:schemeClr val="dk1"/>
          </a:lnRef>
          <a:fillRef idx="0">
            <a:schemeClr val="dk1"/>
          </a:fillRef>
          <a:effectRef idx="0">
            <a:schemeClr val="dk1"/>
          </a:effectRef>
          <a:fontRef idx="minor">
            <a:schemeClr val="tx1"/>
          </a:fontRef>
        </p:style>
      </p:cxnSp>
      <p:sp>
        <p:nvSpPr>
          <p:cNvPr id="27" name="Ellipse 26"/>
          <p:cNvSpPr/>
          <p:nvPr/>
        </p:nvSpPr>
        <p:spPr>
          <a:xfrm>
            <a:off x="4946479" y="5366244"/>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8" name="Connecteur droit 27"/>
          <p:cNvCxnSpPr>
            <a:endCxn id="27" idx="7"/>
          </p:cNvCxnSpPr>
          <p:nvPr/>
        </p:nvCxnSpPr>
        <p:spPr>
          <a:xfrm flipH="1">
            <a:off x="5007942" y="4243453"/>
            <a:ext cx="1220242" cy="1133336"/>
          </a:xfrm>
          <a:prstGeom prst="line">
            <a:avLst/>
          </a:prstGeom>
        </p:spPr>
        <p:style>
          <a:lnRef idx="1">
            <a:schemeClr val="dk1"/>
          </a:lnRef>
          <a:fillRef idx="0">
            <a:schemeClr val="dk1"/>
          </a:fillRef>
          <a:effectRef idx="0">
            <a:schemeClr val="dk1"/>
          </a:effectRef>
          <a:fontRef idx="minor">
            <a:schemeClr val="tx1"/>
          </a:fontRef>
        </p:style>
      </p:cxnSp>
      <p:sp>
        <p:nvSpPr>
          <p:cNvPr id="3" name="Espace réservé du numéro de diapositive 2"/>
          <p:cNvSpPr>
            <a:spLocks noGrp="1"/>
          </p:cNvSpPr>
          <p:nvPr>
            <p:ph type="sldNum" sz="quarter" idx="12"/>
          </p:nvPr>
        </p:nvSpPr>
        <p:spPr>
          <a:xfrm>
            <a:off x="516380" y="764010"/>
            <a:ext cx="584978" cy="365125"/>
          </a:xfrm>
        </p:spPr>
        <p:txBody>
          <a:bodyPr/>
          <a:lstStyle/>
          <a:p>
            <a:fld id="{DB156223-6CBB-4053-8E25-8C4A16887D28}" type="slidenum">
              <a:rPr lang="en-US" smtClean="0"/>
              <a:pPr/>
              <a:t>11</a:t>
            </a:fld>
            <a:endParaRPr lang="en-US" dirty="0"/>
          </a:p>
        </p:txBody>
      </p:sp>
      <p:sp>
        <p:nvSpPr>
          <p:cNvPr id="30" name="Espace réservé du numéro de diapositive 5">
            <a:extLst>
              <a:ext uri="{FF2B5EF4-FFF2-40B4-BE49-F238E27FC236}">
                <a16:creationId xmlns:a16="http://schemas.microsoft.com/office/drawing/2014/main" id="{F702767D-59E1-480C-A2A0-649BC5E71101}"/>
              </a:ext>
            </a:extLst>
          </p:cNvPr>
          <p:cNvSpPr txBox="1">
            <a:spLocks/>
          </p:cNvSpPr>
          <p:nvPr/>
        </p:nvSpPr>
        <p:spPr bwMode="gray">
          <a:xfrm>
            <a:off x="511228" y="7877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bg1"/>
                </a:solidFill>
              </a:rPr>
              <a:pPr/>
              <a:t>11</a:t>
            </a:fld>
            <a:endParaRPr lang="en-US" dirty="0">
              <a:solidFill>
                <a:schemeClr val="bg1"/>
              </a:solidFill>
            </a:endParaRPr>
          </a:p>
        </p:txBody>
      </p:sp>
    </p:spTree>
    <p:extLst>
      <p:ext uri="{BB962C8B-B14F-4D97-AF65-F5344CB8AC3E}">
        <p14:creationId xmlns:p14="http://schemas.microsoft.com/office/powerpoint/2010/main" val="33509986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12" name="Titre 9"/>
          <p:cNvSpPr txBox="1">
            <a:spLocks/>
          </p:cNvSpPr>
          <p:nvPr/>
        </p:nvSpPr>
        <p:spPr>
          <a:xfrm>
            <a:off x="1547664" y="637286"/>
            <a:ext cx="7200800" cy="574213"/>
          </a:xfrm>
          <a:prstGeom prst="rect">
            <a:avLst/>
          </a:prstGeom>
          <a:solidFill>
            <a:schemeClr val="tx2">
              <a:lumMod val="75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defPPr>
              <a:defRPr lang="en-US"/>
            </a:defPPr>
            <a:lvl1pPr>
              <a:spcBef>
                <a:spcPct val="0"/>
              </a:spcBef>
              <a:buNone/>
              <a:defRPr sz="3200" b="1" i="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Surcharge et redéfinition  1/3</a:t>
            </a:r>
          </a:p>
        </p:txBody>
      </p:sp>
      <p:sp>
        <p:nvSpPr>
          <p:cNvPr id="2" name="Rectangle 1"/>
          <p:cNvSpPr/>
          <p:nvPr/>
        </p:nvSpPr>
        <p:spPr>
          <a:xfrm>
            <a:off x="251520" y="1340768"/>
            <a:ext cx="8712968" cy="1754326"/>
          </a:xfrm>
          <a:prstGeom prst="rect">
            <a:avLst/>
          </a:prstGeom>
        </p:spPr>
        <p:txBody>
          <a:bodyPr wrap="square">
            <a:spAutoFit/>
          </a:bodyPr>
          <a:lstStyle/>
          <a:p>
            <a:pPr algn="just"/>
            <a:r>
              <a:rPr lang="fr-FR" sz="2800" dirty="0">
                <a:solidFill>
                  <a:schemeClr val="bg1"/>
                </a:solidFill>
                <a:latin typeface="Calibri" panose="020F0502020204030204" pitchFamily="34" charset="0"/>
              </a:rPr>
              <a:t>L’héritage</a:t>
            </a:r>
          </a:p>
          <a:p>
            <a:pPr marL="800100" lvl="1" indent="-342900" algn="just">
              <a:buFont typeface="Wingdings" panose="05000000000000000000" pitchFamily="2" charset="2"/>
              <a:buChar char="§"/>
            </a:pPr>
            <a:r>
              <a:rPr lang="fr-FR" sz="2000" dirty="0">
                <a:solidFill>
                  <a:schemeClr val="bg1"/>
                </a:solidFill>
                <a:latin typeface="Calibri" panose="020F0502020204030204" pitchFamily="34" charset="0"/>
              </a:rPr>
              <a:t>Une sous-classe peut ajouter des nouveaux </a:t>
            </a:r>
            <a:r>
              <a:rPr lang="fr-FR" sz="2000" dirty="0" err="1">
                <a:solidFill>
                  <a:schemeClr val="bg1"/>
                </a:solidFill>
                <a:latin typeface="Calibri" panose="020F0502020204030204" pitchFamily="34" charset="0"/>
              </a:rPr>
              <a:t>attributset</a:t>
            </a:r>
            <a:r>
              <a:rPr lang="fr-FR" sz="2000" dirty="0">
                <a:solidFill>
                  <a:schemeClr val="bg1"/>
                </a:solidFill>
                <a:latin typeface="Calibri" panose="020F0502020204030204" pitchFamily="34" charset="0"/>
              </a:rPr>
              <a:t>/ou méthodes à ceux qu’elle hérite (surcharge en fait partie).</a:t>
            </a:r>
          </a:p>
          <a:p>
            <a:pPr marL="800100" lvl="1" indent="-342900" algn="just">
              <a:buFont typeface="Wingdings" panose="05000000000000000000" pitchFamily="2" charset="2"/>
              <a:buChar char="§"/>
            </a:pPr>
            <a:r>
              <a:rPr lang="fr-FR" sz="2000" dirty="0">
                <a:solidFill>
                  <a:schemeClr val="bg1"/>
                </a:solidFill>
                <a:latin typeface="Calibri" panose="020F0502020204030204" pitchFamily="34" charset="0"/>
              </a:rPr>
              <a:t>Une sous-classe peut redéfinir (redéfinition) les méthodes à ceux dont elle hérite et fournir des implémentations spécifiques pour celles-ci.</a:t>
            </a:r>
          </a:p>
        </p:txBody>
      </p:sp>
      <p:sp>
        <p:nvSpPr>
          <p:cNvPr id="3" name="Rectangle 2"/>
          <p:cNvSpPr/>
          <p:nvPr/>
        </p:nvSpPr>
        <p:spPr>
          <a:xfrm>
            <a:off x="323528" y="3237366"/>
            <a:ext cx="8820472" cy="769441"/>
          </a:xfrm>
          <a:prstGeom prst="rect">
            <a:avLst/>
          </a:prstGeom>
        </p:spPr>
        <p:txBody>
          <a:bodyPr wrap="square">
            <a:spAutoFit/>
          </a:bodyPr>
          <a:lstStyle/>
          <a:p>
            <a:r>
              <a:rPr lang="fr-FR" sz="2200" dirty="0">
                <a:solidFill>
                  <a:schemeClr val="bg1"/>
                </a:solidFill>
                <a:latin typeface="Calibri" panose="020F0502020204030204" pitchFamily="34" charset="0"/>
              </a:rPr>
              <a:t>Surcharge : possibilité de définir des méthodes possédant le même nom mais dont les arguments (paramètres et valeur de retour) diffèrent.</a:t>
            </a:r>
          </a:p>
        </p:txBody>
      </p:sp>
      <p:sp>
        <p:nvSpPr>
          <p:cNvPr id="4" name="Rectangle 3"/>
          <p:cNvSpPr/>
          <p:nvPr/>
        </p:nvSpPr>
        <p:spPr>
          <a:xfrm>
            <a:off x="2296269" y="4149079"/>
            <a:ext cx="4608512" cy="1728192"/>
          </a:xfrm>
          <a:prstGeom prst="rect">
            <a:avLst/>
          </a:prstGeom>
          <a:solidFill>
            <a:schemeClr val="tx2">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fr-FR" sz="2200" b="1" dirty="0">
                <a:ln>
                  <a:solidFill>
                    <a:sysClr val="windowText" lastClr="000000"/>
                  </a:solidFill>
                </a:ln>
                <a:solidFill>
                  <a:schemeClr val="bg1"/>
                </a:solidFill>
                <a:latin typeface="Times New Roman" panose="02020603050405020304" pitchFamily="18" charset="0"/>
                <a:cs typeface="Times New Roman" panose="02020603050405020304" pitchFamily="18" charset="0"/>
              </a:rPr>
              <a:t>Des méthodes surchargées peuvent </a:t>
            </a:r>
          </a:p>
          <a:p>
            <a:pPr algn="ctr"/>
            <a:r>
              <a:rPr lang="fr-FR" sz="2200" b="1" dirty="0">
                <a:ln>
                  <a:solidFill>
                    <a:sysClr val="windowText" lastClr="000000"/>
                  </a:solidFill>
                </a:ln>
                <a:solidFill>
                  <a:schemeClr val="bg1"/>
                </a:solidFill>
                <a:latin typeface="Times New Roman" panose="02020603050405020304" pitchFamily="18" charset="0"/>
                <a:cs typeface="Times New Roman" panose="02020603050405020304" pitchFamily="18" charset="0"/>
              </a:rPr>
              <a:t>avoir des types de retour différents à </a:t>
            </a:r>
          </a:p>
          <a:p>
            <a:pPr algn="ctr"/>
            <a:r>
              <a:rPr lang="fr-FR" sz="2200" b="1" dirty="0">
                <a:ln>
                  <a:solidFill>
                    <a:sysClr val="windowText" lastClr="000000"/>
                  </a:solidFill>
                </a:ln>
                <a:solidFill>
                  <a:schemeClr val="bg1"/>
                </a:solidFill>
                <a:latin typeface="Times New Roman" panose="02020603050405020304" pitchFamily="18" charset="0"/>
                <a:cs typeface="Times New Roman" panose="02020603050405020304" pitchFamily="18" charset="0"/>
              </a:rPr>
              <a:t>condition qu’elles aient des </a:t>
            </a:r>
          </a:p>
          <a:p>
            <a:pPr algn="ctr"/>
            <a:r>
              <a:rPr lang="fr-FR" sz="2200" b="1" dirty="0">
                <a:ln>
                  <a:solidFill>
                    <a:sysClr val="windowText" lastClr="000000"/>
                  </a:solidFill>
                </a:ln>
                <a:solidFill>
                  <a:schemeClr val="bg1"/>
                </a:solidFill>
                <a:latin typeface="Times New Roman" panose="02020603050405020304" pitchFamily="18" charset="0"/>
                <a:cs typeface="Times New Roman" panose="02020603050405020304" pitchFamily="18" charset="0"/>
              </a:rPr>
              <a:t>arguments différents</a:t>
            </a:r>
          </a:p>
        </p:txBody>
      </p:sp>
      <p:sp>
        <p:nvSpPr>
          <p:cNvPr id="6" name="Espace réservé du numéro de diapositive 5"/>
          <p:cNvSpPr>
            <a:spLocks noGrp="1"/>
          </p:cNvSpPr>
          <p:nvPr>
            <p:ph type="sldNum" sz="quarter" idx="12"/>
          </p:nvPr>
        </p:nvSpPr>
        <p:spPr/>
        <p:txBody>
          <a:bodyPr/>
          <a:lstStyle/>
          <a:p>
            <a:fld id="{DB156223-6CBB-4053-8E25-8C4A16887D28}" type="slidenum">
              <a:rPr lang="en-US" smtClean="0">
                <a:solidFill>
                  <a:schemeClr val="bg1"/>
                </a:solidFill>
              </a:rPr>
              <a:pPr/>
              <a:t>12</a:t>
            </a:fld>
            <a:endParaRPr lang="en-US" dirty="0">
              <a:solidFill>
                <a:schemeClr val="bg1"/>
              </a:solidFill>
            </a:endParaRPr>
          </a:p>
        </p:txBody>
      </p:sp>
    </p:spTree>
    <p:extLst>
      <p:ext uri="{BB962C8B-B14F-4D97-AF65-F5344CB8AC3E}">
        <p14:creationId xmlns:p14="http://schemas.microsoft.com/office/powerpoint/2010/main" val="8132721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4" name="Titre 9"/>
          <p:cNvSpPr txBox="1">
            <a:spLocks/>
          </p:cNvSpPr>
          <p:nvPr/>
        </p:nvSpPr>
        <p:spPr>
          <a:xfrm>
            <a:off x="1519231" y="638706"/>
            <a:ext cx="7200800" cy="645377"/>
          </a:xfrm>
          <a:prstGeom prst="rect">
            <a:avLst/>
          </a:prstGeom>
          <a:solidFill>
            <a:schemeClr val="tx2">
              <a:lumMod val="75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defPPr>
              <a:defRPr lang="en-US"/>
            </a:defPPr>
            <a:lvl1pPr>
              <a:spcBef>
                <a:spcPct val="0"/>
              </a:spcBef>
              <a:buNone/>
              <a:defRPr sz="3200" b="1" i="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Surcharge et redéfinition  2/3</a:t>
            </a:r>
          </a:p>
        </p:txBody>
      </p:sp>
      <p:sp>
        <p:nvSpPr>
          <p:cNvPr id="2" name="Rectangle 1"/>
          <p:cNvSpPr/>
          <p:nvPr/>
        </p:nvSpPr>
        <p:spPr>
          <a:xfrm>
            <a:off x="395536" y="1556792"/>
            <a:ext cx="8424936" cy="1631216"/>
          </a:xfrm>
          <a:prstGeom prst="rect">
            <a:avLst/>
          </a:prstGeom>
        </p:spPr>
        <p:txBody>
          <a:bodyPr wrap="square">
            <a:spAutoFit/>
          </a:bodyPr>
          <a:lstStyle/>
          <a:p>
            <a:pPr marL="342900" indent="-342900">
              <a:buFont typeface="Wingdings" panose="05000000000000000000" pitchFamily="2" charset="2"/>
              <a:buChar char="§"/>
            </a:pPr>
            <a:r>
              <a:rPr lang="fr-FR" sz="2000" dirty="0">
                <a:solidFill>
                  <a:schemeClr val="bg1"/>
                </a:solidFill>
              </a:rPr>
              <a:t>Une voiture électrique est une voiture dont l’opération de démarrage est différente</a:t>
            </a:r>
          </a:p>
          <a:p>
            <a:pPr marL="342900" indent="-342900">
              <a:buFont typeface="Wingdings" panose="05000000000000000000" pitchFamily="2" charset="2"/>
              <a:buChar char="§"/>
            </a:pPr>
            <a:r>
              <a:rPr lang="fr-FR" sz="2000" dirty="0">
                <a:solidFill>
                  <a:schemeClr val="bg1"/>
                </a:solidFill>
              </a:rPr>
              <a:t>Une voiture électrique répond aux même messages </a:t>
            </a:r>
            <a:r>
              <a:rPr lang="fr-FR" sz="2000" dirty="0" err="1">
                <a:solidFill>
                  <a:schemeClr val="bg1"/>
                </a:solidFill>
              </a:rPr>
              <a:t>quela</a:t>
            </a:r>
            <a:r>
              <a:rPr lang="fr-FR" sz="2000" dirty="0">
                <a:solidFill>
                  <a:schemeClr val="bg1"/>
                </a:solidFill>
              </a:rPr>
              <a:t> Voiture</a:t>
            </a:r>
          </a:p>
          <a:p>
            <a:pPr marL="342900" indent="-342900">
              <a:buFont typeface="Wingdings" panose="05000000000000000000" pitchFamily="2" charset="2"/>
              <a:buChar char="§"/>
            </a:pPr>
            <a:r>
              <a:rPr lang="fr-FR" sz="2000" dirty="0">
                <a:solidFill>
                  <a:schemeClr val="bg1"/>
                </a:solidFill>
              </a:rPr>
              <a:t>On démarre une voiture électrique en activant un disjoncteur</a:t>
            </a:r>
          </a:p>
        </p:txBody>
      </p:sp>
      <p:grpSp>
        <p:nvGrpSpPr>
          <p:cNvPr id="20" name="Groupe 19"/>
          <p:cNvGrpSpPr/>
          <p:nvPr/>
        </p:nvGrpSpPr>
        <p:grpSpPr>
          <a:xfrm>
            <a:off x="297233" y="3486739"/>
            <a:ext cx="2736304" cy="2786333"/>
            <a:chOff x="323528" y="3718569"/>
            <a:chExt cx="2736304" cy="2597021"/>
          </a:xfrm>
        </p:grpSpPr>
        <p:sp>
          <p:nvSpPr>
            <p:cNvPr id="21" name="Rectangle 20"/>
            <p:cNvSpPr/>
            <p:nvPr/>
          </p:nvSpPr>
          <p:spPr>
            <a:xfrm>
              <a:off x="323528" y="3718569"/>
              <a:ext cx="2736304" cy="360040"/>
            </a:xfrm>
            <a:prstGeom prst="rect">
              <a:avLst/>
            </a:prstGeom>
            <a:solidFill>
              <a:schemeClr val="tx2">
                <a:lumMod val="9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rgbClr val="002060"/>
                  </a:solidFill>
                  <a:latin typeface="High Tower Text" panose="02040502050506030303" pitchFamily="18" charset="0"/>
                </a:rPr>
                <a:t>Voiture</a:t>
              </a:r>
              <a:endParaRPr lang="en-US" b="1" dirty="0">
                <a:solidFill>
                  <a:srgbClr val="002060"/>
                </a:solidFill>
                <a:latin typeface="High Tower Text" panose="02040502050506030303" pitchFamily="18" charset="0"/>
              </a:endParaRPr>
            </a:p>
          </p:txBody>
        </p:sp>
        <p:grpSp>
          <p:nvGrpSpPr>
            <p:cNvPr id="22" name="Groupe 21"/>
            <p:cNvGrpSpPr/>
            <p:nvPr/>
          </p:nvGrpSpPr>
          <p:grpSpPr>
            <a:xfrm>
              <a:off x="323528" y="4083342"/>
              <a:ext cx="2736304" cy="2232248"/>
              <a:chOff x="323528" y="4077072"/>
              <a:chExt cx="2736304" cy="2232248"/>
            </a:xfrm>
          </p:grpSpPr>
          <p:sp>
            <p:nvSpPr>
              <p:cNvPr id="26" name="Rectangle 25"/>
              <p:cNvSpPr/>
              <p:nvPr/>
            </p:nvSpPr>
            <p:spPr>
              <a:xfrm>
                <a:off x="323528" y="5229200"/>
                <a:ext cx="2736304" cy="360040"/>
              </a:xfrm>
              <a:prstGeom prst="rect">
                <a:avLst/>
              </a:prstGeom>
              <a:solidFill>
                <a:schemeClr val="tx2">
                  <a:lumMod val="9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err="1">
                    <a:solidFill>
                      <a:srgbClr val="002060"/>
                    </a:solidFill>
                    <a:latin typeface="Adobe Arabic" panose="02040503050201020203" pitchFamily="18" charset="-78"/>
                    <a:cs typeface="Adobe Arabic" panose="02040503050201020203" pitchFamily="18" charset="-78"/>
                  </a:rPr>
                  <a:t>VoitureElectrique</a:t>
                </a:r>
                <a:endParaRPr lang="en-US" sz="2400" b="1" dirty="0">
                  <a:solidFill>
                    <a:srgbClr val="002060"/>
                  </a:solidFill>
                  <a:latin typeface="Adobe Arabic" panose="02040503050201020203" pitchFamily="18" charset="-78"/>
                  <a:cs typeface="Adobe Arabic" panose="02040503050201020203" pitchFamily="18" charset="-78"/>
                </a:endParaRPr>
              </a:p>
            </p:txBody>
          </p:sp>
          <p:sp>
            <p:nvSpPr>
              <p:cNvPr id="27" name="Rectangle 26"/>
              <p:cNvSpPr/>
              <p:nvPr/>
            </p:nvSpPr>
            <p:spPr>
              <a:xfrm>
                <a:off x="323528" y="5589240"/>
                <a:ext cx="2736304" cy="360040"/>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rgbClr val="002060"/>
                    </a:solidFill>
                    <a:latin typeface="Adobe Arabic" panose="02040503050201020203" pitchFamily="18" charset="-78"/>
                    <a:cs typeface="Adobe Arabic" panose="02040503050201020203" pitchFamily="18" charset="-78"/>
                  </a:rPr>
                  <a:t>- </a:t>
                </a:r>
                <a:r>
                  <a:rPr lang="en-US" sz="1600" dirty="0" err="1">
                    <a:solidFill>
                      <a:srgbClr val="002060"/>
                    </a:solidFill>
                    <a:latin typeface="Adobe Arabic" panose="02040503050201020203" pitchFamily="18" charset="-78"/>
                    <a:cs typeface="Adobe Arabic" panose="02040503050201020203" pitchFamily="18" charset="-78"/>
                  </a:rPr>
                  <a:t>disjoncteur</a:t>
                </a:r>
                <a:r>
                  <a:rPr lang="en-US" sz="1600" dirty="0">
                    <a:solidFill>
                      <a:srgbClr val="002060"/>
                    </a:solidFill>
                    <a:latin typeface="Adobe Arabic" panose="02040503050201020203" pitchFamily="18" charset="-78"/>
                    <a:cs typeface="Adobe Arabic" panose="02040503050201020203" pitchFamily="18" charset="-78"/>
                  </a:rPr>
                  <a:t> :  </a:t>
                </a:r>
                <a:r>
                  <a:rPr lang="en-US" sz="1600" dirty="0" err="1">
                    <a:solidFill>
                      <a:srgbClr val="002060"/>
                    </a:solidFill>
                    <a:latin typeface="Adobe Arabic" panose="02040503050201020203" pitchFamily="18" charset="-78"/>
                    <a:cs typeface="Adobe Arabic" panose="02040503050201020203" pitchFamily="18" charset="-78"/>
                  </a:rPr>
                  <a:t>boolean</a:t>
                </a:r>
                <a:endParaRPr lang="en-US" sz="1600" dirty="0">
                  <a:solidFill>
                    <a:srgbClr val="002060"/>
                  </a:solidFill>
                  <a:latin typeface="Adobe Arabic" panose="02040503050201020203" pitchFamily="18" charset="-78"/>
                  <a:cs typeface="Adobe Arabic" panose="02040503050201020203" pitchFamily="18" charset="-78"/>
                </a:endParaRPr>
              </a:p>
            </p:txBody>
          </p:sp>
          <p:sp>
            <p:nvSpPr>
              <p:cNvPr id="28" name="Rectangle 27"/>
              <p:cNvSpPr/>
              <p:nvPr/>
            </p:nvSpPr>
            <p:spPr>
              <a:xfrm>
                <a:off x="323528" y="5949280"/>
                <a:ext cx="2736304" cy="360040"/>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demarre</a:t>
                </a:r>
                <a:r>
                  <a:rPr lang="en-US" dirty="0">
                    <a:solidFill>
                      <a:srgbClr val="002060"/>
                    </a:solidFill>
                    <a:latin typeface="Adobe Arabic" panose="02040503050201020203" pitchFamily="18" charset="-78"/>
                    <a:cs typeface="Adobe Arabic" panose="02040503050201020203" pitchFamily="18" charset="-78"/>
                  </a:rPr>
                  <a:t>()</a:t>
                </a:r>
              </a:p>
            </p:txBody>
          </p:sp>
          <p:sp>
            <p:nvSpPr>
              <p:cNvPr id="36" name="Rectangle 35"/>
              <p:cNvSpPr/>
              <p:nvPr/>
            </p:nvSpPr>
            <p:spPr>
              <a:xfrm>
                <a:off x="323528" y="4077072"/>
                <a:ext cx="2736304" cy="360040"/>
              </a:xfrm>
              <a:prstGeom prst="rect">
                <a:avLst/>
              </a:prstGeom>
              <a:solidFill>
                <a:schemeClr val="tx1"/>
              </a:solidFill>
              <a:ln w="28575"/>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rgbClr val="002060"/>
                    </a:solidFill>
                    <a:latin typeface="Adobe Arabic" panose="02040503050201020203" pitchFamily="18" charset="-78"/>
                    <a:cs typeface="Adobe Arabic" panose="02040503050201020203" pitchFamily="18" charset="-78"/>
                  </a:rPr>
                  <a:t>+ </a:t>
                </a:r>
                <a:r>
                  <a:rPr lang="en-US" sz="2400" dirty="0" err="1">
                    <a:solidFill>
                      <a:srgbClr val="002060"/>
                    </a:solidFill>
                    <a:latin typeface="Adobe Arabic" panose="02040503050201020203" pitchFamily="18" charset="-78"/>
                    <a:cs typeface="Adobe Arabic" panose="02040503050201020203" pitchFamily="18" charset="-78"/>
                  </a:rPr>
                  <a:t>demarre</a:t>
                </a:r>
                <a:r>
                  <a:rPr lang="en-US" sz="2400" dirty="0">
                    <a:solidFill>
                      <a:srgbClr val="002060"/>
                    </a:solidFill>
                    <a:latin typeface="Adobe Arabic" panose="02040503050201020203" pitchFamily="18" charset="-78"/>
                    <a:cs typeface="Adobe Arabic" panose="02040503050201020203" pitchFamily="18" charset="-78"/>
                  </a:rPr>
                  <a:t>()</a:t>
                </a:r>
              </a:p>
            </p:txBody>
          </p:sp>
        </p:grpSp>
        <p:cxnSp>
          <p:nvCxnSpPr>
            <p:cNvPr id="23" name="Connecteur droit 22"/>
            <p:cNvCxnSpPr/>
            <p:nvPr/>
          </p:nvCxnSpPr>
          <p:spPr>
            <a:xfrm>
              <a:off x="1660388" y="4653136"/>
              <a:ext cx="0" cy="582334"/>
            </a:xfrm>
            <a:prstGeom prst="line">
              <a:avLst/>
            </a:prstGeom>
            <a:ln w="28575"/>
          </p:spPr>
          <p:style>
            <a:lnRef idx="1">
              <a:schemeClr val="dk1"/>
            </a:lnRef>
            <a:fillRef idx="0">
              <a:schemeClr val="dk1"/>
            </a:fillRef>
            <a:effectRef idx="0">
              <a:schemeClr val="dk1"/>
            </a:effectRef>
            <a:fontRef idx="minor">
              <a:schemeClr val="tx1"/>
            </a:fontRef>
          </p:style>
        </p:cxnSp>
        <p:sp>
          <p:nvSpPr>
            <p:cNvPr id="25" name="Triangle isocèle 24"/>
            <p:cNvSpPr/>
            <p:nvPr/>
          </p:nvSpPr>
          <p:spPr>
            <a:xfrm>
              <a:off x="1535094" y="4437112"/>
              <a:ext cx="250588" cy="216024"/>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9" name="Rectangle 28"/>
          <p:cNvSpPr/>
          <p:nvPr/>
        </p:nvSpPr>
        <p:spPr>
          <a:xfrm>
            <a:off x="3244746" y="3599728"/>
            <a:ext cx="5764758" cy="2238518"/>
          </a:xfrm>
          <a:prstGeom prst="rect">
            <a:avLst/>
          </a:prstGeom>
          <a:solidFill>
            <a:schemeClr val="tx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2060"/>
                </a:solidFill>
                <a:latin typeface="Adobe Arabic" panose="02040503050201020203" pitchFamily="18" charset="-78"/>
                <a:cs typeface="Adobe Arabic" panose="02040503050201020203" pitchFamily="18" charset="-78"/>
              </a:rPr>
              <a:t>public class </a:t>
            </a:r>
            <a:r>
              <a:rPr lang="en-US" dirty="0" err="1">
                <a:solidFill>
                  <a:srgbClr val="002060"/>
                </a:solidFill>
                <a:latin typeface="Adobe Arabic" panose="02040503050201020203" pitchFamily="18" charset="-78"/>
                <a:cs typeface="Adobe Arabic" panose="02040503050201020203" pitchFamily="18" charset="-78"/>
              </a:rPr>
              <a:t>VoitureElectonique</a:t>
            </a:r>
            <a:r>
              <a:rPr lang="en-US" dirty="0">
                <a:solidFill>
                  <a:srgbClr val="002060"/>
                </a:solidFill>
                <a:latin typeface="Adobe Arabic" panose="02040503050201020203" pitchFamily="18" charset="-78"/>
                <a:cs typeface="Adobe Arabic" panose="02040503050201020203" pitchFamily="18" charset="-78"/>
              </a:rPr>
              <a:t> </a:t>
            </a:r>
            <a:r>
              <a:rPr lang="en-US" b="1" dirty="0">
                <a:solidFill>
                  <a:srgbClr val="002060"/>
                </a:solidFill>
                <a:latin typeface="Adobe Arabic" panose="02040503050201020203" pitchFamily="18" charset="-78"/>
                <a:cs typeface="Adobe Arabic" panose="02040503050201020203" pitchFamily="18" charset="-78"/>
              </a:rPr>
              <a:t>extends</a:t>
            </a:r>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Voiture</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private </a:t>
            </a:r>
            <a:r>
              <a:rPr lang="en-US" dirty="0" err="1">
                <a:solidFill>
                  <a:srgbClr val="002060"/>
                </a:solidFill>
                <a:latin typeface="Adobe Arabic" panose="02040503050201020203" pitchFamily="18" charset="-78"/>
                <a:cs typeface="Adobe Arabic" panose="02040503050201020203" pitchFamily="18" charset="-78"/>
              </a:rPr>
              <a:t>boolean</a:t>
            </a:r>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disjoncteur</a:t>
            </a:r>
            <a:r>
              <a:rPr lang="en-US" dirty="0">
                <a:solidFill>
                  <a:srgbClr val="002060"/>
                </a:solidFill>
                <a:latin typeface="Adobe Arabic" panose="02040503050201020203" pitchFamily="18" charset="-78"/>
                <a:cs typeface="Adobe Arabic" panose="02040503050201020203" pitchFamily="18" charset="-78"/>
              </a:rPr>
              <a:t>;</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public void </a:t>
            </a:r>
            <a:r>
              <a:rPr lang="en-US" dirty="0" err="1">
                <a:solidFill>
                  <a:srgbClr val="002060"/>
                </a:solidFill>
                <a:latin typeface="Adobe Arabic" panose="02040503050201020203" pitchFamily="18" charset="-78"/>
                <a:cs typeface="Adobe Arabic" panose="02040503050201020203" pitchFamily="18" charset="-78"/>
              </a:rPr>
              <a:t>demarre</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disjoncteur</a:t>
            </a:r>
            <a:r>
              <a:rPr lang="en-US" dirty="0">
                <a:solidFill>
                  <a:srgbClr val="002060"/>
                </a:solidFill>
                <a:latin typeface="Adobe Arabic" panose="02040503050201020203" pitchFamily="18" charset="-78"/>
                <a:cs typeface="Adobe Arabic" panose="02040503050201020203" pitchFamily="18" charset="-78"/>
              </a:rPr>
              <a:t> = true;</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a:t>
            </a:r>
          </a:p>
        </p:txBody>
      </p:sp>
      <p:sp>
        <p:nvSpPr>
          <p:cNvPr id="30" name="Ellipse 29"/>
          <p:cNvSpPr/>
          <p:nvPr/>
        </p:nvSpPr>
        <p:spPr>
          <a:xfrm>
            <a:off x="5796136" y="4564031"/>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Ellipse 30"/>
          <p:cNvSpPr/>
          <p:nvPr/>
        </p:nvSpPr>
        <p:spPr>
          <a:xfrm>
            <a:off x="4114455" y="463857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Ellipse 31"/>
          <p:cNvSpPr/>
          <p:nvPr/>
        </p:nvSpPr>
        <p:spPr>
          <a:xfrm>
            <a:off x="4088690" y="4048023"/>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Connecteur droit 32"/>
          <p:cNvCxnSpPr>
            <a:stCxn id="32" idx="3"/>
          </p:cNvCxnSpPr>
          <p:nvPr/>
        </p:nvCxnSpPr>
        <p:spPr>
          <a:xfrm flipH="1">
            <a:off x="2670278" y="4109486"/>
            <a:ext cx="1428957" cy="1540840"/>
          </a:xfrm>
          <a:prstGeom prst="line">
            <a:avLst/>
          </a:prstGeom>
        </p:spPr>
        <p:style>
          <a:lnRef idx="1">
            <a:schemeClr val="dk1"/>
          </a:lnRef>
          <a:fillRef idx="0">
            <a:schemeClr val="dk1"/>
          </a:fillRef>
          <a:effectRef idx="0">
            <a:schemeClr val="dk1"/>
          </a:effectRef>
          <a:fontRef idx="minor">
            <a:schemeClr val="tx1"/>
          </a:fontRef>
        </p:style>
      </p:cxnSp>
      <p:cxnSp>
        <p:nvCxnSpPr>
          <p:cNvPr id="34" name="Connecteur droit 33"/>
          <p:cNvCxnSpPr>
            <a:endCxn id="30" idx="5"/>
          </p:cNvCxnSpPr>
          <p:nvPr/>
        </p:nvCxnSpPr>
        <p:spPr>
          <a:xfrm flipH="1" flipV="1">
            <a:off x="5857599" y="4625494"/>
            <a:ext cx="585013" cy="1408637"/>
          </a:xfrm>
          <a:prstGeom prst="line">
            <a:avLst/>
          </a:prstGeom>
        </p:spPr>
        <p:style>
          <a:lnRef idx="1">
            <a:schemeClr val="dk1"/>
          </a:lnRef>
          <a:fillRef idx="0">
            <a:schemeClr val="dk1"/>
          </a:fillRef>
          <a:effectRef idx="0">
            <a:schemeClr val="dk1"/>
          </a:effectRef>
          <a:fontRef idx="minor">
            <a:schemeClr val="tx1"/>
          </a:fontRef>
        </p:style>
      </p:cxnSp>
      <p:cxnSp>
        <p:nvCxnSpPr>
          <p:cNvPr id="35" name="Connecteur droit 34"/>
          <p:cNvCxnSpPr>
            <a:endCxn id="31" idx="2"/>
          </p:cNvCxnSpPr>
          <p:nvPr/>
        </p:nvCxnSpPr>
        <p:spPr>
          <a:xfrm flipV="1">
            <a:off x="2627784" y="4674576"/>
            <a:ext cx="1486671" cy="1359555"/>
          </a:xfrm>
          <a:prstGeom prst="line">
            <a:avLst/>
          </a:prstGeom>
        </p:spPr>
        <p:style>
          <a:lnRef idx="1">
            <a:schemeClr val="dk1"/>
          </a:lnRef>
          <a:fillRef idx="0">
            <a:schemeClr val="dk1"/>
          </a:fillRef>
          <a:effectRef idx="0">
            <a:schemeClr val="dk1"/>
          </a:effectRef>
          <a:fontRef idx="minor">
            <a:schemeClr val="tx1"/>
          </a:fontRef>
        </p:style>
      </p:cxnSp>
      <p:sp>
        <p:nvSpPr>
          <p:cNvPr id="49" name="ZoneTexte 48"/>
          <p:cNvSpPr txBox="1"/>
          <p:nvPr/>
        </p:nvSpPr>
        <p:spPr>
          <a:xfrm>
            <a:off x="5148064" y="5939988"/>
            <a:ext cx="3384376" cy="369332"/>
          </a:xfrm>
          <a:prstGeom prst="rect">
            <a:avLst/>
          </a:prstGeom>
          <a:noFill/>
        </p:spPr>
        <p:txBody>
          <a:bodyPr wrap="square" rtlCol="0">
            <a:spAutoFit/>
          </a:bodyPr>
          <a:lstStyle/>
          <a:p>
            <a:r>
              <a:rPr lang="en-US" dirty="0" err="1">
                <a:solidFill>
                  <a:schemeClr val="bg1"/>
                </a:solidFill>
              </a:rPr>
              <a:t>Redéfinition</a:t>
            </a:r>
            <a:r>
              <a:rPr lang="en-US" dirty="0">
                <a:solidFill>
                  <a:schemeClr val="bg1"/>
                </a:solidFill>
              </a:rPr>
              <a:t> de la </a:t>
            </a:r>
            <a:r>
              <a:rPr lang="en-US" dirty="0" err="1">
                <a:solidFill>
                  <a:schemeClr val="bg1"/>
                </a:solidFill>
              </a:rPr>
              <a:t>méthode</a:t>
            </a:r>
            <a:endParaRPr lang="en-US" dirty="0">
              <a:solidFill>
                <a:schemeClr val="bg1"/>
              </a:solidFill>
            </a:endParaRPr>
          </a:p>
        </p:txBody>
      </p:sp>
      <p:sp>
        <p:nvSpPr>
          <p:cNvPr id="37" name="Espace réservé du numéro de diapositive 2">
            <a:extLst>
              <a:ext uri="{FF2B5EF4-FFF2-40B4-BE49-F238E27FC236}">
                <a16:creationId xmlns:a16="http://schemas.microsoft.com/office/drawing/2014/main" id="{C8CA8237-067D-4921-94BE-62D6DF059D4D}"/>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8" name="Espace réservé du numéro de diapositive 5">
            <a:extLst>
              <a:ext uri="{FF2B5EF4-FFF2-40B4-BE49-F238E27FC236}">
                <a16:creationId xmlns:a16="http://schemas.microsoft.com/office/drawing/2014/main" id="{1B86107A-977E-4763-8CF5-57C2DC9BD365}"/>
              </a:ext>
            </a:extLst>
          </p:cNvPr>
          <p:cNvSpPr txBox="1">
            <a:spLocks/>
          </p:cNvSpPr>
          <p:nvPr/>
        </p:nvSpPr>
        <p:spPr bwMode="gray">
          <a:xfrm>
            <a:off x="506452" y="69671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bg1"/>
                </a:solidFill>
              </a:rPr>
              <a:pPr/>
              <a:t>13</a:t>
            </a:fld>
            <a:endParaRPr lang="en-US" dirty="0">
              <a:solidFill>
                <a:schemeClr val="bg1"/>
              </a:solidFill>
            </a:endParaRPr>
          </a:p>
        </p:txBody>
      </p:sp>
    </p:spTree>
    <p:extLst>
      <p:ext uri="{BB962C8B-B14F-4D97-AF65-F5344CB8AC3E}">
        <p14:creationId xmlns:p14="http://schemas.microsoft.com/office/powerpoint/2010/main" val="1438859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Titre 9"/>
          <p:cNvSpPr txBox="1">
            <a:spLocks/>
          </p:cNvSpPr>
          <p:nvPr/>
        </p:nvSpPr>
        <p:spPr>
          <a:xfrm>
            <a:off x="1432059" y="665987"/>
            <a:ext cx="7200800" cy="585022"/>
          </a:xfrm>
          <a:prstGeom prst="rect">
            <a:avLst/>
          </a:prstGeo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defPPr>
              <a:defRPr lang="en-US"/>
            </a:defPPr>
            <a:lvl1pPr>
              <a:spcBef>
                <a:spcPct val="0"/>
              </a:spcBef>
              <a:buNone/>
              <a:defRPr sz="3200" b="1" i="1">
                <a:solidFill>
                  <a:schemeClr val="bg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solidFill>
                  <a:schemeClr val="tx1"/>
                </a:solidFill>
              </a:rPr>
              <a:t>Surcharge et redéfinition  3/3</a:t>
            </a:r>
          </a:p>
        </p:txBody>
      </p:sp>
      <p:sp>
        <p:nvSpPr>
          <p:cNvPr id="5" name="Rectangle 4"/>
          <p:cNvSpPr/>
          <p:nvPr/>
        </p:nvSpPr>
        <p:spPr>
          <a:xfrm>
            <a:off x="549871" y="1733666"/>
            <a:ext cx="3261151" cy="1479310"/>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600" dirty="0">
                <a:solidFill>
                  <a:schemeClr val="tx1"/>
                </a:solidFill>
                <a:latin typeface="Adobe Arabic" panose="02040503050201020203" pitchFamily="18" charset="-78"/>
                <a:cs typeface="Adobe Arabic" panose="02040503050201020203" pitchFamily="18" charset="-78"/>
              </a:rPr>
              <a:t>public class </a:t>
            </a:r>
            <a:r>
              <a:rPr lang="en-US" sz="1600" dirty="0" err="1">
                <a:solidFill>
                  <a:schemeClr val="tx1"/>
                </a:solidFill>
                <a:latin typeface="Adobe Arabic" panose="02040503050201020203" pitchFamily="18" charset="-78"/>
                <a:cs typeface="Adobe Arabic" panose="02040503050201020203" pitchFamily="18" charset="-78"/>
              </a:rPr>
              <a:t>Voiture</a:t>
            </a:r>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	public void </a:t>
            </a:r>
            <a:r>
              <a:rPr lang="en-US" sz="1600" dirty="0" err="1">
                <a:solidFill>
                  <a:schemeClr val="tx1"/>
                </a:solidFill>
                <a:latin typeface="Adobe Arabic" panose="02040503050201020203" pitchFamily="18" charset="-78"/>
                <a:cs typeface="Adobe Arabic" panose="02040503050201020203" pitchFamily="18" charset="-78"/>
              </a:rPr>
              <a:t>demarre</a:t>
            </a:r>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a:t>
            </a:r>
          </a:p>
        </p:txBody>
      </p:sp>
      <p:sp>
        <p:nvSpPr>
          <p:cNvPr id="6" name="Ellipse 5"/>
          <p:cNvSpPr/>
          <p:nvPr/>
        </p:nvSpPr>
        <p:spPr>
          <a:xfrm>
            <a:off x="2267744" y="4005064"/>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7" name="Connecteur droit 6"/>
          <p:cNvCxnSpPr>
            <a:stCxn id="6" idx="0"/>
            <a:endCxn id="5" idx="2"/>
          </p:cNvCxnSpPr>
          <p:nvPr/>
        </p:nvCxnSpPr>
        <p:spPr>
          <a:xfrm flipH="1" flipV="1">
            <a:off x="2180447" y="3212976"/>
            <a:ext cx="123301" cy="792088"/>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753071" y="4178291"/>
            <a:ext cx="3199462" cy="158417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600" dirty="0">
                <a:solidFill>
                  <a:schemeClr val="tx1"/>
                </a:solidFill>
                <a:latin typeface="Adobe Arabic" panose="02040503050201020203" pitchFamily="18" charset="-78"/>
                <a:cs typeface="Adobe Arabic" panose="02040503050201020203" pitchFamily="18" charset="-78"/>
              </a:rPr>
              <a:t>public </a:t>
            </a:r>
            <a:r>
              <a:rPr lang="en-US" sz="1600" dirty="0" err="1">
                <a:solidFill>
                  <a:schemeClr val="tx1"/>
                </a:solidFill>
                <a:latin typeface="Adobe Arabic" panose="02040503050201020203" pitchFamily="18" charset="-78"/>
                <a:cs typeface="Adobe Arabic" panose="02040503050201020203" pitchFamily="18" charset="-78"/>
              </a:rPr>
              <a:t>VoitureElectonique</a:t>
            </a:r>
            <a:r>
              <a:rPr lang="en-US" sz="1600" dirty="0">
                <a:solidFill>
                  <a:schemeClr val="tx1"/>
                </a:solidFill>
                <a:latin typeface="Adobe Arabic" panose="02040503050201020203" pitchFamily="18" charset="-78"/>
                <a:cs typeface="Adobe Arabic" panose="02040503050201020203" pitchFamily="18" charset="-78"/>
              </a:rPr>
              <a:t> </a:t>
            </a:r>
            <a:r>
              <a:rPr lang="en-US" sz="1600" b="1" dirty="0">
                <a:solidFill>
                  <a:schemeClr val="tx1"/>
                </a:solidFill>
                <a:latin typeface="Adobe Arabic" panose="02040503050201020203" pitchFamily="18" charset="-78"/>
                <a:cs typeface="Adobe Arabic" panose="02040503050201020203" pitchFamily="18" charset="-78"/>
              </a:rPr>
              <a:t>extends</a:t>
            </a:r>
            <a:r>
              <a:rPr lang="en-US" sz="1600" dirty="0">
                <a:solidFill>
                  <a:schemeClr val="tx1"/>
                </a:solidFill>
                <a:latin typeface="Adobe Arabic" panose="02040503050201020203" pitchFamily="18" charset="-78"/>
                <a:cs typeface="Adobe Arabic" panose="02040503050201020203" pitchFamily="18" charset="-78"/>
              </a:rPr>
              <a:t> </a:t>
            </a:r>
            <a:r>
              <a:rPr lang="en-US" sz="1600" dirty="0" err="1">
                <a:solidFill>
                  <a:schemeClr val="tx1"/>
                </a:solidFill>
                <a:latin typeface="Adobe Arabic" panose="02040503050201020203" pitchFamily="18" charset="-78"/>
                <a:cs typeface="Adobe Arabic" panose="02040503050201020203" pitchFamily="18" charset="-78"/>
              </a:rPr>
              <a:t>Voiture</a:t>
            </a:r>
            <a:r>
              <a:rPr lang="en-US" sz="1600" dirty="0">
                <a:solidFill>
                  <a:schemeClr val="tx1"/>
                </a:solidFill>
                <a:latin typeface="Adobe Arabic" panose="02040503050201020203" pitchFamily="18" charset="-78"/>
                <a:cs typeface="Adobe Arabic" panose="02040503050201020203" pitchFamily="18" charset="-78"/>
              </a:rPr>
              <a:t>{</a:t>
            </a:r>
          </a:p>
          <a:p>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	public void </a:t>
            </a:r>
            <a:r>
              <a:rPr lang="en-US" sz="1600" dirty="0" err="1">
                <a:solidFill>
                  <a:schemeClr val="tx1"/>
                </a:solidFill>
                <a:latin typeface="Adobe Arabic" panose="02040503050201020203" pitchFamily="18" charset="-78"/>
                <a:cs typeface="Adobe Arabic" panose="02040503050201020203" pitchFamily="18" charset="-78"/>
              </a:rPr>
              <a:t>demarre</a:t>
            </a:r>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a:t>
            </a:r>
          </a:p>
        </p:txBody>
      </p:sp>
      <p:sp>
        <p:nvSpPr>
          <p:cNvPr id="14" name="Rectangle 13"/>
          <p:cNvSpPr/>
          <p:nvPr/>
        </p:nvSpPr>
        <p:spPr>
          <a:xfrm>
            <a:off x="5032459" y="4149080"/>
            <a:ext cx="3384946" cy="158417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1600" dirty="0">
                <a:solidFill>
                  <a:schemeClr val="tx1"/>
                </a:solidFill>
                <a:latin typeface="Adobe Arabic" panose="02040503050201020203" pitchFamily="18" charset="-78"/>
                <a:cs typeface="Adobe Arabic" panose="02040503050201020203" pitchFamily="18" charset="-78"/>
              </a:rPr>
              <a:t>public </a:t>
            </a:r>
            <a:r>
              <a:rPr lang="en-US" sz="1600" dirty="0" err="1">
                <a:solidFill>
                  <a:schemeClr val="tx1"/>
                </a:solidFill>
                <a:latin typeface="Adobe Arabic" panose="02040503050201020203" pitchFamily="18" charset="-78"/>
                <a:cs typeface="Adobe Arabic" panose="02040503050201020203" pitchFamily="18" charset="-78"/>
              </a:rPr>
              <a:t>VehiculePriotitaire</a:t>
            </a:r>
            <a:r>
              <a:rPr lang="en-US" sz="1600" dirty="0">
                <a:solidFill>
                  <a:schemeClr val="tx1"/>
                </a:solidFill>
                <a:latin typeface="Adobe Arabic" panose="02040503050201020203" pitchFamily="18" charset="-78"/>
                <a:cs typeface="Adobe Arabic" panose="02040503050201020203" pitchFamily="18" charset="-78"/>
              </a:rPr>
              <a:t> </a:t>
            </a:r>
            <a:r>
              <a:rPr lang="en-US" sz="1600" b="1" dirty="0">
                <a:solidFill>
                  <a:schemeClr val="tx1"/>
                </a:solidFill>
                <a:latin typeface="Adobe Arabic" panose="02040503050201020203" pitchFamily="18" charset="-78"/>
                <a:cs typeface="Adobe Arabic" panose="02040503050201020203" pitchFamily="18" charset="-78"/>
              </a:rPr>
              <a:t>extends</a:t>
            </a:r>
            <a:r>
              <a:rPr lang="en-US" sz="1600" dirty="0">
                <a:solidFill>
                  <a:schemeClr val="tx1"/>
                </a:solidFill>
                <a:latin typeface="Adobe Arabic" panose="02040503050201020203" pitchFamily="18" charset="-78"/>
                <a:cs typeface="Adobe Arabic" panose="02040503050201020203" pitchFamily="18" charset="-78"/>
              </a:rPr>
              <a:t> </a:t>
            </a:r>
            <a:r>
              <a:rPr lang="en-US" sz="1600" dirty="0" err="1">
                <a:solidFill>
                  <a:schemeClr val="tx1"/>
                </a:solidFill>
                <a:latin typeface="Adobe Arabic" panose="02040503050201020203" pitchFamily="18" charset="-78"/>
                <a:cs typeface="Adobe Arabic" panose="02040503050201020203" pitchFamily="18" charset="-78"/>
              </a:rPr>
              <a:t>Voiture</a:t>
            </a:r>
            <a:r>
              <a:rPr lang="en-US" sz="1600" dirty="0">
                <a:solidFill>
                  <a:schemeClr val="tx1"/>
                </a:solidFill>
                <a:latin typeface="Adobe Arabic" panose="02040503050201020203" pitchFamily="18" charset="-78"/>
                <a:cs typeface="Adobe Arabic" panose="02040503050201020203" pitchFamily="18" charset="-78"/>
              </a:rPr>
              <a:t>{</a:t>
            </a:r>
          </a:p>
          <a:p>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	public void </a:t>
            </a:r>
            <a:r>
              <a:rPr lang="en-US" sz="1600" dirty="0" err="1">
                <a:solidFill>
                  <a:schemeClr val="tx1"/>
                </a:solidFill>
                <a:latin typeface="Adobe Arabic" panose="02040503050201020203" pitchFamily="18" charset="-78"/>
                <a:cs typeface="Adobe Arabic" panose="02040503050201020203" pitchFamily="18" charset="-78"/>
              </a:rPr>
              <a:t>demarre</a:t>
            </a:r>
            <a:r>
              <a:rPr lang="en-US" sz="1600" dirty="0">
                <a:solidFill>
                  <a:schemeClr val="tx1"/>
                </a:solidFill>
                <a:latin typeface="Adobe Arabic" panose="02040503050201020203" pitchFamily="18" charset="-78"/>
                <a:cs typeface="Adobe Arabic" panose="02040503050201020203" pitchFamily="18" charset="-78"/>
              </a:rPr>
              <a:t>(</a:t>
            </a:r>
            <a:r>
              <a:rPr lang="en-US" sz="1600" dirty="0" err="1">
                <a:solidFill>
                  <a:schemeClr val="tx1"/>
                </a:solidFill>
                <a:latin typeface="Adobe Arabic" panose="02040503050201020203" pitchFamily="18" charset="-78"/>
                <a:cs typeface="Adobe Arabic" panose="02040503050201020203" pitchFamily="18" charset="-78"/>
              </a:rPr>
              <a:t>int</a:t>
            </a:r>
            <a:r>
              <a:rPr lang="en-US" sz="1600" dirty="0">
                <a:solidFill>
                  <a:schemeClr val="tx1"/>
                </a:solidFill>
                <a:latin typeface="Adobe Arabic" panose="02040503050201020203" pitchFamily="18" charset="-78"/>
                <a:cs typeface="Adobe Arabic" panose="02040503050201020203" pitchFamily="18" charset="-78"/>
              </a:rPr>
              <a:t> code)    {</a:t>
            </a:r>
          </a:p>
          <a:p>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	}</a:t>
            </a:r>
          </a:p>
          <a:p>
            <a:r>
              <a:rPr lang="en-US" sz="1600" dirty="0">
                <a:solidFill>
                  <a:schemeClr val="tx1"/>
                </a:solidFill>
                <a:latin typeface="Adobe Arabic" panose="02040503050201020203" pitchFamily="18" charset="-78"/>
                <a:cs typeface="Adobe Arabic" panose="02040503050201020203" pitchFamily="18" charset="-78"/>
              </a:rPr>
              <a:t>}</a:t>
            </a:r>
          </a:p>
        </p:txBody>
      </p:sp>
      <p:sp>
        <p:nvSpPr>
          <p:cNvPr id="17" name="ZoneTexte 16"/>
          <p:cNvSpPr txBox="1"/>
          <p:nvPr/>
        </p:nvSpPr>
        <p:spPr>
          <a:xfrm>
            <a:off x="549871" y="5804470"/>
            <a:ext cx="3816423" cy="523220"/>
          </a:xfrm>
          <a:prstGeom prst="rect">
            <a:avLst/>
          </a:prstGeom>
          <a:noFill/>
        </p:spPr>
        <p:txBody>
          <a:bodyPr wrap="square" rtlCol="0">
            <a:spAutoFit/>
          </a:bodyPr>
          <a:lstStyle/>
          <a:p>
            <a:r>
              <a:rPr lang="fr-FR" sz="1400" dirty="0" err="1"/>
              <a:t>VoitureElectronique</a:t>
            </a:r>
            <a:r>
              <a:rPr lang="fr-FR" sz="1400" dirty="0"/>
              <a:t> possède  “ au plus ” une méthode de moins que </a:t>
            </a:r>
            <a:r>
              <a:rPr lang="fr-FR" sz="1400" dirty="0" err="1"/>
              <a:t>VehiculePrioritaire</a:t>
            </a:r>
            <a:endParaRPr lang="fr-FR" sz="1400" dirty="0"/>
          </a:p>
        </p:txBody>
      </p:sp>
      <p:sp>
        <p:nvSpPr>
          <p:cNvPr id="19" name="ZoneTexte 18"/>
          <p:cNvSpPr txBox="1"/>
          <p:nvPr/>
        </p:nvSpPr>
        <p:spPr>
          <a:xfrm>
            <a:off x="4932447" y="5804470"/>
            <a:ext cx="3816423" cy="523220"/>
          </a:xfrm>
          <a:prstGeom prst="rect">
            <a:avLst/>
          </a:prstGeom>
          <a:noFill/>
        </p:spPr>
        <p:txBody>
          <a:bodyPr wrap="square" rtlCol="0">
            <a:spAutoFit/>
          </a:bodyPr>
          <a:lstStyle/>
          <a:p>
            <a:r>
              <a:rPr lang="fr-FR" sz="1400" dirty="0" err="1"/>
              <a:t>VehiculePrioritaire</a:t>
            </a:r>
            <a:r>
              <a:rPr lang="fr-FR" sz="1400" dirty="0"/>
              <a:t> possède  “ au plus ” une méthode de plus que </a:t>
            </a:r>
            <a:r>
              <a:rPr lang="fr-FR" sz="1400" dirty="0" err="1"/>
              <a:t>VehiculeElectonique</a:t>
            </a:r>
            <a:endParaRPr lang="fr-FR" sz="1400" dirty="0"/>
          </a:p>
        </p:txBody>
      </p:sp>
      <p:sp>
        <p:nvSpPr>
          <p:cNvPr id="20" name="Ellipse 19"/>
          <p:cNvSpPr/>
          <p:nvPr/>
        </p:nvSpPr>
        <p:spPr>
          <a:xfrm>
            <a:off x="6212629" y="4005064"/>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 name="Connecteur droit 20"/>
          <p:cNvCxnSpPr>
            <a:stCxn id="20" idx="1"/>
          </p:cNvCxnSpPr>
          <p:nvPr/>
        </p:nvCxnSpPr>
        <p:spPr>
          <a:xfrm flipH="1" flipV="1">
            <a:off x="2521754" y="3232236"/>
            <a:ext cx="3701420" cy="783373"/>
          </a:xfrm>
          <a:prstGeom prst="line">
            <a:avLst/>
          </a:prstGeom>
        </p:spPr>
        <p:style>
          <a:lnRef idx="1">
            <a:schemeClr val="dk1"/>
          </a:lnRef>
          <a:fillRef idx="0">
            <a:schemeClr val="dk1"/>
          </a:fillRef>
          <a:effectRef idx="0">
            <a:schemeClr val="dk1"/>
          </a:effectRef>
          <a:fontRef idx="minor">
            <a:schemeClr val="tx1"/>
          </a:fontRef>
        </p:style>
      </p:cxnSp>
      <p:sp>
        <p:nvSpPr>
          <p:cNvPr id="26" name="Rectangle 25"/>
          <p:cNvSpPr/>
          <p:nvPr/>
        </p:nvSpPr>
        <p:spPr>
          <a:xfrm>
            <a:off x="4339005" y="1733666"/>
            <a:ext cx="3993527" cy="1269337"/>
          </a:xfrm>
          <a:prstGeom prst="rect">
            <a:avLst/>
          </a:prstGeom>
          <a:ln w="28575"/>
        </p:spPr>
        <p:style>
          <a:lnRef idx="1">
            <a:schemeClr val="dk1"/>
          </a:lnRef>
          <a:fillRef idx="2">
            <a:schemeClr val="dk1"/>
          </a:fillRef>
          <a:effectRef idx="1">
            <a:schemeClr val="dk1"/>
          </a:effectRef>
          <a:fontRef idx="minor">
            <a:schemeClr val="dk1"/>
          </a:fontRef>
        </p:style>
        <p:txBody>
          <a:bodyPr rtlCol="0" anchor="ctr"/>
          <a:lstStyle/>
          <a:p>
            <a:r>
              <a:rPr lang="fr-FR" sz="2000" dirty="0">
                <a:solidFill>
                  <a:srgbClr val="002060"/>
                </a:solidFill>
                <a:latin typeface="Adobe Arabic" panose="02040503050201020203" pitchFamily="18" charset="-78"/>
                <a:cs typeface="Adobe Arabic" panose="02040503050201020203" pitchFamily="18" charset="-78"/>
              </a:rPr>
              <a:t>Ne pas confondre surcharge et redéfinition. Dans le cas de la surcharge la sous-classe ajoute des méthodes tandis que la redéfinition «spécialise» des méthodes existantes</a:t>
            </a:r>
          </a:p>
        </p:txBody>
      </p:sp>
      <p:sp>
        <p:nvSpPr>
          <p:cNvPr id="27" name="Rectangle 26"/>
          <p:cNvSpPr/>
          <p:nvPr/>
        </p:nvSpPr>
        <p:spPr>
          <a:xfrm>
            <a:off x="965834" y="3420579"/>
            <a:ext cx="1321196" cy="461665"/>
          </a:xfrm>
          <a:prstGeom prst="rect">
            <a:avLst/>
          </a:prstGeom>
        </p:spPr>
        <p:txBody>
          <a:bodyPr wrap="none">
            <a:spAutoFit/>
          </a:bodyPr>
          <a:lstStyle/>
          <a:p>
            <a:r>
              <a:rPr lang="fr-FR" sz="2400" dirty="0">
                <a:solidFill>
                  <a:srgbClr val="002060"/>
                </a:solidFill>
                <a:latin typeface="Adobe Arabic" panose="02040503050201020203" pitchFamily="18" charset="-78"/>
                <a:cs typeface="Adobe Arabic" panose="02040503050201020203" pitchFamily="18" charset="-78"/>
              </a:rPr>
              <a:t>Redéfinition</a:t>
            </a:r>
            <a:endParaRPr lang="en-US" sz="2400" dirty="0"/>
          </a:p>
        </p:txBody>
      </p:sp>
      <p:sp>
        <p:nvSpPr>
          <p:cNvPr id="28" name="Rectangle 27"/>
          <p:cNvSpPr/>
          <p:nvPr/>
        </p:nvSpPr>
        <p:spPr>
          <a:xfrm>
            <a:off x="4834549" y="3379405"/>
            <a:ext cx="1098378" cy="461665"/>
          </a:xfrm>
          <a:prstGeom prst="rect">
            <a:avLst/>
          </a:prstGeom>
        </p:spPr>
        <p:txBody>
          <a:bodyPr wrap="none">
            <a:spAutoFit/>
          </a:bodyPr>
          <a:lstStyle/>
          <a:p>
            <a:r>
              <a:rPr lang="fr-FR" sz="2400" dirty="0">
                <a:solidFill>
                  <a:srgbClr val="002060"/>
                </a:solidFill>
                <a:latin typeface="Adobe Arabic" panose="02040503050201020203" pitchFamily="18" charset="-78"/>
                <a:cs typeface="Adobe Arabic" panose="02040503050201020203" pitchFamily="18" charset="-78"/>
              </a:rPr>
              <a:t>Surcharge</a:t>
            </a:r>
            <a:endParaRPr lang="en-US" sz="2400" dirty="0"/>
          </a:p>
        </p:txBody>
      </p:sp>
      <p:sp>
        <p:nvSpPr>
          <p:cNvPr id="16" name="Espace réservé du numéro de diapositive 2">
            <a:extLst>
              <a:ext uri="{FF2B5EF4-FFF2-40B4-BE49-F238E27FC236}">
                <a16:creationId xmlns:a16="http://schemas.microsoft.com/office/drawing/2014/main" id="{3C388AC1-DE0D-403E-8E27-69F449D208FB}"/>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14</a:t>
            </a:fld>
            <a:endParaRPr lang="en-US" dirty="0">
              <a:solidFill>
                <a:schemeClr val="tx1"/>
              </a:solidFill>
            </a:endParaRPr>
          </a:p>
        </p:txBody>
      </p:sp>
    </p:spTree>
    <p:extLst>
      <p:ext uri="{BB962C8B-B14F-4D97-AF65-F5344CB8AC3E}">
        <p14:creationId xmlns:p14="http://schemas.microsoft.com/office/powerpoint/2010/main" val="8358876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Titre 9"/>
          <p:cNvSpPr txBox="1">
            <a:spLocks/>
          </p:cNvSpPr>
          <p:nvPr/>
        </p:nvSpPr>
        <p:spPr>
          <a:xfrm>
            <a:off x="1475656" y="636092"/>
            <a:ext cx="7200800" cy="659644"/>
          </a:xfrm>
          <a:prstGeom prst="rect">
            <a:avLst/>
          </a:prstGeo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defPPr>
              <a:defRPr lang="en-US"/>
            </a:defPPr>
            <a:lvl1pPr>
              <a:spcBef>
                <a:spcPct val="0"/>
              </a:spcBef>
              <a:buNone/>
              <a:defRPr sz="3200" b="1" i="1"/>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Redéfinition avec réutilisation</a:t>
            </a:r>
          </a:p>
        </p:txBody>
      </p:sp>
      <p:sp>
        <p:nvSpPr>
          <p:cNvPr id="4" name="Rectangle 3"/>
          <p:cNvSpPr/>
          <p:nvPr/>
        </p:nvSpPr>
        <p:spPr>
          <a:xfrm>
            <a:off x="791010" y="1366082"/>
            <a:ext cx="7704856" cy="4708981"/>
          </a:xfrm>
          <a:prstGeom prst="rect">
            <a:avLst/>
          </a:prstGeom>
        </p:spPr>
        <p:txBody>
          <a:bodyPr wrap="square">
            <a:spAutoFit/>
          </a:bodyPr>
          <a:lstStyle/>
          <a:p>
            <a:r>
              <a:rPr lang="fr-FR" sz="2400" b="1" dirty="0"/>
              <a:t>Intérêt </a:t>
            </a:r>
          </a:p>
          <a:p>
            <a:pPr marL="800100" lvl="1" indent="-342900" algn="just">
              <a:buFont typeface="Wingdings" panose="05000000000000000000" pitchFamily="2" charset="2"/>
              <a:buChar char="§"/>
            </a:pPr>
            <a:r>
              <a:rPr lang="fr-FR" sz="2100" dirty="0">
                <a:latin typeface="Calibri" panose="020F0502020204030204" pitchFamily="34" charset="0"/>
              </a:rPr>
              <a:t>La redéfinition d’une méthode cache le code de la méthode héritée. Réutiliser le code de la méthode hérité par le mot-clé </a:t>
            </a:r>
            <a:r>
              <a:rPr lang="fr-FR" sz="2100" b="1" dirty="0">
                <a:latin typeface="Calibri" panose="020F0502020204030204" pitchFamily="34" charset="0"/>
              </a:rPr>
              <a:t>super. </a:t>
            </a:r>
          </a:p>
          <a:p>
            <a:pPr marL="800100" lvl="1" indent="-342900" algn="just">
              <a:buFont typeface="Wingdings" panose="05000000000000000000" pitchFamily="2" charset="2"/>
              <a:buChar char="§"/>
            </a:pPr>
            <a:r>
              <a:rPr lang="fr-FR" sz="2100" dirty="0">
                <a:latin typeface="Calibri" panose="020F0502020204030204" pitchFamily="34" charset="0"/>
              </a:rPr>
              <a:t>super permet ainsi la désignation explicite de l’instance d’une classe dont le type est celui de la classe mère.</a:t>
            </a:r>
          </a:p>
          <a:p>
            <a:pPr marL="800100" lvl="1" indent="-342900" algn="just">
              <a:buFont typeface="Wingdings" panose="05000000000000000000" pitchFamily="2" charset="2"/>
              <a:buChar char="§"/>
            </a:pPr>
            <a:r>
              <a:rPr lang="fr-FR" sz="2100" dirty="0">
                <a:latin typeface="Calibri" panose="020F0502020204030204" pitchFamily="34" charset="0"/>
              </a:rPr>
              <a:t>Accès aux attributs et méthodes redéfinies par la classe courante   mais que l’on désire utiliser.</a:t>
            </a:r>
          </a:p>
          <a:p>
            <a:pPr algn="ctr"/>
            <a:endParaRPr lang="fr-FR" sz="2100" b="1" i="1" dirty="0">
              <a:latin typeface="Calibri" panose="020F0502020204030204" pitchFamily="34" charset="0"/>
            </a:endParaRPr>
          </a:p>
          <a:p>
            <a:pPr algn="ctr"/>
            <a:r>
              <a:rPr lang="fr-FR" sz="2100" b="1" i="1" dirty="0" err="1">
                <a:latin typeface="Calibri" panose="020F0502020204030204" pitchFamily="34" charset="0"/>
              </a:rPr>
              <a:t>super.</a:t>
            </a:r>
            <a:r>
              <a:rPr lang="fr-FR" sz="2100" dirty="0" err="1">
                <a:latin typeface="Calibri" panose="020F0502020204030204" pitchFamily="34" charset="0"/>
              </a:rPr>
              <a:t>nomSuperClasseMethodeAppelee</a:t>
            </a:r>
            <a:r>
              <a:rPr lang="fr-FR" sz="2100" dirty="0">
                <a:latin typeface="Calibri" panose="020F0502020204030204" pitchFamily="34" charset="0"/>
              </a:rPr>
              <a:t>(...)</a:t>
            </a:r>
          </a:p>
          <a:p>
            <a:pPr algn="ctr"/>
            <a:endParaRPr lang="fr-FR" sz="2100" b="1" i="1" dirty="0">
              <a:latin typeface="Calibri" panose="020F0502020204030204" pitchFamily="34" charset="0"/>
            </a:endParaRPr>
          </a:p>
          <a:p>
            <a:pPr algn="just"/>
            <a:r>
              <a:rPr lang="fr-FR" sz="2400" b="1" dirty="0">
                <a:latin typeface="Calibri" panose="020F0502020204030204" pitchFamily="34" charset="0"/>
              </a:rPr>
              <a:t> Exemple de la Voiture : les limites à résoudre</a:t>
            </a:r>
          </a:p>
          <a:p>
            <a:pPr marL="800100" lvl="1" indent="-342900" algn="just">
              <a:buFont typeface="Wingdings" panose="05000000000000000000" pitchFamily="2" charset="2"/>
              <a:buChar char="§"/>
            </a:pPr>
            <a:r>
              <a:rPr lang="fr-FR" sz="2100" dirty="0">
                <a:latin typeface="Calibri" panose="020F0502020204030204" pitchFamily="34" charset="0"/>
              </a:rPr>
              <a:t>L’appel à la méthode </a:t>
            </a:r>
            <a:r>
              <a:rPr lang="fr-FR" sz="2100" dirty="0" err="1">
                <a:latin typeface="Calibri" panose="020F0502020204030204" pitchFamily="34" charset="0"/>
              </a:rPr>
              <a:t>demarre</a:t>
            </a:r>
            <a:r>
              <a:rPr lang="fr-FR" sz="2100" dirty="0">
                <a:latin typeface="Calibri" panose="020F0502020204030204" pitchFamily="34" charset="0"/>
              </a:rPr>
              <a:t> de </a:t>
            </a:r>
            <a:r>
              <a:rPr lang="fr-FR" sz="2100" dirty="0" err="1">
                <a:latin typeface="Calibri" panose="020F0502020204030204" pitchFamily="34" charset="0"/>
              </a:rPr>
              <a:t>VoitureElectrique</a:t>
            </a:r>
            <a:r>
              <a:rPr lang="fr-FR" sz="2100" dirty="0">
                <a:latin typeface="Calibri" panose="020F0502020204030204" pitchFamily="34" charset="0"/>
              </a:rPr>
              <a:t> ne modifie que l’attribut disjoncteur</a:t>
            </a:r>
          </a:p>
        </p:txBody>
      </p:sp>
      <p:sp>
        <p:nvSpPr>
          <p:cNvPr id="3" name="Espace réservé du numéro de diapositive 2"/>
          <p:cNvSpPr>
            <a:spLocks noGrp="1"/>
          </p:cNvSpPr>
          <p:nvPr>
            <p:ph type="sldNum" sz="quarter" idx="12"/>
          </p:nvPr>
        </p:nvSpPr>
        <p:spPr/>
        <p:txBody>
          <a:bodyPr/>
          <a:lstStyle/>
          <a:p>
            <a:fld id="{DB156223-6CBB-4053-8E25-8C4A16887D28}" type="slidenum">
              <a:rPr lang="en-US" smtClean="0"/>
              <a:pPr/>
              <a:t>15</a:t>
            </a:fld>
            <a:endParaRPr lang="en-US"/>
          </a:p>
        </p:txBody>
      </p:sp>
      <p:sp>
        <p:nvSpPr>
          <p:cNvPr id="5" name="Espace réservé du numéro de diapositive 2">
            <a:extLst>
              <a:ext uri="{FF2B5EF4-FFF2-40B4-BE49-F238E27FC236}">
                <a16:creationId xmlns:a16="http://schemas.microsoft.com/office/drawing/2014/main" id="{9BE65820-6605-49CB-AF80-FF1A1C62D55B}"/>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15</a:t>
            </a:fld>
            <a:endParaRPr lang="en-US" dirty="0">
              <a:solidFill>
                <a:schemeClr val="tx1"/>
              </a:solidFill>
            </a:endParaRPr>
          </a:p>
        </p:txBody>
      </p:sp>
    </p:spTree>
    <p:extLst>
      <p:ext uri="{BB962C8B-B14F-4D97-AF65-F5344CB8AC3E}">
        <p14:creationId xmlns:p14="http://schemas.microsoft.com/office/powerpoint/2010/main" val="254152993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re 1"/>
          <p:cNvSpPr>
            <a:spLocks noGrp="1"/>
          </p:cNvSpPr>
          <p:nvPr>
            <p:ph type="title"/>
          </p:nvPr>
        </p:nvSpPr>
        <p:spPr>
          <a:xfrm>
            <a:off x="1475656" y="583610"/>
            <a:ext cx="6912768" cy="599143"/>
          </a:xfr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3200" b="1" i="1" dirty="0">
                <a:solidFill>
                  <a:schemeClr val="tx1"/>
                </a:solidFill>
                <a:latin typeface="+mn-lt"/>
                <a:ea typeface="+mn-ea"/>
                <a:cs typeface="+mn-cs"/>
              </a:rPr>
              <a:t>Héritage et construction(1/6)      </a:t>
            </a:r>
            <a:br>
              <a:rPr lang="fr-FR" sz="3200" b="1" i="1" dirty="0">
                <a:solidFill>
                  <a:schemeClr val="tx1"/>
                </a:solidFill>
                <a:latin typeface="+mn-lt"/>
                <a:ea typeface="+mn-ea"/>
                <a:cs typeface="+mn-cs"/>
              </a:rPr>
            </a:br>
            <a:endParaRPr lang="fr-FR" sz="3200" b="1" i="1" dirty="0">
              <a:solidFill>
                <a:schemeClr val="tx1"/>
              </a:solidFill>
              <a:latin typeface="+mn-lt"/>
              <a:ea typeface="+mn-ea"/>
              <a:cs typeface="+mn-cs"/>
            </a:endParaRPr>
          </a:p>
        </p:txBody>
      </p:sp>
      <p:sp>
        <p:nvSpPr>
          <p:cNvPr id="3" name="Espace réservé du numéro de diapositive 2"/>
          <p:cNvSpPr>
            <a:spLocks noGrp="1"/>
          </p:cNvSpPr>
          <p:nvPr>
            <p:ph type="sldNum" sz="quarter" idx="12"/>
          </p:nvPr>
        </p:nvSpPr>
        <p:spPr/>
        <p:txBody>
          <a:bodyPr/>
          <a:lstStyle/>
          <a:p>
            <a:fld id="{DB156223-6CBB-4053-8E25-8C4A16887D28}" type="slidenum">
              <a:rPr lang="en-US" smtClean="0"/>
              <a:pPr/>
              <a:t>16</a:t>
            </a:fld>
            <a:endParaRPr lang="en-US" dirty="0"/>
          </a:p>
        </p:txBody>
      </p:sp>
      <p:sp>
        <p:nvSpPr>
          <p:cNvPr id="4" name="Rectangle 3"/>
          <p:cNvSpPr/>
          <p:nvPr/>
        </p:nvSpPr>
        <p:spPr>
          <a:xfrm>
            <a:off x="323528" y="1305342"/>
            <a:ext cx="8352928" cy="5032147"/>
          </a:xfrm>
          <a:prstGeom prst="rect">
            <a:avLst/>
          </a:prstGeom>
        </p:spPr>
        <p:txBody>
          <a:bodyPr wrap="square">
            <a:spAutoFit/>
          </a:bodyPr>
          <a:lstStyle/>
          <a:p>
            <a:r>
              <a:rPr lang="fr-FR" sz="2200" dirty="0">
                <a:latin typeface="Calibri" panose="020F0502020204030204" pitchFamily="34" charset="0"/>
              </a:rPr>
              <a:t>Possibilité comme les méthodes de réutiliser le code des constructeurs de la </a:t>
            </a:r>
            <a:r>
              <a:rPr lang="fr-FR" sz="2200" dirty="0" err="1">
                <a:latin typeface="Calibri" panose="020F0502020204030204" pitchFamily="34" charset="0"/>
              </a:rPr>
              <a:t>super-classe</a:t>
            </a:r>
            <a:endParaRPr lang="fr-FR" sz="2200" dirty="0">
              <a:latin typeface="Calibri" panose="020F0502020204030204" pitchFamily="34" charset="0"/>
            </a:endParaRPr>
          </a:p>
          <a:p>
            <a:pPr marL="800100" lvl="1" indent="-342900">
              <a:buFont typeface="Wingdings" panose="05000000000000000000" pitchFamily="2" charset="2"/>
              <a:buChar char="§"/>
            </a:pPr>
            <a:r>
              <a:rPr lang="fr-FR" sz="2200" dirty="0">
                <a:latin typeface="Calibri" panose="020F0502020204030204" pitchFamily="34" charset="0"/>
              </a:rPr>
              <a:t>Appel explicite d’un constructeur de la classe mère à l’intérieur d’un constructeur de la classe fille </a:t>
            </a:r>
          </a:p>
          <a:p>
            <a:pPr marL="342900" indent="-342900">
              <a:buFont typeface="Wingdings" panose="05000000000000000000" pitchFamily="2" charset="2"/>
              <a:buChar char="§"/>
            </a:pPr>
            <a:endParaRPr lang="fr-FR" sz="2200" dirty="0">
              <a:latin typeface="Calibri" panose="020F0502020204030204" pitchFamily="34" charset="0"/>
            </a:endParaRPr>
          </a:p>
          <a:p>
            <a:pPr marL="800100" lvl="1" indent="-342900">
              <a:buFont typeface="Wingdings" panose="05000000000000000000" pitchFamily="2" charset="2"/>
              <a:buChar char="§"/>
            </a:pPr>
            <a:r>
              <a:rPr lang="fr-FR" sz="2200" dirty="0">
                <a:latin typeface="Calibri" panose="020F0502020204030204" pitchFamily="34" charset="0"/>
              </a:rPr>
              <a:t>Utilise le mot-clé super</a:t>
            </a:r>
          </a:p>
          <a:p>
            <a:pPr marL="800100" lvl="1" indent="-342900">
              <a:buFont typeface="Wingdings" panose="05000000000000000000" pitchFamily="2" charset="2"/>
              <a:buChar char="§"/>
            </a:pPr>
            <a:endParaRPr lang="fr-FR" sz="2200" dirty="0">
              <a:latin typeface="Calibri" panose="020F0502020204030204" pitchFamily="34" charset="0"/>
            </a:endParaRPr>
          </a:p>
          <a:p>
            <a:pPr lvl="1"/>
            <a:endParaRPr lang="fr-FR" sz="2200" dirty="0">
              <a:latin typeface="Calibri" panose="020F0502020204030204" pitchFamily="34" charset="0"/>
            </a:endParaRPr>
          </a:p>
          <a:p>
            <a:pPr lvl="1"/>
            <a:endParaRPr lang="fr-FR" sz="2200" dirty="0">
              <a:latin typeface="Calibri" panose="020F0502020204030204" pitchFamily="34" charset="0"/>
            </a:endParaRPr>
          </a:p>
          <a:p>
            <a:pPr marL="285750" indent="-285750">
              <a:buFontTx/>
              <a:buChar char="-"/>
            </a:pPr>
            <a:endParaRPr lang="fr-FR" sz="2100" dirty="0">
              <a:latin typeface="Calibri" panose="020F0502020204030204" pitchFamily="34" charset="0"/>
            </a:endParaRPr>
          </a:p>
          <a:p>
            <a:pPr algn="ctr"/>
            <a:r>
              <a:rPr lang="fr-FR" sz="2100" b="1" dirty="0">
                <a:latin typeface="Calibri" panose="020F0502020204030204" pitchFamily="34" charset="0"/>
              </a:rPr>
              <a:t>super(paramètres du constructeur);</a:t>
            </a:r>
          </a:p>
          <a:p>
            <a:pPr marL="285750" indent="-285750">
              <a:buFontTx/>
              <a:buChar char="-"/>
            </a:pPr>
            <a:endParaRPr lang="fr-FR" sz="2100" b="1" dirty="0">
              <a:solidFill>
                <a:schemeClr val="bg1"/>
              </a:solidFill>
              <a:latin typeface="Calibri" panose="020F0502020204030204" pitchFamily="34" charset="0"/>
            </a:endParaRPr>
          </a:p>
          <a:p>
            <a:pPr marL="342900" indent="-342900">
              <a:buFont typeface="Wingdings" panose="05000000000000000000" pitchFamily="2" charset="2"/>
              <a:buChar char="§"/>
            </a:pPr>
            <a:r>
              <a:rPr lang="fr-FR" sz="2100" dirty="0">
                <a:latin typeface="Calibri" panose="020F0502020204030204" pitchFamily="34" charset="0"/>
              </a:rPr>
              <a:t>Appel implicite d'un constructeur de la classe mère est effectué quand il n'existe pas d'appel explicite. Java insère implicitement l'appel super()</a:t>
            </a:r>
            <a:endParaRPr lang="fr-FR" dirty="0"/>
          </a:p>
          <a:p>
            <a:endParaRPr lang="fr-FR" dirty="0">
              <a:solidFill>
                <a:schemeClr val="bg1"/>
              </a:solidFill>
            </a:endParaRPr>
          </a:p>
        </p:txBody>
      </p:sp>
      <p:sp>
        <p:nvSpPr>
          <p:cNvPr id="5" name="Rectangle 4"/>
          <p:cNvSpPr/>
          <p:nvPr/>
        </p:nvSpPr>
        <p:spPr>
          <a:xfrm>
            <a:off x="4166778" y="2924944"/>
            <a:ext cx="4474604" cy="1440160"/>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fr-FR" sz="2000" dirty="0">
                <a:solidFill>
                  <a:srgbClr val="002060"/>
                </a:solidFill>
              </a:rPr>
              <a:t>L’appel au constructeur de la superclasse doit se faire absolument en première instruction</a:t>
            </a:r>
          </a:p>
        </p:txBody>
      </p:sp>
      <p:sp>
        <p:nvSpPr>
          <p:cNvPr id="7" name="Espace réservé du numéro de diapositive 2">
            <a:extLst>
              <a:ext uri="{FF2B5EF4-FFF2-40B4-BE49-F238E27FC236}">
                <a16:creationId xmlns:a16="http://schemas.microsoft.com/office/drawing/2014/main" id="{F06B280E-C0CE-46F2-9D92-DCAB7248ADF6}"/>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16</a:t>
            </a:fld>
            <a:endParaRPr lang="en-US" dirty="0">
              <a:solidFill>
                <a:schemeClr val="tx1"/>
              </a:solidFill>
            </a:endParaRPr>
          </a:p>
        </p:txBody>
      </p:sp>
    </p:spTree>
    <p:extLst>
      <p:ext uri="{BB962C8B-B14F-4D97-AF65-F5344CB8AC3E}">
        <p14:creationId xmlns:p14="http://schemas.microsoft.com/office/powerpoint/2010/main" val="15952071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620688"/>
            <a:ext cx="7087734" cy="680445"/>
          </a:xfr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3200" b="1" i="1" dirty="0">
                <a:solidFill>
                  <a:schemeClr val="tx1"/>
                </a:solidFill>
                <a:latin typeface="+mn-lt"/>
                <a:ea typeface="+mn-ea"/>
                <a:cs typeface="+mn-cs"/>
              </a:rPr>
              <a:t>Héritage et construction(2/6)      </a:t>
            </a:r>
            <a:br>
              <a:rPr lang="fr-FR" sz="3200" b="1" i="1" dirty="0">
                <a:solidFill>
                  <a:schemeClr val="tx1"/>
                </a:solidFill>
                <a:latin typeface="+mn-lt"/>
                <a:ea typeface="+mn-ea"/>
                <a:cs typeface="+mn-cs"/>
              </a:rPr>
            </a:br>
            <a:endParaRPr lang="fr-FR" sz="3200" b="1" i="1" dirty="0">
              <a:solidFill>
                <a:schemeClr val="tx1"/>
              </a:solidFill>
              <a:latin typeface="+mn-lt"/>
              <a:ea typeface="+mn-ea"/>
              <a:cs typeface="+mn-cs"/>
            </a:endParaRPr>
          </a:p>
        </p:txBody>
      </p:sp>
      <p:sp>
        <p:nvSpPr>
          <p:cNvPr id="9" name="Espace réservé du numéro de diapositive 2"/>
          <p:cNvSpPr>
            <a:spLocks noGrp="1"/>
          </p:cNvSpPr>
          <p:nvPr>
            <p:ph type="sldNum" sz="quarter" idx="12"/>
          </p:nvPr>
        </p:nvSpPr>
        <p:spPr/>
        <p:txBody>
          <a:bodyPr/>
          <a:lstStyle/>
          <a:p>
            <a:fld id="{DB156223-6CBB-4053-8E25-8C4A16887D28}" type="slidenum">
              <a:rPr lang="en-US" smtClean="0"/>
              <a:pPr/>
              <a:t>17</a:t>
            </a:fld>
            <a:endParaRPr lang="en-US" dirty="0"/>
          </a:p>
        </p:txBody>
      </p:sp>
      <p:sp>
        <p:nvSpPr>
          <p:cNvPr id="7" name="Rectangle 6"/>
          <p:cNvSpPr/>
          <p:nvPr/>
        </p:nvSpPr>
        <p:spPr>
          <a:xfrm>
            <a:off x="594424" y="2550494"/>
            <a:ext cx="8177962" cy="33184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fr-FR" sz="1600" b="1" dirty="0">
                <a:solidFill>
                  <a:schemeClr val="tx1"/>
                </a:solidFill>
              </a:rPr>
              <a:t>public class </a:t>
            </a:r>
            <a:r>
              <a:rPr lang="fr-FR" sz="1600" dirty="0" err="1">
                <a:solidFill>
                  <a:schemeClr val="tx1"/>
                </a:solidFill>
              </a:rPr>
              <a:t>VoitureElectrique</a:t>
            </a:r>
            <a:r>
              <a:rPr lang="fr-FR" sz="1600" dirty="0">
                <a:solidFill>
                  <a:schemeClr val="tx1"/>
                </a:solidFill>
              </a:rPr>
              <a:t> </a:t>
            </a:r>
            <a:r>
              <a:rPr lang="fr-FR" sz="1600" b="1" dirty="0" err="1">
                <a:solidFill>
                  <a:schemeClr val="tx1"/>
                </a:solidFill>
              </a:rPr>
              <a:t>extends</a:t>
            </a:r>
            <a:r>
              <a:rPr lang="fr-FR" sz="1600" b="1" dirty="0">
                <a:solidFill>
                  <a:schemeClr val="tx1"/>
                </a:solidFill>
              </a:rPr>
              <a:t> </a:t>
            </a:r>
            <a:r>
              <a:rPr lang="fr-FR" sz="1600" dirty="0">
                <a:solidFill>
                  <a:schemeClr val="tx1"/>
                </a:solidFill>
              </a:rPr>
              <a:t>Voiture{</a:t>
            </a:r>
          </a:p>
          <a:p>
            <a:endParaRPr lang="pt-BR" sz="1600" dirty="0">
              <a:solidFill>
                <a:schemeClr val="tx1"/>
              </a:solidFill>
            </a:endParaRPr>
          </a:p>
          <a:p>
            <a:r>
              <a:rPr lang="pt-BR" sz="1600" b="1" dirty="0">
                <a:solidFill>
                  <a:schemeClr val="tx1"/>
                </a:solidFill>
              </a:rPr>
              <a:t>	public </a:t>
            </a:r>
            <a:r>
              <a:rPr lang="pt-BR" sz="1600" dirty="0">
                <a:solidFill>
                  <a:schemeClr val="tx1"/>
                </a:solidFill>
              </a:rPr>
              <a:t>VoitureElectrique( int puissance, boolean estDemarer, float vitesse) {</a:t>
            </a:r>
          </a:p>
          <a:p>
            <a:endParaRPr lang="pt-BR" sz="1600" dirty="0">
              <a:solidFill>
                <a:schemeClr val="tx1"/>
              </a:solidFill>
            </a:endParaRPr>
          </a:p>
          <a:p>
            <a:r>
              <a:rPr lang="pt-BR" sz="1600" b="1" dirty="0">
                <a:solidFill>
                  <a:schemeClr val="tx1"/>
                </a:solidFill>
              </a:rPr>
              <a:t>		super</a:t>
            </a:r>
            <a:r>
              <a:rPr lang="pt-BR" sz="1600" dirty="0">
                <a:solidFill>
                  <a:schemeClr val="tx1"/>
                </a:solidFill>
              </a:rPr>
              <a:t>(puissance, estDemarer,vitesse) ;</a:t>
            </a:r>
          </a:p>
          <a:p>
            <a:r>
              <a:rPr lang="pt-BR" sz="1600" dirty="0">
                <a:solidFill>
                  <a:schemeClr val="tx1"/>
                </a:solidFill>
              </a:rPr>
              <a:t>	</a:t>
            </a:r>
          </a:p>
          <a:p>
            <a:r>
              <a:rPr lang="fr-FR" sz="1600" dirty="0">
                <a:solidFill>
                  <a:schemeClr val="tx1"/>
                </a:solidFill>
              </a:rPr>
              <a:t>	}</a:t>
            </a:r>
          </a:p>
          <a:p>
            <a:endParaRPr lang="fr-FR" sz="1600" dirty="0">
              <a:solidFill>
                <a:schemeClr val="tx1"/>
              </a:solidFill>
            </a:endParaRPr>
          </a:p>
          <a:p>
            <a:r>
              <a:rPr lang="pt-BR" sz="1600" b="1" dirty="0">
                <a:solidFill>
                  <a:schemeClr val="tx1"/>
                </a:solidFill>
              </a:rPr>
              <a:t>	public  Voiture</a:t>
            </a:r>
            <a:r>
              <a:rPr lang="pt-BR" sz="1600" dirty="0">
                <a:solidFill>
                  <a:schemeClr val="tx1"/>
                </a:solidFill>
              </a:rPr>
              <a:t>( String unNom) {</a:t>
            </a:r>
          </a:p>
          <a:p>
            <a:endParaRPr lang="pt-BR" sz="1600" dirty="0">
              <a:solidFill>
                <a:schemeClr val="tx1"/>
              </a:solidFill>
            </a:endParaRPr>
          </a:p>
          <a:p>
            <a:r>
              <a:rPr lang="pt-BR" sz="1600" b="1" dirty="0">
                <a:solidFill>
                  <a:schemeClr val="tx1"/>
                </a:solidFill>
              </a:rPr>
              <a:t>		this (</a:t>
            </a:r>
            <a:r>
              <a:rPr lang="pt-BR" sz="1600" dirty="0">
                <a:solidFill>
                  <a:schemeClr val="tx1"/>
                </a:solidFill>
              </a:rPr>
              <a:t>puissance, estDemarer,vitesse) ;</a:t>
            </a:r>
          </a:p>
          <a:p>
            <a:endParaRPr lang="pt-BR" sz="1600" dirty="0">
              <a:solidFill>
                <a:schemeClr val="tx1"/>
              </a:solidFill>
            </a:endParaRPr>
          </a:p>
          <a:p>
            <a:r>
              <a:rPr lang="pt-BR" sz="1600" dirty="0">
                <a:solidFill>
                  <a:schemeClr val="tx1"/>
                </a:solidFill>
              </a:rPr>
              <a:t>	</a:t>
            </a:r>
            <a:r>
              <a:rPr lang="fr-FR" sz="1600" dirty="0">
                <a:solidFill>
                  <a:schemeClr val="tx1"/>
                </a:solidFill>
              </a:rPr>
              <a:t>}</a:t>
            </a:r>
          </a:p>
          <a:p>
            <a:r>
              <a:rPr lang="fr-FR" sz="1600" dirty="0">
                <a:solidFill>
                  <a:schemeClr val="tx1"/>
                </a:solidFill>
              </a:rPr>
              <a:t>}</a:t>
            </a:r>
          </a:p>
        </p:txBody>
      </p:sp>
      <p:sp>
        <p:nvSpPr>
          <p:cNvPr id="4" name="Rectangle 3"/>
          <p:cNvSpPr/>
          <p:nvPr/>
        </p:nvSpPr>
        <p:spPr>
          <a:xfrm>
            <a:off x="544606" y="1602648"/>
            <a:ext cx="8177962" cy="646331"/>
          </a:xfrm>
          <a:prstGeom prst="rect">
            <a:avLst/>
          </a:prstGeom>
        </p:spPr>
        <p:txBody>
          <a:bodyPr wrap="square">
            <a:spAutoFit/>
          </a:bodyPr>
          <a:lstStyle/>
          <a:p>
            <a:r>
              <a:rPr lang="fr-FR" dirty="0"/>
              <a:t>Pour initialiser les attributs hérités, le constructeur d’une classe peut invoquer un des constructeurs de la classe mère à l’aide du mot-clé </a:t>
            </a:r>
            <a:r>
              <a:rPr lang="fr-FR" b="1" dirty="0"/>
              <a:t>super</a:t>
            </a:r>
            <a:r>
              <a:rPr lang="fr-FR" dirty="0"/>
              <a:t>.</a:t>
            </a:r>
          </a:p>
        </p:txBody>
      </p:sp>
      <p:sp>
        <p:nvSpPr>
          <p:cNvPr id="8" name="Rectangle 7"/>
          <p:cNvSpPr/>
          <p:nvPr/>
        </p:nvSpPr>
        <p:spPr>
          <a:xfrm>
            <a:off x="6156176" y="3277294"/>
            <a:ext cx="2407214" cy="576064"/>
          </a:xfrm>
          <a:prstGeom prst="rect">
            <a:avLst/>
          </a:prstGeom>
          <a:gradFill>
            <a:gsLst>
              <a:gs pos="0">
                <a:schemeClr val="bg2">
                  <a:lumMod val="75000"/>
                </a:schemeClr>
              </a:gs>
              <a:gs pos="100000">
                <a:schemeClr val="bg2">
                  <a:shade val="98000"/>
                  <a:satMod val="120000"/>
                  <a:lumMod val="98000"/>
                </a:schemeClr>
              </a:gs>
            </a:gsLst>
            <a:path path="circle">
              <a:fillToRect l="50000" t="50000" r="100000" b="100000"/>
            </a:path>
          </a:gradFill>
        </p:spPr>
        <p:style>
          <a:lnRef idx="1">
            <a:schemeClr val="dk1"/>
          </a:lnRef>
          <a:fillRef idx="2">
            <a:schemeClr val="dk1"/>
          </a:fillRef>
          <a:effectRef idx="1">
            <a:schemeClr val="dk1"/>
          </a:effectRef>
          <a:fontRef idx="minor">
            <a:schemeClr val="dk1"/>
          </a:fontRef>
        </p:style>
        <p:txBody>
          <a:bodyPr rtlCol="0" anchor="ctr"/>
          <a:lstStyle/>
          <a:p>
            <a:pPr algn="ctr"/>
            <a:r>
              <a:rPr lang="pt-BR" sz="1600" i="1" dirty="0">
                <a:solidFill>
                  <a:schemeClr val="tx1"/>
                </a:solidFill>
              </a:rPr>
              <a:t> </a:t>
            </a:r>
            <a:r>
              <a:rPr lang="pt-BR" sz="1600" b="1" i="1" dirty="0">
                <a:solidFill>
                  <a:schemeClr val="tx1"/>
                </a:solidFill>
              </a:rPr>
              <a:t>super doit être la première instruction</a:t>
            </a:r>
            <a:endParaRPr lang="fr-FR" sz="1600" b="1" dirty="0">
              <a:solidFill>
                <a:schemeClr val="tx1"/>
              </a:solidFill>
            </a:endParaRPr>
          </a:p>
        </p:txBody>
      </p:sp>
      <p:sp>
        <p:nvSpPr>
          <p:cNvPr id="11" name="Rectangle 10"/>
          <p:cNvSpPr/>
          <p:nvPr/>
        </p:nvSpPr>
        <p:spPr>
          <a:xfrm>
            <a:off x="544606" y="5984565"/>
            <a:ext cx="8316924" cy="772696"/>
          </a:xfrm>
          <a:prstGeom prst="rect">
            <a:avLst/>
          </a:prstGeom>
          <a:solidFill>
            <a:schemeClr val="bg2">
              <a:lumMod val="90000"/>
            </a:schemeClr>
          </a:solidFill>
        </p:spPr>
        <p:style>
          <a:lnRef idx="1">
            <a:schemeClr val="dk1"/>
          </a:lnRef>
          <a:fillRef idx="2">
            <a:schemeClr val="dk1"/>
          </a:fillRef>
          <a:effectRef idx="1">
            <a:schemeClr val="dk1"/>
          </a:effectRef>
          <a:fontRef idx="minor">
            <a:schemeClr val="dk1"/>
          </a:fontRef>
        </p:style>
        <p:txBody>
          <a:bodyPr rtlCol="0" anchor="ctr"/>
          <a:lstStyle/>
          <a:p>
            <a:pPr marL="344488" lvl="1">
              <a:spcBef>
                <a:spcPct val="20000"/>
              </a:spcBef>
            </a:pPr>
            <a:r>
              <a:rPr lang="fr-FR" dirty="0"/>
              <a:t>Si on ne fait pas d’appel explicite au constructeur de la superclasse, c’est le </a:t>
            </a:r>
            <a:r>
              <a:rPr lang="fr-FR" dirty="0">
                <a:solidFill>
                  <a:srgbClr val="C00000"/>
                </a:solidFill>
              </a:rPr>
              <a:t>constructeur par défaut </a:t>
            </a:r>
            <a:r>
              <a:rPr lang="fr-FR" dirty="0"/>
              <a:t>de la superclasse qui est appelé </a:t>
            </a:r>
            <a:r>
              <a:rPr lang="fr-FR" dirty="0">
                <a:solidFill>
                  <a:srgbClr val="C00000"/>
                </a:solidFill>
              </a:rPr>
              <a:t>implicitement</a:t>
            </a:r>
            <a:r>
              <a:rPr lang="fr-FR" dirty="0"/>
              <a:t>.</a:t>
            </a:r>
          </a:p>
        </p:txBody>
      </p:sp>
      <p:sp>
        <p:nvSpPr>
          <p:cNvPr id="10" name="Espace réservé du numéro de diapositive 2">
            <a:extLst>
              <a:ext uri="{FF2B5EF4-FFF2-40B4-BE49-F238E27FC236}">
                <a16:creationId xmlns:a16="http://schemas.microsoft.com/office/drawing/2014/main" id="{04EA1D04-1476-47D8-8CB0-4D169D5BF386}"/>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17</a:t>
            </a:fld>
            <a:endParaRPr lang="en-US" dirty="0">
              <a:solidFill>
                <a:schemeClr val="tx1"/>
              </a:solidFill>
            </a:endParaRPr>
          </a:p>
        </p:txBody>
      </p:sp>
    </p:spTree>
    <p:extLst>
      <p:ext uri="{BB962C8B-B14F-4D97-AF65-F5344CB8AC3E}">
        <p14:creationId xmlns:p14="http://schemas.microsoft.com/office/powerpoint/2010/main" val="24993361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611461"/>
            <a:ext cx="7056784" cy="675954"/>
          </a:xfr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3200" b="1" i="1" dirty="0">
                <a:solidFill>
                  <a:schemeClr val="tx1"/>
                </a:solidFill>
                <a:latin typeface="+mn-lt"/>
                <a:ea typeface="+mn-ea"/>
                <a:cs typeface="+mn-cs"/>
              </a:rPr>
              <a:t>Héritage et construction(3/6)</a:t>
            </a:r>
            <a:br>
              <a:rPr lang="fr-FR" sz="3200" b="1" i="1" dirty="0">
                <a:solidFill>
                  <a:schemeClr val="tx1"/>
                </a:solidFill>
                <a:latin typeface="+mn-lt"/>
                <a:ea typeface="+mn-ea"/>
                <a:cs typeface="+mn-cs"/>
              </a:rPr>
            </a:br>
            <a:endParaRPr lang="fr-FR" sz="3200" b="1" i="1" dirty="0">
              <a:solidFill>
                <a:schemeClr val="tx1"/>
              </a:solidFill>
              <a:latin typeface="+mn-lt"/>
              <a:ea typeface="+mn-ea"/>
              <a:cs typeface="+mn-cs"/>
            </a:endParaRPr>
          </a:p>
        </p:txBody>
      </p:sp>
      <p:sp>
        <p:nvSpPr>
          <p:cNvPr id="3" name="Espace réservé du contenu 2"/>
          <p:cNvSpPr>
            <a:spLocks noGrp="1"/>
          </p:cNvSpPr>
          <p:nvPr>
            <p:ph idx="1"/>
          </p:nvPr>
        </p:nvSpPr>
        <p:spPr>
          <a:xfrm>
            <a:off x="453642" y="1769350"/>
            <a:ext cx="8229600" cy="4709120"/>
          </a:xfrm>
          <a:prstGeom prst="rect">
            <a:avLst/>
          </a:prstGeom>
        </p:spPr>
        <p:txBody>
          <a:bodyPr>
            <a:normAutofit/>
          </a:bodyPr>
          <a:lstStyle/>
          <a:p>
            <a:endParaRPr lang="fr-FR" sz="1800" dirty="0">
              <a:solidFill>
                <a:schemeClr val="bg1"/>
              </a:solidFill>
            </a:endParaRPr>
          </a:p>
          <a:p>
            <a:endParaRPr lang="fr-FR" sz="1800" dirty="0">
              <a:solidFill>
                <a:schemeClr val="bg1"/>
              </a:solidFill>
            </a:endParaRPr>
          </a:p>
          <a:p>
            <a:endParaRPr lang="fr-FR" sz="1800" dirty="0">
              <a:solidFill>
                <a:schemeClr val="bg1"/>
              </a:solidFill>
            </a:endParaRPr>
          </a:p>
          <a:p>
            <a:endParaRPr lang="fr-FR"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p:txBody>
      </p:sp>
      <p:sp>
        <p:nvSpPr>
          <p:cNvPr id="9" name="Espace réservé du numéro de diapositive 8"/>
          <p:cNvSpPr>
            <a:spLocks noGrp="1"/>
          </p:cNvSpPr>
          <p:nvPr>
            <p:ph type="sldNum" sz="quarter" idx="12"/>
          </p:nvPr>
        </p:nvSpPr>
        <p:spPr/>
        <p:txBody>
          <a:bodyPr/>
          <a:lstStyle/>
          <a:p>
            <a:fld id="{DB156223-6CBB-4053-8E25-8C4A16887D28}" type="slidenum">
              <a:rPr lang="en-US" smtClean="0"/>
              <a:pPr/>
              <a:t>18</a:t>
            </a:fld>
            <a:endParaRPr lang="en-US"/>
          </a:p>
        </p:txBody>
      </p:sp>
      <p:sp>
        <p:nvSpPr>
          <p:cNvPr id="6" name="Rectangle 5"/>
          <p:cNvSpPr/>
          <p:nvPr/>
        </p:nvSpPr>
        <p:spPr>
          <a:xfrm>
            <a:off x="467544" y="1607754"/>
            <a:ext cx="8064896" cy="2325302"/>
          </a:xfrm>
          <a:prstGeom prst="rect">
            <a:avLst/>
          </a:prstGeom>
          <a:solidFill>
            <a:schemeClr val="bg2">
              <a:lumMod val="50000"/>
            </a:schemeClr>
          </a:solidFill>
        </p:spPr>
        <p:style>
          <a:lnRef idx="1">
            <a:schemeClr val="dk1"/>
          </a:lnRef>
          <a:fillRef idx="2">
            <a:schemeClr val="dk1"/>
          </a:fillRef>
          <a:effectRef idx="1">
            <a:schemeClr val="dk1"/>
          </a:effectRef>
          <a:fontRef idx="minor">
            <a:schemeClr val="dk1"/>
          </a:fontRef>
        </p:style>
        <p:txBody>
          <a:bodyPr rtlCol="0" anchor="ctr"/>
          <a:lstStyle/>
          <a:p>
            <a:endParaRPr lang="fr-FR" dirty="0">
              <a:solidFill>
                <a:schemeClr val="bg1"/>
              </a:solidFill>
            </a:endParaRPr>
          </a:p>
          <a:p>
            <a:r>
              <a:rPr lang="fr-FR" dirty="0">
                <a:solidFill>
                  <a:schemeClr val="tx1"/>
                </a:solidFill>
              </a:rPr>
              <a:t>	1. L’appel d’un constructeur de la classe mère doit être la</a:t>
            </a:r>
          </a:p>
          <a:p>
            <a:r>
              <a:rPr lang="fr-FR" dirty="0">
                <a:solidFill>
                  <a:schemeClr val="tx1"/>
                </a:solidFill>
              </a:rPr>
              <a:t>	première instruction du constructeur de la classe fille.</a:t>
            </a:r>
          </a:p>
          <a:p>
            <a:endParaRPr lang="fr-FR" dirty="0">
              <a:solidFill>
                <a:schemeClr val="tx1"/>
              </a:solidFill>
            </a:endParaRPr>
          </a:p>
          <a:p>
            <a:r>
              <a:rPr lang="fr-FR" dirty="0">
                <a:solidFill>
                  <a:schemeClr val="tx1"/>
                </a:solidFill>
              </a:rPr>
              <a:t>	2. Il n’est pas possible d’utiliser à la fois un autre constructeur</a:t>
            </a:r>
          </a:p>
          <a:p>
            <a:r>
              <a:rPr lang="fr-FR" dirty="0">
                <a:solidFill>
                  <a:schemeClr val="tx1"/>
                </a:solidFill>
              </a:rPr>
              <a:t>	de la classe et un constructeur de sa classe mère dans la</a:t>
            </a:r>
          </a:p>
          <a:p>
            <a:r>
              <a:rPr lang="fr-FR" dirty="0">
                <a:solidFill>
                  <a:schemeClr val="tx1"/>
                </a:solidFill>
              </a:rPr>
              <a:t>	définition d’un de ses constructeurs.</a:t>
            </a:r>
          </a:p>
        </p:txBody>
      </p:sp>
      <p:sp>
        <p:nvSpPr>
          <p:cNvPr id="7" name="Rectangle à coins arrondis 6"/>
          <p:cNvSpPr/>
          <p:nvPr/>
        </p:nvSpPr>
        <p:spPr>
          <a:xfrm>
            <a:off x="316742" y="1545823"/>
            <a:ext cx="1584176"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dirty="0"/>
              <a:t>Règles</a:t>
            </a:r>
          </a:p>
        </p:txBody>
      </p:sp>
      <p:sp>
        <p:nvSpPr>
          <p:cNvPr id="8" name="Rectangle 7"/>
          <p:cNvSpPr/>
          <p:nvPr/>
        </p:nvSpPr>
        <p:spPr>
          <a:xfrm>
            <a:off x="2411760" y="4221249"/>
            <a:ext cx="4392488" cy="1969350"/>
          </a:xfrm>
          <a:prstGeom prst="rect">
            <a:avLst/>
          </a:prstGeom>
          <a:solidFill>
            <a:schemeClr val="bg2">
              <a:lumMod val="50000"/>
            </a:schemeClr>
          </a:solidFill>
          <a:ln w="12700">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r>
              <a:rPr lang="fr-FR" b="1" dirty="0"/>
              <a:t>public class </a:t>
            </a:r>
            <a:r>
              <a:rPr lang="fr-FR" dirty="0"/>
              <a:t>A {</a:t>
            </a:r>
          </a:p>
          <a:p>
            <a:r>
              <a:rPr lang="pt-BR" b="1" dirty="0"/>
              <a:t>	public </a:t>
            </a:r>
            <a:r>
              <a:rPr lang="pt-BR" dirty="0"/>
              <a:t>A ( int x) {</a:t>
            </a:r>
          </a:p>
          <a:p>
            <a:r>
              <a:rPr lang="pt-BR" dirty="0"/>
              <a:t> 	</a:t>
            </a:r>
            <a:r>
              <a:rPr lang="pt-BR" dirty="0">
                <a:solidFill>
                  <a:schemeClr val="accent1">
                    <a:lumMod val="75000"/>
                  </a:schemeClr>
                </a:solidFill>
              </a:rPr>
              <a:t>super();</a:t>
            </a:r>
          </a:p>
          <a:p>
            <a:r>
              <a:rPr lang="pt-BR" dirty="0">
                <a:solidFill>
                  <a:schemeClr val="accent1">
                    <a:lumMod val="75000"/>
                  </a:schemeClr>
                </a:solidFill>
              </a:rPr>
              <a:t> 	this() ; </a:t>
            </a:r>
          </a:p>
          <a:p>
            <a:r>
              <a:rPr lang="pt-BR" dirty="0">
                <a:solidFill>
                  <a:srgbClr val="CC0000"/>
                </a:solidFill>
              </a:rPr>
              <a:t>	</a:t>
            </a:r>
            <a:r>
              <a:rPr lang="pt-BR" dirty="0"/>
              <a:t>}</a:t>
            </a:r>
          </a:p>
          <a:p>
            <a:r>
              <a:rPr lang="pt-BR" dirty="0"/>
              <a:t> }</a:t>
            </a:r>
          </a:p>
        </p:txBody>
      </p:sp>
      <p:sp>
        <p:nvSpPr>
          <p:cNvPr id="4" name="ZoneTexte 3"/>
          <p:cNvSpPr txBox="1"/>
          <p:nvPr/>
        </p:nvSpPr>
        <p:spPr>
          <a:xfrm rot="16200000">
            <a:off x="5510993" y="4797743"/>
            <a:ext cx="2001736" cy="584775"/>
          </a:xfrm>
          <a:prstGeom prst="rect">
            <a:avLst/>
          </a:prstGeom>
          <a:noFill/>
        </p:spPr>
        <p:txBody>
          <a:bodyPr wrap="square" rtlCol="0">
            <a:spAutoFit/>
          </a:bodyPr>
          <a:lstStyle/>
          <a:p>
            <a:r>
              <a:rPr lang="fr-FR" sz="3200" dirty="0">
                <a:solidFill>
                  <a:schemeClr val="accent1">
                    <a:lumMod val="75000"/>
                  </a:schemeClr>
                </a:solidFill>
              </a:rPr>
              <a:t>INTERDIT</a:t>
            </a:r>
          </a:p>
        </p:txBody>
      </p:sp>
      <p:sp>
        <p:nvSpPr>
          <p:cNvPr id="10" name="Espace réservé du numéro de diapositive 2">
            <a:extLst>
              <a:ext uri="{FF2B5EF4-FFF2-40B4-BE49-F238E27FC236}">
                <a16:creationId xmlns:a16="http://schemas.microsoft.com/office/drawing/2014/main" id="{A609AB0E-5E25-48A9-B253-BD34FA683304}"/>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18</a:t>
            </a:fld>
            <a:endParaRPr lang="en-US" dirty="0">
              <a:solidFill>
                <a:schemeClr val="tx1"/>
              </a:solidFill>
            </a:endParaRPr>
          </a:p>
        </p:txBody>
      </p:sp>
    </p:spTree>
    <p:extLst>
      <p:ext uri="{BB962C8B-B14F-4D97-AF65-F5344CB8AC3E}">
        <p14:creationId xmlns:p14="http://schemas.microsoft.com/office/powerpoint/2010/main" val="35347324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619672" y="655712"/>
            <a:ext cx="7199627" cy="574268"/>
          </a:xfr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3200" b="1" i="1" dirty="0">
                <a:solidFill>
                  <a:schemeClr val="tx1"/>
                </a:solidFill>
                <a:latin typeface="+mn-lt"/>
                <a:ea typeface="+mn-ea"/>
                <a:cs typeface="+mn-cs"/>
              </a:rPr>
              <a:t>Héritage et construction(4/6)</a:t>
            </a:r>
            <a:br>
              <a:rPr lang="fr-FR" sz="3200" b="1" i="1" dirty="0">
                <a:solidFill>
                  <a:schemeClr val="tx1"/>
                </a:solidFill>
                <a:latin typeface="+mn-lt"/>
                <a:ea typeface="+mn-ea"/>
                <a:cs typeface="+mn-cs"/>
              </a:rPr>
            </a:br>
            <a:endParaRPr lang="fr-FR" sz="3200" b="1" i="1" dirty="0">
              <a:solidFill>
                <a:schemeClr val="tx1"/>
              </a:solidFill>
              <a:latin typeface="+mn-lt"/>
              <a:ea typeface="+mn-ea"/>
              <a:cs typeface="+mn-cs"/>
            </a:endParaRPr>
          </a:p>
        </p:txBody>
      </p:sp>
      <p:sp>
        <p:nvSpPr>
          <p:cNvPr id="3" name="Espace réservé du contenu 2"/>
          <p:cNvSpPr>
            <a:spLocks noGrp="1"/>
          </p:cNvSpPr>
          <p:nvPr>
            <p:ph idx="1"/>
          </p:nvPr>
        </p:nvSpPr>
        <p:spPr>
          <a:xfrm>
            <a:off x="251520" y="1484784"/>
            <a:ext cx="8440020" cy="576064"/>
          </a:xfrm>
          <a:prstGeom prst="rect">
            <a:avLst/>
          </a:prstGeom>
        </p:spPr>
        <p:txBody>
          <a:bodyPr>
            <a:normAutofit/>
          </a:bodyPr>
          <a:lstStyle/>
          <a:p>
            <a:pPr marL="0" indent="0">
              <a:buNone/>
            </a:pPr>
            <a:r>
              <a:rPr lang="fr-FR" sz="2400" i="0" dirty="0"/>
              <a:t>Constructeur implicite </a:t>
            </a:r>
          </a:p>
          <a:p>
            <a:endParaRPr lang="fr-FR" sz="1800" dirty="0">
              <a:solidFill>
                <a:schemeClr val="bg1"/>
              </a:solidFill>
            </a:endParaRPr>
          </a:p>
          <a:p>
            <a:endParaRPr lang="fr-FR" sz="1800" dirty="0">
              <a:solidFill>
                <a:schemeClr val="bg1"/>
              </a:solidFill>
            </a:endParaRPr>
          </a:p>
          <a:p>
            <a:endParaRPr lang="fr-FR" dirty="0">
              <a:solidFill>
                <a:schemeClr val="bg1"/>
              </a:solidFill>
            </a:endParaRPr>
          </a:p>
          <a:p>
            <a:endParaRPr lang="fr-FR" sz="1800" dirty="0">
              <a:solidFill>
                <a:schemeClr val="bg1"/>
              </a:solidFill>
            </a:endParaRPr>
          </a:p>
          <a:p>
            <a:pPr marL="0" indent="0">
              <a:buNone/>
            </a:pPr>
            <a:endParaRPr lang="fr-FR" sz="1800" dirty="0">
              <a:solidFill>
                <a:schemeClr val="bg1"/>
              </a:solidFill>
            </a:endParaRPr>
          </a:p>
        </p:txBody>
      </p:sp>
      <p:sp>
        <p:nvSpPr>
          <p:cNvPr id="6" name="Rectangle 5"/>
          <p:cNvSpPr/>
          <p:nvPr/>
        </p:nvSpPr>
        <p:spPr>
          <a:xfrm>
            <a:off x="395536" y="2086849"/>
            <a:ext cx="4896544" cy="2514342"/>
          </a:xfrm>
          <a:prstGeom prst="rect">
            <a:avLst/>
          </a:prstGeom>
          <a:solidFill>
            <a:schemeClr val="bg2">
              <a:lumMod val="75000"/>
            </a:schemeClr>
          </a:solidFill>
          <a:ln w="12700">
            <a:solidFill>
              <a:schemeClr val="bg1"/>
            </a:solidFill>
          </a:ln>
        </p:spPr>
        <p:style>
          <a:lnRef idx="1">
            <a:schemeClr val="accent6"/>
          </a:lnRef>
          <a:fillRef idx="2">
            <a:schemeClr val="accent6"/>
          </a:fillRef>
          <a:effectRef idx="1">
            <a:schemeClr val="accent6"/>
          </a:effectRef>
          <a:fontRef idx="minor">
            <a:schemeClr val="dk1"/>
          </a:fontRef>
        </p:style>
        <p:txBody>
          <a:bodyPr rtlCol="0" anchor="ctr"/>
          <a:lstStyle/>
          <a:p>
            <a:r>
              <a:rPr lang="en-US" b="1" dirty="0"/>
              <a:t>public class </a:t>
            </a:r>
            <a:r>
              <a:rPr lang="en-US" dirty="0"/>
              <a:t>B </a:t>
            </a:r>
            <a:r>
              <a:rPr lang="en-US" b="1" dirty="0"/>
              <a:t>extends </a:t>
            </a:r>
            <a:r>
              <a:rPr lang="en-US" dirty="0"/>
              <a:t>A {</a:t>
            </a:r>
          </a:p>
          <a:p>
            <a:endParaRPr lang="en-US" dirty="0"/>
          </a:p>
          <a:p>
            <a:r>
              <a:rPr lang="fr-FR" b="1" dirty="0"/>
              <a:t>	public </a:t>
            </a:r>
            <a:r>
              <a:rPr lang="fr-FR" dirty="0"/>
              <a:t>B( </a:t>
            </a:r>
            <a:r>
              <a:rPr lang="fr-FR" b="1" dirty="0" err="1"/>
              <a:t>int</a:t>
            </a:r>
            <a:r>
              <a:rPr lang="fr-FR" b="1" dirty="0"/>
              <a:t> </a:t>
            </a:r>
            <a:r>
              <a:rPr lang="fr-FR" dirty="0"/>
              <a:t>x ) {</a:t>
            </a:r>
          </a:p>
          <a:p>
            <a:r>
              <a:rPr lang="pt-BR" dirty="0"/>
              <a:t>		// appel super ( ) implicite</a:t>
            </a:r>
          </a:p>
          <a:p>
            <a:r>
              <a:rPr lang="fr-FR" b="1" dirty="0"/>
              <a:t>		</a:t>
            </a:r>
            <a:r>
              <a:rPr lang="fr-FR" b="1" dirty="0" err="1"/>
              <a:t>this</a:t>
            </a:r>
            <a:r>
              <a:rPr lang="fr-FR" b="1" dirty="0"/>
              <a:t> </a:t>
            </a:r>
            <a:r>
              <a:rPr lang="fr-FR" dirty="0"/>
              <a:t>. x = x ;</a:t>
            </a:r>
          </a:p>
          <a:p>
            <a:r>
              <a:rPr lang="fr-FR" dirty="0"/>
              <a:t>		. . .</a:t>
            </a:r>
          </a:p>
          <a:p>
            <a:r>
              <a:rPr lang="fr-FR" dirty="0"/>
              <a:t>	}</a:t>
            </a:r>
          </a:p>
          <a:p>
            <a:r>
              <a:rPr lang="fr-FR" dirty="0"/>
              <a:t>}</a:t>
            </a:r>
          </a:p>
        </p:txBody>
      </p:sp>
      <p:sp>
        <p:nvSpPr>
          <p:cNvPr id="11" name="Rectangle 10"/>
          <p:cNvSpPr/>
          <p:nvPr/>
        </p:nvSpPr>
        <p:spPr>
          <a:xfrm>
            <a:off x="5419839" y="2086849"/>
            <a:ext cx="3399460" cy="2420475"/>
          </a:xfrm>
          <a:prstGeom prst="rect">
            <a:avLst/>
          </a:prstGeom>
          <a:solidFill>
            <a:schemeClr val="bg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marL="344488" lvl="1">
              <a:spcBef>
                <a:spcPct val="20000"/>
              </a:spcBef>
            </a:pPr>
            <a:r>
              <a:rPr lang="fr-FR" dirty="0"/>
              <a:t>Si on ne fait pas d’appel explicite au constructeur de la superclasse, c’est le </a:t>
            </a:r>
            <a:r>
              <a:rPr lang="fr-FR" dirty="0">
                <a:solidFill>
                  <a:srgbClr val="C00000"/>
                </a:solidFill>
              </a:rPr>
              <a:t>constructeur par défaut </a:t>
            </a:r>
            <a:r>
              <a:rPr lang="fr-FR" dirty="0"/>
              <a:t>de la superclasse qui est appelé </a:t>
            </a:r>
            <a:r>
              <a:rPr lang="fr-FR" dirty="0">
                <a:solidFill>
                  <a:srgbClr val="C00000"/>
                </a:solidFill>
              </a:rPr>
              <a:t>implicitement</a:t>
            </a:r>
            <a:r>
              <a:rPr lang="fr-FR" dirty="0"/>
              <a:t>.</a:t>
            </a:r>
          </a:p>
        </p:txBody>
      </p:sp>
      <p:sp>
        <p:nvSpPr>
          <p:cNvPr id="5" name="Rectangle 4"/>
          <p:cNvSpPr/>
          <p:nvPr/>
        </p:nvSpPr>
        <p:spPr>
          <a:xfrm>
            <a:off x="395536" y="4941168"/>
            <a:ext cx="8438048"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fr-FR" dirty="0"/>
              <a:t>Attention : </a:t>
            </a:r>
          </a:p>
          <a:p>
            <a:r>
              <a:rPr lang="fr-FR" dirty="0"/>
              <a:t>Dans ce cas, le constructeur sans argument doit être défini dans la </a:t>
            </a:r>
            <a:r>
              <a:rPr lang="fr-FR" dirty="0" err="1"/>
              <a:t>super-classe</a:t>
            </a:r>
            <a:endParaRPr lang="fr-FR" dirty="0"/>
          </a:p>
        </p:txBody>
      </p:sp>
      <p:sp>
        <p:nvSpPr>
          <p:cNvPr id="8" name="Espace réservé du numéro de diapositive 2">
            <a:extLst>
              <a:ext uri="{FF2B5EF4-FFF2-40B4-BE49-F238E27FC236}">
                <a16:creationId xmlns:a16="http://schemas.microsoft.com/office/drawing/2014/main" id="{D36A99C0-703C-4C9F-8B7F-DB5BD34B002B}"/>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19</a:t>
            </a:fld>
            <a:endParaRPr lang="en-US" dirty="0">
              <a:solidFill>
                <a:schemeClr val="tx1"/>
              </a:solidFill>
            </a:endParaRPr>
          </a:p>
        </p:txBody>
      </p:sp>
    </p:spTree>
    <p:extLst>
      <p:ext uri="{BB962C8B-B14F-4D97-AF65-F5344CB8AC3E}">
        <p14:creationId xmlns:p14="http://schemas.microsoft.com/office/powerpoint/2010/main" val="265317238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Tytuł 2"/>
          <p:cNvSpPr>
            <a:spLocks noGrp="1"/>
          </p:cNvSpPr>
          <p:nvPr>
            <p:ph type="title"/>
          </p:nvPr>
        </p:nvSpPr>
        <p:spPr>
          <a:xfrm>
            <a:off x="1475656" y="646309"/>
            <a:ext cx="6589199" cy="648072"/>
          </a:xfrm>
          <a:solidFill>
            <a:schemeClr val="tx2">
              <a:lumMod val="9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3200" b="1" i="1" dirty="0">
                <a:solidFill>
                  <a:schemeClr val="bg1"/>
                </a:solidFill>
                <a:latin typeface="+mn-lt"/>
                <a:ea typeface="+mn-ea"/>
                <a:cs typeface="+mn-cs"/>
              </a:rPr>
              <a:t>Plan</a:t>
            </a:r>
            <a:endParaRPr lang="en-US" sz="3200" b="1" i="1" dirty="0">
              <a:solidFill>
                <a:schemeClr val="bg1"/>
              </a:solidFill>
              <a:latin typeface="+mn-lt"/>
              <a:ea typeface="+mn-ea"/>
              <a:cs typeface="+mn-cs"/>
            </a:endParaRPr>
          </a:p>
        </p:txBody>
      </p:sp>
      <p:sp>
        <p:nvSpPr>
          <p:cNvPr id="2" name="Symbol zastępczy zawartości 1"/>
          <p:cNvSpPr>
            <a:spLocks noGrp="1"/>
          </p:cNvSpPr>
          <p:nvPr>
            <p:ph idx="1"/>
          </p:nvPr>
        </p:nvSpPr>
        <p:spPr>
          <a:xfrm>
            <a:off x="3131840" y="1556792"/>
            <a:ext cx="5364040" cy="4940388"/>
          </a:xfrm>
        </p:spPr>
        <p:txBody>
          <a:bodyPr>
            <a:normAutofit fontScale="77500" lnSpcReduction="20000"/>
          </a:bodyPr>
          <a:lstStyle/>
          <a:p>
            <a:pPr fontAlgn="t"/>
            <a:endParaRPr lang="fr-FR" sz="2800" dirty="0">
              <a:solidFill>
                <a:schemeClr val="bg1"/>
              </a:solidFill>
            </a:endParaRPr>
          </a:p>
          <a:p>
            <a:r>
              <a:rPr lang="fr-FR" sz="2800" dirty="0">
                <a:solidFill>
                  <a:schemeClr val="bg1"/>
                </a:solidFill>
              </a:rPr>
              <a:t>Introduction </a:t>
            </a:r>
          </a:p>
          <a:p>
            <a:r>
              <a:rPr lang="fr-FR" sz="2800" dirty="0">
                <a:solidFill>
                  <a:schemeClr val="bg1"/>
                </a:solidFill>
              </a:rPr>
              <a:t>Classe et objet</a:t>
            </a:r>
          </a:p>
          <a:p>
            <a:r>
              <a:rPr lang="fr-FR" sz="2800" dirty="0">
                <a:solidFill>
                  <a:schemeClr val="bg1"/>
                </a:solidFill>
              </a:rPr>
              <a:t>Encapsulation</a:t>
            </a:r>
          </a:p>
          <a:p>
            <a:r>
              <a:rPr lang="fr-FR" sz="3200" b="1" u="sng" dirty="0">
                <a:solidFill>
                  <a:schemeClr val="bg1"/>
                </a:solidFill>
              </a:rPr>
              <a:t>Héritage</a:t>
            </a:r>
          </a:p>
          <a:p>
            <a:pPr fontAlgn="t"/>
            <a:r>
              <a:rPr lang="fr-FR" sz="2800" dirty="0">
                <a:solidFill>
                  <a:schemeClr val="bg1"/>
                </a:solidFill>
              </a:rPr>
              <a:t>Polymorphisme</a:t>
            </a:r>
          </a:p>
          <a:p>
            <a:r>
              <a:rPr lang="fr-FR" sz="2800" dirty="0">
                <a:solidFill>
                  <a:schemeClr val="bg1"/>
                </a:solidFill>
              </a:rPr>
              <a:t>Exceptions</a:t>
            </a:r>
          </a:p>
          <a:p>
            <a:r>
              <a:rPr lang="fr-FR" sz="2800" dirty="0">
                <a:solidFill>
                  <a:schemeClr val="bg1"/>
                </a:solidFill>
              </a:rPr>
              <a:t>Connexion Base de donnée</a:t>
            </a:r>
          </a:p>
          <a:p>
            <a:r>
              <a:rPr lang="fr-FR" sz="2800" dirty="0">
                <a:solidFill>
                  <a:schemeClr val="bg1"/>
                </a:solidFill>
              </a:rPr>
              <a:t>Interfaces</a:t>
            </a:r>
          </a:p>
          <a:p>
            <a:r>
              <a:rPr lang="fr-FR" sz="2800" dirty="0">
                <a:solidFill>
                  <a:schemeClr val="bg1"/>
                </a:solidFill>
              </a:rPr>
              <a:t>Lambda Expression</a:t>
            </a:r>
          </a:p>
          <a:p>
            <a:r>
              <a:rPr lang="fr-FR" sz="2800" dirty="0">
                <a:solidFill>
                  <a:schemeClr val="bg1"/>
                </a:solidFill>
              </a:rPr>
              <a:t>Collections</a:t>
            </a:r>
          </a:p>
          <a:p>
            <a:r>
              <a:rPr lang="fr-FR" sz="2800" dirty="0">
                <a:solidFill>
                  <a:schemeClr val="bg1"/>
                </a:solidFill>
              </a:rPr>
              <a:t>Stream</a:t>
            </a:r>
          </a:p>
        </p:txBody>
      </p:sp>
      <p:sp>
        <p:nvSpPr>
          <p:cNvPr id="4" name="Espace réservé du numéro de diapositive 3"/>
          <p:cNvSpPr>
            <a:spLocks noGrp="1"/>
          </p:cNvSpPr>
          <p:nvPr>
            <p:ph type="sldNum" sz="quarter" idx="12"/>
          </p:nvPr>
        </p:nvSpPr>
        <p:spPr/>
        <p:txBody>
          <a:bodyPr/>
          <a:lstStyle/>
          <a:p>
            <a:fld id="{DB156223-6CBB-4053-8E25-8C4A16887D28}" type="slidenum">
              <a:rPr lang="en-US" smtClean="0"/>
              <a:pPr/>
              <a:t>2</a:t>
            </a:fld>
            <a:endParaRPr lang="en-US"/>
          </a:p>
        </p:txBody>
      </p:sp>
    </p:spTree>
    <p:extLst>
      <p:ext uri="{BB962C8B-B14F-4D97-AF65-F5344CB8AC3E}">
        <p14:creationId xmlns:p14="http://schemas.microsoft.com/office/powerpoint/2010/main" val="1100665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475656" y="603890"/>
            <a:ext cx="6923137" cy="675954"/>
          </a:xfr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3200" b="1" i="1" dirty="0">
                <a:solidFill>
                  <a:schemeClr val="tx1"/>
                </a:solidFill>
                <a:latin typeface="+mn-lt"/>
                <a:ea typeface="+mn-ea"/>
                <a:cs typeface="+mn-cs"/>
              </a:rPr>
              <a:t>Héritage et construction(5/6)</a:t>
            </a:r>
            <a:br>
              <a:rPr lang="fr-FR" sz="3200" b="1" i="1" dirty="0">
                <a:solidFill>
                  <a:schemeClr val="tx1"/>
                </a:solidFill>
                <a:latin typeface="+mn-lt"/>
                <a:ea typeface="+mn-ea"/>
                <a:cs typeface="+mn-cs"/>
              </a:rPr>
            </a:br>
            <a:endParaRPr lang="fr-FR" sz="3200" b="1" i="1" dirty="0">
              <a:solidFill>
                <a:schemeClr val="tx1"/>
              </a:solidFill>
              <a:latin typeface="+mn-lt"/>
              <a:ea typeface="+mn-ea"/>
              <a:cs typeface="+mn-cs"/>
            </a:endParaRPr>
          </a:p>
        </p:txBody>
      </p:sp>
      <p:sp>
        <p:nvSpPr>
          <p:cNvPr id="10" name="Espace réservé du pied de page 9"/>
          <p:cNvSpPr>
            <a:spLocks noGrp="1"/>
          </p:cNvSpPr>
          <p:nvPr>
            <p:ph type="ftr" sz="quarter" idx="11"/>
          </p:nvPr>
        </p:nvSpPr>
        <p:spPr/>
        <p:txBody>
          <a:bodyPr/>
          <a:lstStyle/>
          <a:p>
            <a:r>
              <a:rPr lang="en-US"/>
              <a:t>Héritage</a:t>
            </a:r>
          </a:p>
        </p:txBody>
      </p:sp>
      <p:sp>
        <p:nvSpPr>
          <p:cNvPr id="6" name="Rectangle 5"/>
          <p:cNvSpPr/>
          <p:nvPr/>
        </p:nvSpPr>
        <p:spPr>
          <a:xfrm>
            <a:off x="746508" y="2531295"/>
            <a:ext cx="3456384" cy="3224518"/>
          </a:xfrm>
          <a:prstGeom prst="rect">
            <a:avLst/>
          </a:prstGeom>
          <a:solidFill>
            <a:schemeClr val="bg2">
              <a:lumMod val="75000"/>
            </a:schemeClr>
          </a:solidFill>
          <a:ln w="12700">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r>
              <a:rPr lang="fr-FR" sz="1600" b="1" dirty="0"/>
              <a:t>public class </a:t>
            </a:r>
            <a:r>
              <a:rPr lang="fr-FR" sz="1600" dirty="0"/>
              <a:t>A {</a:t>
            </a:r>
          </a:p>
          <a:p>
            <a:r>
              <a:rPr lang="pt-BR" sz="1600" b="1" dirty="0"/>
              <a:t>	public int </a:t>
            </a:r>
            <a:r>
              <a:rPr lang="pt-BR" sz="1600" dirty="0"/>
              <a:t>x ;</a:t>
            </a:r>
          </a:p>
          <a:p>
            <a:r>
              <a:rPr lang="fr-FR" sz="1600" dirty="0"/>
              <a:t>}</a:t>
            </a:r>
          </a:p>
          <a:p>
            <a:endParaRPr lang="fr-FR" sz="1600" dirty="0"/>
          </a:p>
          <a:p>
            <a:r>
              <a:rPr lang="en-US" sz="1600" b="1" dirty="0"/>
              <a:t>public class </a:t>
            </a:r>
            <a:r>
              <a:rPr lang="en-US" sz="1600" dirty="0"/>
              <a:t>B </a:t>
            </a:r>
            <a:r>
              <a:rPr lang="en-US" sz="1600" b="1" dirty="0"/>
              <a:t>extends </a:t>
            </a:r>
            <a:r>
              <a:rPr lang="en-US" sz="1600" dirty="0"/>
              <a:t>A {</a:t>
            </a:r>
          </a:p>
          <a:p>
            <a:r>
              <a:rPr lang="fr-FR" sz="1600" b="1" dirty="0"/>
              <a:t>   	public </a:t>
            </a:r>
            <a:r>
              <a:rPr lang="fr-FR" sz="1600" b="1" dirty="0" err="1"/>
              <a:t>int</a:t>
            </a:r>
            <a:r>
              <a:rPr lang="fr-FR" sz="1600" b="1" dirty="0"/>
              <a:t> </a:t>
            </a:r>
            <a:r>
              <a:rPr lang="fr-FR" sz="1600" dirty="0"/>
              <a:t>y ;</a:t>
            </a:r>
          </a:p>
          <a:p>
            <a:r>
              <a:rPr lang="fr-FR" sz="1600" b="1" dirty="0"/>
              <a:t> 	</a:t>
            </a:r>
          </a:p>
          <a:p>
            <a:r>
              <a:rPr lang="fr-FR" sz="1600" b="1" dirty="0"/>
              <a:t>	public </a:t>
            </a:r>
            <a:r>
              <a:rPr lang="fr-FR" sz="1600" dirty="0"/>
              <a:t>B ( </a:t>
            </a:r>
            <a:r>
              <a:rPr lang="fr-FR" sz="1600" b="1" dirty="0" err="1"/>
              <a:t>int</a:t>
            </a:r>
            <a:r>
              <a:rPr lang="fr-FR" sz="1600" b="1" dirty="0"/>
              <a:t> </a:t>
            </a:r>
            <a:r>
              <a:rPr lang="fr-FR" sz="1600" dirty="0"/>
              <a:t>x , </a:t>
            </a:r>
            <a:r>
              <a:rPr lang="fr-FR" sz="1600" b="1" dirty="0" err="1"/>
              <a:t>int</a:t>
            </a:r>
            <a:r>
              <a:rPr lang="fr-FR" sz="1600" b="1" dirty="0"/>
              <a:t> </a:t>
            </a:r>
            <a:r>
              <a:rPr lang="fr-FR" sz="1600" dirty="0"/>
              <a:t>y ) {</a:t>
            </a:r>
          </a:p>
          <a:p>
            <a:r>
              <a:rPr lang="fr-FR" sz="1600" b="1" dirty="0"/>
              <a:t>   		</a:t>
            </a:r>
            <a:r>
              <a:rPr lang="fr-FR" sz="1600" b="1" dirty="0" err="1"/>
              <a:t>this</a:t>
            </a:r>
            <a:r>
              <a:rPr lang="fr-FR" sz="1600" b="1" dirty="0"/>
              <a:t> </a:t>
            </a:r>
            <a:r>
              <a:rPr lang="fr-FR" sz="1600" dirty="0"/>
              <a:t>. x = x ;</a:t>
            </a:r>
          </a:p>
          <a:p>
            <a:r>
              <a:rPr lang="fr-FR" sz="1600" b="1" dirty="0"/>
              <a:t>  		</a:t>
            </a:r>
            <a:r>
              <a:rPr lang="fr-FR" sz="1600" b="1" dirty="0" err="1"/>
              <a:t>this</a:t>
            </a:r>
            <a:r>
              <a:rPr lang="fr-FR" sz="1600" b="1" dirty="0"/>
              <a:t> </a:t>
            </a:r>
            <a:r>
              <a:rPr lang="fr-FR" sz="1600" dirty="0"/>
              <a:t>. y = y ;</a:t>
            </a:r>
          </a:p>
          <a:p>
            <a:r>
              <a:rPr lang="fr-FR" sz="1600" dirty="0"/>
              <a:t>	}</a:t>
            </a:r>
          </a:p>
          <a:p>
            <a:r>
              <a:rPr lang="fr-FR" sz="1600" dirty="0"/>
              <a:t>}</a:t>
            </a:r>
          </a:p>
        </p:txBody>
      </p:sp>
      <p:sp>
        <p:nvSpPr>
          <p:cNvPr id="9" name="Rectangle 8"/>
          <p:cNvSpPr/>
          <p:nvPr/>
        </p:nvSpPr>
        <p:spPr>
          <a:xfrm>
            <a:off x="4942409" y="2513942"/>
            <a:ext cx="3456384" cy="4299434"/>
          </a:xfrm>
          <a:prstGeom prst="rect">
            <a:avLst/>
          </a:prstGeom>
          <a:solidFill>
            <a:schemeClr val="bg2">
              <a:lumMod val="75000"/>
            </a:schemeClr>
          </a:solidFill>
        </p:spPr>
        <p:style>
          <a:lnRef idx="1">
            <a:schemeClr val="accent6"/>
          </a:lnRef>
          <a:fillRef idx="3">
            <a:schemeClr val="accent6"/>
          </a:fillRef>
          <a:effectRef idx="2">
            <a:schemeClr val="accent6"/>
          </a:effectRef>
          <a:fontRef idx="minor">
            <a:schemeClr val="lt1"/>
          </a:fontRef>
        </p:style>
        <p:txBody>
          <a:bodyPr rtlCol="0" anchor="ctr"/>
          <a:lstStyle/>
          <a:p>
            <a:r>
              <a:rPr lang="fr-FR" sz="1600" b="1" dirty="0">
                <a:solidFill>
                  <a:schemeClr val="tx1"/>
                </a:solidFill>
              </a:rPr>
              <a:t>public class </a:t>
            </a:r>
            <a:r>
              <a:rPr lang="fr-FR" sz="1600" dirty="0">
                <a:solidFill>
                  <a:schemeClr val="tx1"/>
                </a:solidFill>
              </a:rPr>
              <a:t>A {</a:t>
            </a:r>
          </a:p>
          <a:p>
            <a:r>
              <a:rPr lang="pt-BR" sz="1600" b="1" dirty="0">
                <a:solidFill>
                  <a:schemeClr val="tx1"/>
                </a:solidFill>
              </a:rPr>
              <a:t>	public int </a:t>
            </a:r>
            <a:r>
              <a:rPr lang="pt-BR" sz="1600" dirty="0">
                <a:solidFill>
                  <a:schemeClr val="tx1"/>
                </a:solidFill>
              </a:rPr>
              <a:t>x ;</a:t>
            </a:r>
          </a:p>
          <a:p>
            <a:endParaRPr lang="pt-BR" sz="1600" dirty="0">
              <a:solidFill>
                <a:schemeClr val="tx1"/>
              </a:solidFill>
            </a:endParaRPr>
          </a:p>
          <a:p>
            <a:r>
              <a:rPr lang="fr-FR" sz="1600" b="1" dirty="0">
                <a:solidFill>
                  <a:schemeClr val="tx1"/>
                </a:solidFill>
              </a:rPr>
              <a:t>  	public </a:t>
            </a:r>
            <a:r>
              <a:rPr lang="fr-FR" sz="1600" dirty="0">
                <a:solidFill>
                  <a:schemeClr val="tx1"/>
                </a:solidFill>
              </a:rPr>
              <a:t>A (</a:t>
            </a:r>
            <a:r>
              <a:rPr lang="fr-FR" sz="1600" b="1" dirty="0" err="1">
                <a:solidFill>
                  <a:schemeClr val="tx1"/>
                </a:solidFill>
              </a:rPr>
              <a:t>int</a:t>
            </a:r>
            <a:r>
              <a:rPr lang="fr-FR" sz="1600" b="1" dirty="0">
                <a:solidFill>
                  <a:schemeClr val="tx1"/>
                </a:solidFill>
              </a:rPr>
              <a:t> </a:t>
            </a:r>
            <a:r>
              <a:rPr lang="fr-FR" sz="1600" dirty="0">
                <a:solidFill>
                  <a:schemeClr val="tx1"/>
                </a:solidFill>
              </a:rPr>
              <a:t>x) {</a:t>
            </a:r>
          </a:p>
          <a:p>
            <a:r>
              <a:rPr lang="fr-FR" sz="1600" b="1" dirty="0">
                <a:solidFill>
                  <a:schemeClr val="tx1"/>
                </a:solidFill>
              </a:rPr>
              <a:t>  	</a:t>
            </a:r>
            <a:r>
              <a:rPr lang="fr-FR" sz="1600" b="1" dirty="0" err="1">
                <a:solidFill>
                  <a:schemeClr val="tx1"/>
                </a:solidFill>
              </a:rPr>
              <a:t>this</a:t>
            </a:r>
            <a:r>
              <a:rPr lang="fr-FR" sz="1600" dirty="0" err="1">
                <a:solidFill>
                  <a:schemeClr val="tx1"/>
                </a:solidFill>
              </a:rPr>
              <a:t>.x</a:t>
            </a:r>
            <a:r>
              <a:rPr lang="fr-FR" sz="1600" dirty="0">
                <a:solidFill>
                  <a:schemeClr val="tx1"/>
                </a:solidFill>
              </a:rPr>
              <a:t> =x;</a:t>
            </a:r>
          </a:p>
          <a:p>
            <a:r>
              <a:rPr lang="fr-FR" sz="1600" dirty="0">
                <a:solidFill>
                  <a:schemeClr val="tx1"/>
                </a:solidFill>
              </a:rPr>
              <a:t>	}</a:t>
            </a:r>
          </a:p>
          <a:p>
            <a:r>
              <a:rPr lang="fr-FR" sz="1600" dirty="0">
                <a:solidFill>
                  <a:schemeClr val="tx1"/>
                </a:solidFill>
              </a:rPr>
              <a:t>}</a:t>
            </a:r>
          </a:p>
          <a:p>
            <a:endParaRPr lang="fr-FR" sz="1600" dirty="0">
              <a:solidFill>
                <a:schemeClr val="tx1"/>
              </a:solidFill>
            </a:endParaRPr>
          </a:p>
          <a:p>
            <a:r>
              <a:rPr lang="en-US" sz="1600" b="1" dirty="0">
                <a:solidFill>
                  <a:schemeClr val="tx1"/>
                </a:solidFill>
              </a:rPr>
              <a:t>public class </a:t>
            </a:r>
            <a:r>
              <a:rPr lang="en-US" sz="1600" dirty="0">
                <a:solidFill>
                  <a:schemeClr val="tx1"/>
                </a:solidFill>
              </a:rPr>
              <a:t>B </a:t>
            </a:r>
            <a:r>
              <a:rPr lang="en-US" sz="1600" b="1" dirty="0">
                <a:solidFill>
                  <a:schemeClr val="tx1"/>
                </a:solidFill>
              </a:rPr>
              <a:t>extends </a:t>
            </a:r>
            <a:r>
              <a:rPr lang="en-US" sz="1600" dirty="0">
                <a:solidFill>
                  <a:schemeClr val="tx1"/>
                </a:solidFill>
              </a:rPr>
              <a:t>A {</a:t>
            </a:r>
          </a:p>
          <a:p>
            <a:r>
              <a:rPr lang="fr-FR" sz="1600" b="1" dirty="0">
                <a:solidFill>
                  <a:schemeClr val="tx1"/>
                </a:solidFill>
              </a:rPr>
              <a:t>	public </a:t>
            </a:r>
            <a:r>
              <a:rPr lang="fr-FR" sz="1600" b="1" dirty="0" err="1">
                <a:solidFill>
                  <a:schemeClr val="tx1"/>
                </a:solidFill>
              </a:rPr>
              <a:t>int</a:t>
            </a:r>
            <a:r>
              <a:rPr lang="fr-FR" sz="1600" b="1" dirty="0">
                <a:solidFill>
                  <a:schemeClr val="tx1"/>
                </a:solidFill>
              </a:rPr>
              <a:t> </a:t>
            </a:r>
            <a:r>
              <a:rPr lang="fr-FR" sz="1600" dirty="0">
                <a:solidFill>
                  <a:schemeClr val="tx1"/>
                </a:solidFill>
              </a:rPr>
              <a:t>y ;</a:t>
            </a:r>
          </a:p>
          <a:p>
            <a:endParaRPr lang="fr-FR" sz="1600" dirty="0">
              <a:solidFill>
                <a:schemeClr val="tx1"/>
              </a:solidFill>
            </a:endParaRPr>
          </a:p>
          <a:p>
            <a:r>
              <a:rPr lang="fr-FR" sz="1600" b="1" dirty="0">
                <a:solidFill>
                  <a:schemeClr val="tx1"/>
                </a:solidFill>
              </a:rPr>
              <a:t>	public </a:t>
            </a:r>
            <a:r>
              <a:rPr lang="fr-FR" sz="1600" dirty="0">
                <a:solidFill>
                  <a:schemeClr val="tx1"/>
                </a:solidFill>
              </a:rPr>
              <a:t>B ( </a:t>
            </a:r>
            <a:r>
              <a:rPr lang="fr-FR" sz="1600" b="1" dirty="0" err="1">
                <a:solidFill>
                  <a:schemeClr val="tx1"/>
                </a:solidFill>
              </a:rPr>
              <a:t>int</a:t>
            </a:r>
            <a:r>
              <a:rPr lang="fr-FR" sz="1600" b="1" dirty="0">
                <a:solidFill>
                  <a:schemeClr val="tx1"/>
                </a:solidFill>
              </a:rPr>
              <a:t> </a:t>
            </a:r>
            <a:r>
              <a:rPr lang="fr-FR" sz="1600" dirty="0">
                <a:solidFill>
                  <a:schemeClr val="tx1"/>
                </a:solidFill>
              </a:rPr>
              <a:t>x , </a:t>
            </a:r>
            <a:r>
              <a:rPr lang="fr-FR" sz="1600" b="1" dirty="0" err="1">
                <a:solidFill>
                  <a:schemeClr val="tx1"/>
                </a:solidFill>
              </a:rPr>
              <a:t>int</a:t>
            </a:r>
            <a:r>
              <a:rPr lang="fr-FR" sz="1600" b="1" dirty="0">
                <a:solidFill>
                  <a:schemeClr val="tx1"/>
                </a:solidFill>
              </a:rPr>
              <a:t> </a:t>
            </a:r>
            <a:r>
              <a:rPr lang="fr-FR" sz="1600" dirty="0">
                <a:solidFill>
                  <a:schemeClr val="tx1"/>
                </a:solidFill>
              </a:rPr>
              <a:t>y ) {</a:t>
            </a:r>
          </a:p>
          <a:p>
            <a:r>
              <a:rPr lang="fr-FR" sz="1600" b="1" dirty="0">
                <a:solidFill>
                  <a:schemeClr val="tx1"/>
                </a:solidFill>
              </a:rPr>
              <a:t>   		</a:t>
            </a:r>
            <a:r>
              <a:rPr lang="fr-FR" sz="1600" b="1" dirty="0" err="1">
                <a:solidFill>
                  <a:schemeClr val="tx1"/>
                </a:solidFill>
              </a:rPr>
              <a:t>this</a:t>
            </a:r>
            <a:r>
              <a:rPr lang="fr-FR" sz="1600" b="1" dirty="0">
                <a:solidFill>
                  <a:schemeClr val="tx1"/>
                </a:solidFill>
              </a:rPr>
              <a:t> </a:t>
            </a:r>
            <a:r>
              <a:rPr lang="fr-FR" sz="1600" dirty="0">
                <a:solidFill>
                  <a:schemeClr val="tx1"/>
                </a:solidFill>
              </a:rPr>
              <a:t>. x = x ;</a:t>
            </a:r>
          </a:p>
          <a:p>
            <a:r>
              <a:rPr lang="fr-FR" sz="1600" b="1" dirty="0">
                <a:solidFill>
                  <a:schemeClr val="tx1"/>
                </a:solidFill>
              </a:rPr>
              <a:t>   		</a:t>
            </a:r>
            <a:r>
              <a:rPr lang="fr-FR" sz="1600" b="1" dirty="0" err="1">
                <a:solidFill>
                  <a:schemeClr val="tx1"/>
                </a:solidFill>
              </a:rPr>
              <a:t>this</a:t>
            </a:r>
            <a:r>
              <a:rPr lang="fr-FR" sz="1600" b="1" dirty="0">
                <a:solidFill>
                  <a:schemeClr val="tx1"/>
                </a:solidFill>
              </a:rPr>
              <a:t> </a:t>
            </a:r>
            <a:r>
              <a:rPr lang="fr-FR" sz="1600" dirty="0">
                <a:solidFill>
                  <a:schemeClr val="tx1"/>
                </a:solidFill>
              </a:rPr>
              <a:t>. y = y ;</a:t>
            </a:r>
          </a:p>
          <a:p>
            <a:r>
              <a:rPr lang="fr-FR" sz="1600" dirty="0">
                <a:solidFill>
                  <a:schemeClr val="tx1"/>
                </a:solidFill>
              </a:rPr>
              <a:t>	}</a:t>
            </a:r>
          </a:p>
          <a:p>
            <a:r>
              <a:rPr lang="fr-FR" sz="1600" dirty="0">
                <a:solidFill>
                  <a:schemeClr val="tx1"/>
                </a:solidFill>
              </a:rPr>
              <a:t>}</a:t>
            </a:r>
          </a:p>
        </p:txBody>
      </p:sp>
      <p:sp>
        <p:nvSpPr>
          <p:cNvPr id="5" name="ZoneTexte 4"/>
          <p:cNvSpPr txBox="1"/>
          <p:nvPr/>
        </p:nvSpPr>
        <p:spPr>
          <a:xfrm rot="2572839">
            <a:off x="7200947" y="2742930"/>
            <a:ext cx="1440160" cy="461665"/>
          </a:xfrm>
          <a:prstGeom prst="rect">
            <a:avLst/>
          </a:prstGeom>
          <a:gradFill>
            <a:gsLst>
              <a:gs pos="0">
                <a:srgbClr val="FF0000"/>
              </a:gs>
              <a:gs pos="100000">
                <a:srgbClr val="C00000"/>
              </a:gs>
            </a:gsLst>
          </a:gradFill>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fr-FR" sz="2400" dirty="0"/>
              <a:t>erreur</a:t>
            </a:r>
          </a:p>
        </p:txBody>
      </p:sp>
      <p:sp>
        <p:nvSpPr>
          <p:cNvPr id="4" name="Rectangle 3"/>
          <p:cNvSpPr/>
          <p:nvPr/>
        </p:nvSpPr>
        <p:spPr>
          <a:xfrm>
            <a:off x="4942409" y="1897291"/>
            <a:ext cx="2808312" cy="646331"/>
          </a:xfrm>
          <a:prstGeom prst="rect">
            <a:avLst/>
          </a:prstGeom>
        </p:spPr>
        <p:txBody>
          <a:bodyPr wrap="square">
            <a:spAutoFit/>
          </a:bodyPr>
          <a:lstStyle/>
          <a:p>
            <a:r>
              <a:rPr lang="fr-FR" dirty="0"/>
              <a:t>Etape 2: Puis on ajoute un constructeur</a:t>
            </a:r>
            <a:endParaRPr lang="en-US" dirty="0"/>
          </a:p>
        </p:txBody>
      </p:sp>
      <p:sp>
        <p:nvSpPr>
          <p:cNvPr id="7" name="Rectangle 6"/>
          <p:cNvSpPr/>
          <p:nvPr/>
        </p:nvSpPr>
        <p:spPr>
          <a:xfrm>
            <a:off x="395278" y="1476202"/>
            <a:ext cx="4939173" cy="400110"/>
          </a:xfrm>
          <a:prstGeom prst="rect">
            <a:avLst/>
          </a:prstGeom>
        </p:spPr>
        <p:txBody>
          <a:bodyPr wrap="none">
            <a:spAutoFit/>
          </a:bodyPr>
          <a:lstStyle/>
          <a:p>
            <a:r>
              <a:rPr lang="fr-FR" sz="2000" dirty="0"/>
              <a:t>Constructeur implicite:  erreur fréquente</a:t>
            </a:r>
          </a:p>
        </p:txBody>
      </p:sp>
      <p:sp>
        <p:nvSpPr>
          <p:cNvPr id="8" name="Rectangle 7"/>
          <p:cNvSpPr/>
          <p:nvPr/>
        </p:nvSpPr>
        <p:spPr>
          <a:xfrm>
            <a:off x="746508" y="1925150"/>
            <a:ext cx="1043876" cy="369332"/>
          </a:xfrm>
          <a:prstGeom prst="rect">
            <a:avLst/>
          </a:prstGeom>
        </p:spPr>
        <p:txBody>
          <a:bodyPr wrap="none">
            <a:spAutoFit/>
          </a:bodyPr>
          <a:lstStyle/>
          <a:p>
            <a:r>
              <a:rPr lang="fr-FR" dirty="0"/>
              <a:t>Etape 1</a:t>
            </a:r>
          </a:p>
        </p:txBody>
      </p:sp>
      <p:sp>
        <p:nvSpPr>
          <p:cNvPr id="12" name="Espace réservé du numéro de diapositive 2">
            <a:extLst>
              <a:ext uri="{FF2B5EF4-FFF2-40B4-BE49-F238E27FC236}">
                <a16:creationId xmlns:a16="http://schemas.microsoft.com/office/drawing/2014/main" id="{B2AB124C-B34D-4F3D-88D5-E9444CC176EC}"/>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20</a:t>
            </a:fld>
            <a:endParaRPr lang="en-US" dirty="0">
              <a:solidFill>
                <a:schemeClr val="tx1"/>
              </a:solidFill>
            </a:endParaRPr>
          </a:p>
        </p:txBody>
      </p:sp>
    </p:spTree>
    <p:extLst>
      <p:ext uri="{BB962C8B-B14F-4D97-AF65-F5344CB8AC3E}">
        <p14:creationId xmlns:p14="http://schemas.microsoft.com/office/powerpoint/2010/main" val="127056559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506525" y="628835"/>
            <a:ext cx="7180273" cy="648072"/>
          </a:xfr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3200" b="1" i="1" dirty="0">
                <a:solidFill>
                  <a:schemeClr val="tx1"/>
                </a:solidFill>
                <a:latin typeface="+mn-lt"/>
                <a:ea typeface="+mn-ea"/>
                <a:cs typeface="+mn-cs"/>
              </a:rPr>
              <a:t>Héritage et construction(6/6)</a:t>
            </a:r>
          </a:p>
        </p:txBody>
      </p:sp>
      <p:sp>
        <p:nvSpPr>
          <p:cNvPr id="9" name="Espace réservé du pied de page 8"/>
          <p:cNvSpPr>
            <a:spLocks noGrp="1"/>
          </p:cNvSpPr>
          <p:nvPr>
            <p:ph type="ftr" sz="quarter" idx="11"/>
          </p:nvPr>
        </p:nvSpPr>
        <p:spPr/>
        <p:txBody>
          <a:bodyPr/>
          <a:lstStyle/>
          <a:p>
            <a:r>
              <a:rPr lang="en-US"/>
              <a:t>Héritage</a:t>
            </a:r>
          </a:p>
        </p:txBody>
      </p:sp>
      <p:sp>
        <p:nvSpPr>
          <p:cNvPr id="4" name="Rectangle 3"/>
          <p:cNvSpPr/>
          <p:nvPr/>
        </p:nvSpPr>
        <p:spPr>
          <a:xfrm>
            <a:off x="576022" y="2204864"/>
            <a:ext cx="4176856" cy="4176464"/>
          </a:xfrm>
          <a:prstGeom prst="rect">
            <a:avLst/>
          </a:prstGeom>
          <a:solidFill>
            <a:schemeClr val="bg2"/>
          </a:solidFill>
          <a:ln w="12700">
            <a:solidFill>
              <a:schemeClr val="bg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fr-FR" b="1" dirty="0"/>
              <a:t>public class </a:t>
            </a:r>
            <a:r>
              <a:rPr lang="fr-FR" dirty="0"/>
              <a:t>A {</a:t>
            </a:r>
          </a:p>
          <a:p>
            <a:r>
              <a:rPr lang="fr-FR" b="1" dirty="0"/>
              <a:t>	</a:t>
            </a:r>
            <a:r>
              <a:rPr lang="pt-BR" b="1" dirty="0"/>
              <a:t>public i n t </a:t>
            </a:r>
            <a:r>
              <a:rPr lang="pt-BR" dirty="0"/>
              <a:t>x ;</a:t>
            </a:r>
          </a:p>
          <a:p>
            <a:r>
              <a:rPr lang="fr-FR" b="1" dirty="0"/>
              <a:t>   	</a:t>
            </a:r>
            <a:r>
              <a:rPr lang="fr-FR" b="1" dirty="0">
                <a:solidFill>
                  <a:srgbClr val="FF0000"/>
                </a:solidFill>
              </a:rPr>
              <a:t>public </a:t>
            </a:r>
            <a:r>
              <a:rPr lang="fr-FR" dirty="0">
                <a:solidFill>
                  <a:srgbClr val="FF0000"/>
                </a:solidFill>
              </a:rPr>
              <a:t>A () {}</a:t>
            </a:r>
          </a:p>
          <a:p>
            <a:r>
              <a:rPr lang="pt-BR" b="1" dirty="0"/>
              <a:t>   	public </a:t>
            </a:r>
            <a:r>
              <a:rPr lang="pt-BR" dirty="0"/>
              <a:t>A ( </a:t>
            </a:r>
            <a:r>
              <a:rPr lang="pt-BR" b="1" dirty="0"/>
              <a:t>int </a:t>
            </a:r>
            <a:r>
              <a:rPr lang="pt-BR" dirty="0"/>
              <a:t>x ) {</a:t>
            </a:r>
          </a:p>
          <a:p>
            <a:r>
              <a:rPr lang="fr-FR" b="1" dirty="0"/>
              <a:t>  		 </a:t>
            </a:r>
            <a:r>
              <a:rPr lang="fr-FR" b="1" dirty="0" err="1"/>
              <a:t>this</a:t>
            </a:r>
            <a:r>
              <a:rPr lang="fr-FR" b="1" dirty="0"/>
              <a:t> </a:t>
            </a:r>
            <a:r>
              <a:rPr lang="fr-FR" dirty="0"/>
              <a:t>. x = x ;</a:t>
            </a:r>
          </a:p>
          <a:p>
            <a:r>
              <a:rPr lang="fr-FR" dirty="0"/>
              <a:t>	}</a:t>
            </a:r>
          </a:p>
          <a:p>
            <a:r>
              <a:rPr lang="fr-FR" dirty="0"/>
              <a:t>}</a:t>
            </a:r>
          </a:p>
          <a:p>
            <a:endParaRPr lang="fr-FR" dirty="0"/>
          </a:p>
          <a:p>
            <a:r>
              <a:rPr lang="en-US" b="1" dirty="0"/>
              <a:t>public class </a:t>
            </a:r>
            <a:r>
              <a:rPr lang="en-US" dirty="0"/>
              <a:t>B </a:t>
            </a:r>
            <a:r>
              <a:rPr lang="en-US" b="1" dirty="0"/>
              <a:t>extends </a:t>
            </a:r>
            <a:r>
              <a:rPr lang="en-US" dirty="0"/>
              <a:t>A {</a:t>
            </a:r>
          </a:p>
          <a:p>
            <a:r>
              <a:rPr lang="fr-FR" b="1" dirty="0"/>
              <a:t>  	public </a:t>
            </a:r>
            <a:r>
              <a:rPr lang="fr-FR" b="1" dirty="0" err="1"/>
              <a:t>int</a:t>
            </a:r>
            <a:r>
              <a:rPr lang="fr-FR" b="1" dirty="0"/>
              <a:t> </a:t>
            </a:r>
            <a:r>
              <a:rPr lang="fr-FR" dirty="0"/>
              <a:t>y ;</a:t>
            </a:r>
          </a:p>
          <a:p>
            <a:r>
              <a:rPr lang="fr-FR" b="1" dirty="0"/>
              <a:t>  	public </a:t>
            </a:r>
            <a:r>
              <a:rPr lang="fr-FR" dirty="0"/>
              <a:t>B ( </a:t>
            </a:r>
            <a:r>
              <a:rPr lang="fr-FR" b="1" dirty="0"/>
              <a:t>i n t </a:t>
            </a:r>
            <a:r>
              <a:rPr lang="fr-FR" dirty="0"/>
              <a:t>x , </a:t>
            </a:r>
            <a:r>
              <a:rPr lang="fr-FR" b="1" dirty="0"/>
              <a:t>i n t </a:t>
            </a:r>
            <a:r>
              <a:rPr lang="fr-FR" dirty="0"/>
              <a:t>y ) {</a:t>
            </a:r>
          </a:p>
          <a:p>
            <a:r>
              <a:rPr lang="fr-FR" b="1" dirty="0"/>
              <a:t>  		</a:t>
            </a:r>
            <a:r>
              <a:rPr lang="fr-FR" b="1" dirty="0" err="1"/>
              <a:t>this</a:t>
            </a:r>
            <a:r>
              <a:rPr lang="fr-FR" b="1" dirty="0"/>
              <a:t> </a:t>
            </a:r>
            <a:r>
              <a:rPr lang="fr-FR" dirty="0"/>
              <a:t>. x = x ;</a:t>
            </a:r>
          </a:p>
          <a:p>
            <a:r>
              <a:rPr lang="fr-FR" b="1" dirty="0"/>
              <a:t>  		</a:t>
            </a:r>
            <a:r>
              <a:rPr lang="fr-FR" b="1" dirty="0" err="1"/>
              <a:t>this</a:t>
            </a:r>
            <a:r>
              <a:rPr lang="fr-FR" b="1" dirty="0"/>
              <a:t> </a:t>
            </a:r>
            <a:r>
              <a:rPr lang="fr-FR" dirty="0"/>
              <a:t>. y = y ;</a:t>
            </a:r>
          </a:p>
          <a:p>
            <a:r>
              <a:rPr lang="fr-FR" dirty="0"/>
              <a:t>	}</a:t>
            </a:r>
          </a:p>
          <a:p>
            <a:r>
              <a:rPr lang="fr-FR" dirty="0"/>
              <a:t>}</a:t>
            </a:r>
          </a:p>
        </p:txBody>
      </p:sp>
      <p:sp>
        <p:nvSpPr>
          <p:cNvPr id="5" name="Rectangle 4"/>
          <p:cNvSpPr/>
          <p:nvPr/>
        </p:nvSpPr>
        <p:spPr>
          <a:xfrm>
            <a:off x="576415" y="1498129"/>
            <a:ext cx="4176463" cy="641075"/>
          </a:xfrm>
          <a:prstGeom prst="rect">
            <a:avLst/>
          </a:prstGeom>
          <a:solidFill>
            <a:schemeClr val="bg2">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fr-FR" sz="1600" b="1" dirty="0">
                <a:solidFill>
                  <a:srgbClr val="002060"/>
                </a:solidFill>
              </a:rPr>
              <a:t>Solution 1: ajout d’un constructeur vide</a:t>
            </a:r>
          </a:p>
        </p:txBody>
      </p:sp>
      <p:sp>
        <p:nvSpPr>
          <p:cNvPr id="6" name="Rectangle 5"/>
          <p:cNvSpPr/>
          <p:nvPr/>
        </p:nvSpPr>
        <p:spPr>
          <a:xfrm>
            <a:off x="4953213" y="1498128"/>
            <a:ext cx="3704469" cy="641075"/>
          </a:xfrm>
          <a:prstGeom prst="rect">
            <a:avLst/>
          </a:prstGeom>
          <a:solidFill>
            <a:schemeClr val="bg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fr-FR" sz="1600" b="1" dirty="0" err="1">
                <a:solidFill>
                  <a:srgbClr val="002060"/>
                </a:solidFill>
              </a:rPr>
              <a:t>Solution2:Appel</a:t>
            </a:r>
            <a:r>
              <a:rPr lang="fr-FR" sz="1600" b="1" dirty="0">
                <a:solidFill>
                  <a:srgbClr val="002060"/>
                </a:solidFill>
              </a:rPr>
              <a:t> explicite au super</a:t>
            </a:r>
          </a:p>
        </p:txBody>
      </p:sp>
      <p:sp>
        <p:nvSpPr>
          <p:cNvPr id="7" name="Rectangle 6"/>
          <p:cNvSpPr/>
          <p:nvPr/>
        </p:nvSpPr>
        <p:spPr>
          <a:xfrm>
            <a:off x="4953212" y="2204864"/>
            <a:ext cx="3733587" cy="4176464"/>
          </a:xfrm>
          <a:prstGeom prst="rect">
            <a:avLst/>
          </a:prstGeom>
          <a:solidFill>
            <a:schemeClr val="bg2"/>
          </a:solidFill>
          <a:ln w="12700">
            <a:solidFill>
              <a:schemeClr val="bg1"/>
            </a:solidFill>
            <a:prstDash val="solid"/>
          </a:ln>
        </p:spPr>
        <p:style>
          <a:lnRef idx="2">
            <a:schemeClr val="accent6"/>
          </a:lnRef>
          <a:fillRef idx="1">
            <a:schemeClr val="lt1"/>
          </a:fillRef>
          <a:effectRef idx="0">
            <a:schemeClr val="accent6"/>
          </a:effectRef>
          <a:fontRef idx="minor">
            <a:schemeClr val="dk1"/>
          </a:fontRef>
        </p:style>
        <p:txBody>
          <a:bodyPr rtlCol="0" anchor="ctr"/>
          <a:lstStyle/>
          <a:p>
            <a:r>
              <a:rPr lang="fr-FR" b="1" dirty="0"/>
              <a:t>public class </a:t>
            </a:r>
            <a:r>
              <a:rPr lang="fr-FR" dirty="0"/>
              <a:t>A {</a:t>
            </a:r>
          </a:p>
          <a:p>
            <a:r>
              <a:rPr lang="pt-BR" b="1" dirty="0"/>
              <a:t>	public i n t </a:t>
            </a:r>
            <a:r>
              <a:rPr lang="pt-BR" dirty="0"/>
              <a:t>x ;</a:t>
            </a:r>
          </a:p>
          <a:p>
            <a:r>
              <a:rPr lang="pt-BR" b="1" dirty="0"/>
              <a:t>	public </a:t>
            </a:r>
            <a:r>
              <a:rPr lang="pt-BR" dirty="0"/>
              <a:t>A ( </a:t>
            </a:r>
            <a:r>
              <a:rPr lang="pt-BR" b="1" dirty="0"/>
              <a:t>i n t </a:t>
            </a:r>
            <a:r>
              <a:rPr lang="pt-BR" dirty="0"/>
              <a:t>x ) {</a:t>
            </a:r>
          </a:p>
          <a:p>
            <a:r>
              <a:rPr lang="fr-FR" b="1" dirty="0"/>
              <a:t>		</a:t>
            </a:r>
            <a:r>
              <a:rPr lang="fr-FR" b="1" dirty="0" err="1"/>
              <a:t>this</a:t>
            </a:r>
            <a:r>
              <a:rPr lang="fr-FR" b="1" dirty="0"/>
              <a:t> </a:t>
            </a:r>
            <a:r>
              <a:rPr lang="fr-FR" dirty="0"/>
              <a:t>. x = x ;</a:t>
            </a:r>
          </a:p>
          <a:p>
            <a:r>
              <a:rPr lang="fr-FR" dirty="0"/>
              <a:t>	}</a:t>
            </a:r>
          </a:p>
          <a:p>
            <a:r>
              <a:rPr lang="fr-FR" dirty="0"/>
              <a:t>}</a:t>
            </a:r>
          </a:p>
          <a:p>
            <a:endParaRPr lang="fr-FR" dirty="0"/>
          </a:p>
          <a:p>
            <a:r>
              <a:rPr lang="en-US" b="1" dirty="0"/>
              <a:t>public class </a:t>
            </a:r>
            <a:r>
              <a:rPr lang="en-US" dirty="0"/>
              <a:t>B </a:t>
            </a:r>
            <a:r>
              <a:rPr lang="en-US" b="1" dirty="0"/>
              <a:t>extends </a:t>
            </a:r>
            <a:r>
              <a:rPr lang="en-US" dirty="0"/>
              <a:t>A {</a:t>
            </a:r>
          </a:p>
          <a:p>
            <a:r>
              <a:rPr lang="en-US" b="1" dirty="0"/>
              <a:t>	</a:t>
            </a:r>
            <a:r>
              <a:rPr lang="fr-FR" b="1" dirty="0"/>
              <a:t>public </a:t>
            </a:r>
            <a:r>
              <a:rPr lang="fr-FR" b="1" dirty="0" err="1"/>
              <a:t>int</a:t>
            </a:r>
            <a:r>
              <a:rPr lang="fr-FR" b="1" dirty="0"/>
              <a:t> </a:t>
            </a:r>
            <a:r>
              <a:rPr lang="fr-FR" dirty="0"/>
              <a:t>y ;</a:t>
            </a:r>
          </a:p>
          <a:p>
            <a:r>
              <a:rPr lang="fr-FR" b="1" dirty="0"/>
              <a:t>   	public </a:t>
            </a:r>
            <a:r>
              <a:rPr lang="fr-FR" dirty="0"/>
              <a:t>B ( </a:t>
            </a:r>
            <a:r>
              <a:rPr lang="fr-FR" b="1" dirty="0" err="1"/>
              <a:t>int</a:t>
            </a:r>
            <a:r>
              <a:rPr lang="fr-FR" b="1" dirty="0"/>
              <a:t> </a:t>
            </a:r>
            <a:r>
              <a:rPr lang="fr-FR" dirty="0"/>
              <a:t>x , </a:t>
            </a:r>
            <a:r>
              <a:rPr lang="fr-FR" b="1" dirty="0" err="1"/>
              <a:t>int</a:t>
            </a:r>
            <a:r>
              <a:rPr lang="fr-FR" b="1" dirty="0"/>
              <a:t> </a:t>
            </a:r>
            <a:r>
              <a:rPr lang="fr-FR" dirty="0"/>
              <a:t>y ) {</a:t>
            </a:r>
          </a:p>
          <a:p>
            <a:r>
              <a:rPr lang="fr-FR" b="1" dirty="0"/>
              <a:t>   		</a:t>
            </a:r>
            <a:r>
              <a:rPr lang="fr-FR" b="1" dirty="0">
                <a:solidFill>
                  <a:srgbClr val="FF0000"/>
                </a:solidFill>
              </a:rPr>
              <a:t>super</a:t>
            </a:r>
            <a:r>
              <a:rPr lang="fr-FR" dirty="0">
                <a:solidFill>
                  <a:srgbClr val="FF0000"/>
                </a:solidFill>
              </a:rPr>
              <a:t>(x);</a:t>
            </a:r>
          </a:p>
          <a:p>
            <a:r>
              <a:rPr lang="fr-FR" b="1" dirty="0"/>
              <a:t>   		</a:t>
            </a:r>
            <a:r>
              <a:rPr lang="fr-FR" b="1" dirty="0" err="1"/>
              <a:t>this</a:t>
            </a:r>
            <a:r>
              <a:rPr lang="fr-FR" b="1" dirty="0"/>
              <a:t> </a:t>
            </a:r>
            <a:r>
              <a:rPr lang="fr-FR" dirty="0"/>
              <a:t>. y = y ;</a:t>
            </a:r>
          </a:p>
          <a:p>
            <a:r>
              <a:rPr lang="fr-FR" dirty="0"/>
              <a:t>	}</a:t>
            </a:r>
          </a:p>
          <a:p>
            <a:r>
              <a:rPr lang="fr-FR" dirty="0"/>
              <a:t>}</a:t>
            </a:r>
          </a:p>
        </p:txBody>
      </p:sp>
      <p:sp>
        <p:nvSpPr>
          <p:cNvPr id="11" name="Espace réservé du numéro de diapositive 2">
            <a:extLst>
              <a:ext uri="{FF2B5EF4-FFF2-40B4-BE49-F238E27FC236}">
                <a16:creationId xmlns:a16="http://schemas.microsoft.com/office/drawing/2014/main" id="{1EF55BB8-C8EF-46CB-A981-F6B3818478A2}"/>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21</a:t>
            </a:fld>
            <a:endParaRPr lang="en-US" dirty="0">
              <a:solidFill>
                <a:schemeClr val="tx1"/>
              </a:solidFill>
            </a:endParaRPr>
          </a:p>
        </p:txBody>
      </p:sp>
    </p:spTree>
    <p:extLst>
      <p:ext uri="{BB962C8B-B14F-4D97-AF65-F5344CB8AC3E}">
        <p14:creationId xmlns:p14="http://schemas.microsoft.com/office/powerpoint/2010/main" val="404833610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re 1"/>
          <p:cNvSpPr>
            <a:spLocks noGrp="1"/>
          </p:cNvSpPr>
          <p:nvPr>
            <p:ph type="title"/>
          </p:nvPr>
        </p:nvSpPr>
        <p:spPr>
          <a:xfrm>
            <a:off x="1403648" y="587648"/>
            <a:ext cx="7200800" cy="556151"/>
          </a:xfr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3200" b="1" i="1" dirty="0">
                <a:solidFill>
                  <a:schemeClr val="tx1"/>
                </a:solidFill>
                <a:latin typeface="+mn-lt"/>
                <a:ea typeface="+mn-ea"/>
                <a:cs typeface="+mn-cs"/>
              </a:rPr>
              <a:t> La Classe Object (1/2)</a:t>
            </a:r>
          </a:p>
        </p:txBody>
      </p:sp>
      <p:sp>
        <p:nvSpPr>
          <p:cNvPr id="2" name="Espace réservé du contenu 1"/>
          <p:cNvSpPr>
            <a:spLocks noGrp="1"/>
          </p:cNvSpPr>
          <p:nvPr>
            <p:ph idx="1"/>
          </p:nvPr>
        </p:nvSpPr>
        <p:spPr>
          <a:xfrm>
            <a:off x="741950" y="1162471"/>
            <a:ext cx="7545921" cy="1753170"/>
          </a:xfrm>
        </p:spPr>
        <p:txBody>
          <a:bodyPr>
            <a:noAutofit/>
          </a:bodyPr>
          <a:lstStyle/>
          <a:p>
            <a:r>
              <a:rPr lang="fr-FR" sz="2000" dirty="0"/>
              <a:t>La classe </a:t>
            </a:r>
            <a:r>
              <a:rPr lang="fr-FR" sz="2000" b="1" dirty="0"/>
              <a:t>Object</a:t>
            </a:r>
            <a:r>
              <a:rPr lang="fr-FR" sz="2000" dirty="0"/>
              <a:t> est la classe de plus haut niveau dans la hiérarchie d'héritage.</a:t>
            </a:r>
          </a:p>
          <a:p>
            <a:r>
              <a:rPr lang="fr-FR" dirty="0"/>
              <a:t>Toute classe autre que </a:t>
            </a:r>
            <a:r>
              <a:rPr lang="fr-FR" b="1" dirty="0"/>
              <a:t>Object</a:t>
            </a:r>
            <a:r>
              <a:rPr lang="fr-FR" dirty="0"/>
              <a:t> possède une </a:t>
            </a:r>
            <a:r>
              <a:rPr lang="fr-FR" dirty="0" err="1"/>
              <a:t>super-classe</a:t>
            </a:r>
            <a:endParaRPr lang="fr-FR" dirty="0"/>
          </a:p>
          <a:p>
            <a:r>
              <a:rPr lang="fr-FR" dirty="0"/>
              <a:t>Toute classe hérite directement ou indirectement </a:t>
            </a:r>
            <a:r>
              <a:rPr lang="fr-FR" dirty="0" err="1"/>
              <a:t>dela</a:t>
            </a:r>
            <a:r>
              <a:rPr lang="fr-FR" dirty="0"/>
              <a:t> classe Object</a:t>
            </a:r>
          </a:p>
          <a:p>
            <a:r>
              <a:rPr lang="fr-FR" dirty="0"/>
              <a:t>Une classe qui ne définit pas de clause </a:t>
            </a:r>
            <a:r>
              <a:rPr lang="fr-FR" b="1" dirty="0" err="1"/>
              <a:t>extends</a:t>
            </a:r>
            <a:r>
              <a:rPr lang="fr-FR" dirty="0"/>
              <a:t> hérite de la classe </a:t>
            </a:r>
            <a:r>
              <a:rPr lang="fr-FR" b="1" dirty="0"/>
              <a:t>Object</a:t>
            </a:r>
          </a:p>
        </p:txBody>
      </p:sp>
      <p:grpSp>
        <p:nvGrpSpPr>
          <p:cNvPr id="7" name="Groupe 6"/>
          <p:cNvGrpSpPr/>
          <p:nvPr/>
        </p:nvGrpSpPr>
        <p:grpSpPr>
          <a:xfrm>
            <a:off x="5805947" y="3462577"/>
            <a:ext cx="2880320" cy="2026769"/>
            <a:chOff x="323528" y="3704630"/>
            <a:chExt cx="2280253" cy="2026769"/>
          </a:xfrm>
        </p:grpSpPr>
        <p:sp>
          <p:nvSpPr>
            <p:cNvPr id="8" name="Rectangle 7"/>
            <p:cNvSpPr/>
            <p:nvPr/>
          </p:nvSpPr>
          <p:spPr>
            <a:xfrm>
              <a:off x="323528" y="3704630"/>
              <a:ext cx="2280253" cy="360040"/>
            </a:xfrm>
            <a:prstGeom prst="rect">
              <a:avLst/>
            </a:prstGeom>
            <a:solidFill>
              <a:schemeClr val="bg2">
                <a:lumMod val="90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rgbClr val="002060"/>
                  </a:solidFill>
                  <a:latin typeface="High Tower Text" panose="02040502050506030303" pitchFamily="18" charset="0"/>
                </a:rPr>
                <a:t>Voiture</a:t>
              </a:r>
              <a:endParaRPr lang="en-US" b="1" dirty="0">
                <a:solidFill>
                  <a:srgbClr val="002060"/>
                </a:solidFill>
                <a:latin typeface="High Tower Text" panose="02040502050506030303" pitchFamily="18" charset="0"/>
              </a:endParaRPr>
            </a:p>
          </p:txBody>
        </p:sp>
        <p:sp>
          <p:nvSpPr>
            <p:cNvPr id="15" name="Rectangle 14"/>
            <p:cNvSpPr/>
            <p:nvPr/>
          </p:nvSpPr>
          <p:spPr>
            <a:xfrm>
              <a:off x="323528" y="4083341"/>
              <a:ext cx="2280253" cy="1648058"/>
            </a:xfrm>
            <a:prstGeom prst="rect">
              <a:avLst/>
            </a:prstGeom>
            <a:solidFill>
              <a:schemeClr val="bg2">
                <a:lumMod val="90000"/>
              </a:schemeClr>
            </a:solidFill>
            <a:ln w="28575"/>
          </p:spPr>
          <p:style>
            <a:lnRef idx="2">
              <a:schemeClr val="dk1"/>
            </a:lnRef>
            <a:fillRef idx="1">
              <a:schemeClr val="lt1"/>
            </a:fillRef>
            <a:effectRef idx="0">
              <a:schemeClr val="dk1"/>
            </a:effectRef>
            <a:fontRef idx="minor">
              <a:schemeClr val="dk1"/>
            </a:fontRef>
          </p:style>
          <p:txBody>
            <a:bodyPr rtlCol="0" anchor="ctr"/>
            <a:lstStyle/>
            <a:p>
              <a:r>
                <a:rPr lang="en-US" dirty="0">
                  <a:solidFill>
                    <a:srgbClr val="002060"/>
                  </a:solidFill>
                  <a:latin typeface="Adobe Arabic" panose="02040503050201020203" pitchFamily="18" charset="-78"/>
                  <a:cs typeface="Adobe Arabic" panose="02040503050201020203" pitchFamily="18" charset="-78"/>
                </a:rPr>
                <a:t>+ Class </a:t>
              </a:r>
              <a:r>
                <a:rPr lang="en-US" dirty="0" err="1">
                  <a:solidFill>
                    <a:srgbClr val="002060"/>
                  </a:solidFill>
                  <a:latin typeface="Adobe Arabic" panose="02040503050201020203" pitchFamily="18" charset="-78"/>
                  <a:cs typeface="Adobe Arabic" panose="02040503050201020203" pitchFamily="18" charset="-78"/>
                </a:rPr>
                <a:t>getClass</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String </a:t>
              </a:r>
              <a:r>
                <a:rPr lang="en-US" dirty="0" err="1">
                  <a:solidFill>
                    <a:srgbClr val="002060"/>
                  </a:solidFill>
                  <a:latin typeface="Adobe Arabic" panose="02040503050201020203" pitchFamily="18" charset="-78"/>
                  <a:cs typeface="Adobe Arabic" panose="02040503050201020203" pitchFamily="18" charset="-78"/>
                </a:rPr>
                <a:t>toString</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boolean</a:t>
              </a:r>
              <a:r>
                <a:rPr lang="en-US" dirty="0">
                  <a:solidFill>
                    <a:srgbClr val="002060"/>
                  </a:solidFill>
                  <a:latin typeface="Adobe Arabic" panose="02040503050201020203" pitchFamily="18" charset="-78"/>
                  <a:cs typeface="Adobe Arabic" panose="02040503050201020203" pitchFamily="18" charset="-78"/>
                </a:rPr>
                <a:t> equals(Object) </a:t>
              </a:r>
            </a:p>
            <a:p>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int</a:t>
              </a:r>
              <a:r>
                <a:rPr lang="en-US" dirty="0">
                  <a:solidFill>
                    <a:srgbClr val="002060"/>
                  </a:solidFill>
                  <a:latin typeface="Adobe Arabic" panose="02040503050201020203" pitchFamily="18" charset="-78"/>
                  <a:cs typeface="Adobe Arabic" panose="02040503050201020203" pitchFamily="18" charset="-78"/>
                </a:rPr>
                <a:t> </a:t>
              </a:r>
              <a:r>
                <a:rPr lang="en-US" dirty="0" err="1">
                  <a:solidFill>
                    <a:srgbClr val="002060"/>
                  </a:solidFill>
                  <a:latin typeface="Adobe Arabic" panose="02040503050201020203" pitchFamily="18" charset="-78"/>
                  <a:cs typeface="Adobe Arabic" panose="02040503050201020203" pitchFamily="18" charset="-78"/>
                </a:rPr>
                <a:t>hashCode</a:t>
              </a:r>
              <a:r>
                <a:rPr lang="en-US" dirty="0">
                  <a:solidFill>
                    <a:srgbClr val="002060"/>
                  </a:solidFill>
                  <a:latin typeface="Adobe Arabic" panose="02040503050201020203" pitchFamily="18" charset="-78"/>
                  <a:cs typeface="Adobe Arabic" panose="02040503050201020203" pitchFamily="18" charset="-78"/>
                </a:rPr>
                <a:t>() </a:t>
              </a:r>
            </a:p>
            <a:p>
              <a:r>
                <a:rPr lang="en-US" dirty="0">
                  <a:solidFill>
                    <a:srgbClr val="002060"/>
                  </a:solidFill>
                  <a:latin typeface="Adobe Arabic" panose="02040503050201020203" pitchFamily="18" charset="-78"/>
                  <a:cs typeface="Adobe Arabic" panose="02040503050201020203" pitchFamily="18" charset="-78"/>
                </a:rPr>
                <a:t>…</a:t>
              </a:r>
            </a:p>
          </p:txBody>
        </p:sp>
      </p:grpSp>
      <p:sp>
        <p:nvSpPr>
          <p:cNvPr id="16" name="Rectangle 15"/>
          <p:cNvSpPr/>
          <p:nvPr/>
        </p:nvSpPr>
        <p:spPr>
          <a:xfrm>
            <a:off x="974598" y="3733892"/>
            <a:ext cx="4046074" cy="2647342"/>
          </a:xfrm>
          <a:prstGeom prst="rect">
            <a:avLst/>
          </a:prstGeom>
          <a:solidFill>
            <a:schemeClr val="bg2">
              <a:lumMod val="7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rgbClr val="002060"/>
                </a:solidFill>
                <a:latin typeface="Adobe Arabic" panose="02040503050201020203" pitchFamily="18" charset="-78"/>
                <a:cs typeface="Adobe Arabic" panose="02040503050201020203" pitchFamily="18" charset="-78"/>
              </a:rPr>
              <a:t>public class Voiture </a:t>
            </a:r>
            <a:r>
              <a:rPr lang="fr-FR" sz="1600" b="1" dirty="0" err="1">
                <a:solidFill>
                  <a:srgbClr val="002060"/>
                </a:solidFill>
                <a:latin typeface="Adobe Arabic" panose="02040503050201020203" pitchFamily="18" charset="-78"/>
                <a:cs typeface="Adobe Arabic" panose="02040503050201020203" pitchFamily="18" charset="-78"/>
              </a:rPr>
              <a:t>extends</a:t>
            </a:r>
            <a:r>
              <a:rPr lang="fr-FR" sz="1600" dirty="0">
                <a:solidFill>
                  <a:srgbClr val="002060"/>
                </a:solidFill>
                <a:latin typeface="Adobe Arabic" panose="02040503050201020203" pitchFamily="18" charset="-78"/>
                <a:cs typeface="Adobe Arabic" panose="02040503050201020203" pitchFamily="18" charset="-78"/>
              </a:rPr>
              <a:t> </a:t>
            </a:r>
            <a:r>
              <a:rPr lang="fr-FR" sz="1600" b="1" dirty="0">
                <a:solidFill>
                  <a:srgbClr val="002060"/>
                </a:solidFill>
                <a:latin typeface="Adobe Arabic" panose="02040503050201020203" pitchFamily="18" charset="-78"/>
                <a:cs typeface="Adobe Arabic" panose="02040503050201020203" pitchFamily="18" charset="-78"/>
              </a:rPr>
              <a:t>Object</a:t>
            </a:r>
            <a:r>
              <a:rPr lang="fr-FR" sz="1600" dirty="0">
                <a:solidFill>
                  <a:srgbClr val="002060"/>
                </a:solidFill>
                <a:latin typeface="Adobe Arabic" panose="02040503050201020203" pitchFamily="18" charset="-78"/>
                <a:cs typeface="Adobe Arabic" panose="02040503050201020203" pitchFamily="18" charset="-78"/>
              </a:rPr>
              <a:t> { </a:t>
            </a:r>
          </a:p>
          <a:p>
            <a:r>
              <a:rPr lang="fr-FR" sz="1600" dirty="0">
                <a:solidFill>
                  <a:srgbClr val="002060"/>
                </a:solidFill>
                <a:latin typeface="Adobe Arabic" panose="02040503050201020203" pitchFamily="18" charset="-78"/>
                <a:cs typeface="Adobe Arabic" panose="02040503050201020203" pitchFamily="18" charset="-78"/>
              </a:rPr>
              <a:t>	...</a:t>
            </a:r>
          </a:p>
          <a:p>
            <a:r>
              <a:rPr lang="fr-FR" sz="1600" dirty="0">
                <a:solidFill>
                  <a:srgbClr val="002060"/>
                </a:solidFill>
                <a:latin typeface="Adobe Arabic" panose="02040503050201020203" pitchFamily="18" charset="-78"/>
                <a:cs typeface="Adobe Arabic" panose="02040503050201020203" pitchFamily="18" charset="-78"/>
              </a:rPr>
              <a:t>	public Voiture(</a:t>
            </a:r>
            <a:r>
              <a:rPr lang="fr-FR" sz="1600" dirty="0" err="1">
                <a:solidFill>
                  <a:srgbClr val="002060"/>
                </a:solidFill>
                <a:latin typeface="Adobe Arabic" panose="02040503050201020203" pitchFamily="18" charset="-78"/>
                <a:cs typeface="Adobe Arabic" panose="02040503050201020203" pitchFamily="18" charset="-78"/>
              </a:rPr>
              <a:t>int</a:t>
            </a:r>
            <a:r>
              <a:rPr lang="fr-FR" sz="1600" dirty="0">
                <a:solidFill>
                  <a:srgbClr val="002060"/>
                </a:solidFill>
                <a:latin typeface="Adobe Arabic" panose="02040503050201020203" pitchFamily="18" charset="-78"/>
                <a:cs typeface="Adobe Arabic" panose="02040503050201020203" pitchFamily="18" charset="-78"/>
              </a:rPr>
              <a:t> p, Galerie g) </a:t>
            </a:r>
          </a:p>
          <a:p>
            <a:r>
              <a:rPr lang="fr-FR" sz="1600" dirty="0">
                <a:solidFill>
                  <a:srgbClr val="002060"/>
                </a:solidFill>
                <a:latin typeface="Adobe Arabic" panose="02040503050201020203" pitchFamily="18" charset="-78"/>
                <a:cs typeface="Adobe Arabic" panose="02040503050201020203" pitchFamily="18" charset="-78"/>
              </a:rPr>
              <a:t>	{ </a:t>
            </a:r>
          </a:p>
          <a:p>
            <a:r>
              <a:rPr lang="fr-FR" sz="1600" dirty="0">
                <a:solidFill>
                  <a:srgbClr val="002060"/>
                </a:solidFill>
                <a:latin typeface="Adobe Arabic" panose="02040503050201020203" pitchFamily="18" charset="-78"/>
                <a:cs typeface="Adobe Arabic" panose="02040503050201020203" pitchFamily="18" charset="-78"/>
              </a:rPr>
              <a:t>		puissance = p; </a:t>
            </a:r>
          </a:p>
          <a:p>
            <a:r>
              <a:rPr lang="fr-FR" sz="1600" dirty="0">
                <a:solidFill>
                  <a:srgbClr val="002060"/>
                </a:solidFill>
                <a:latin typeface="Adobe Arabic" panose="02040503050201020203" pitchFamily="18" charset="-78"/>
                <a:cs typeface="Adobe Arabic" panose="02040503050201020203" pitchFamily="18" charset="-78"/>
              </a:rPr>
              <a:t>		moteur = new Moteur(puissance); </a:t>
            </a:r>
          </a:p>
          <a:p>
            <a:r>
              <a:rPr lang="fr-FR" sz="1600" dirty="0">
                <a:solidFill>
                  <a:srgbClr val="002060"/>
                </a:solidFill>
                <a:latin typeface="Adobe Arabic" panose="02040503050201020203" pitchFamily="18" charset="-78"/>
                <a:cs typeface="Adobe Arabic" panose="02040503050201020203" pitchFamily="18" charset="-78"/>
              </a:rPr>
              <a:t>		galerie = g; </a:t>
            </a:r>
          </a:p>
          <a:p>
            <a:r>
              <a:rPr lang="fr-FR" sz="1600" dirty="0">
                <a:solidFill>
                  <a:srgbClr val="002060"/>
                </a:solidFill>
                <a:latin typeface="Adobe Arabic" panose="02040503050201020203" pitchFamily="18" charset="-78"/>
                <a:cs typeface="Adobe Arabic" panose="02040503050201020203" pitchFamily="18" charset="-78"/>
              </a:rPr>
              <a:t>		... </a:t>
            </a:r>
          </a:p>
          <a:p>
            <a:r>
              <a:rPr lang="fr-FR" sz="1600" dirty="0">
                <a:solidFill>
                  <a:srgbClr val="002060"/>
                </a:solidFill>
                <a:latin typeface="Adobe Arabic" panose="02040503050201020203" pitchFamily="18" charset="-78"/>
                <a:cs typeface="Adobe Arabic" panose="02040503050201020203" pitchFamily="18" charset="-78"/>
              </a:rPr>
              <a:t>	}</a:t>
            </a:r>
          </a:p>
          <a:p>
            <a:r>
              <a:rPr lang="fr-FR" sz="1600" dirty="0">
                <a:solidFill>
                  <a:srgbClr val="002060"/>
                </a:solidFill>
                <a:latin typeface="Adobe Arabic" panose="02040503050201020203" pitchFamily="18" charset="-78"/>
                <a:cs typeface="Adobe Arabic" panose="02040503050201020203" pitchFamily="18" charset="-78"/>
              </a:rPr>
              <a:t>	...</a:t>
            </a:r>
          </a:p>
          <a:p>
            <a:r>
              <a:rPr lang="fr-FR" sz="1600" dirty="0">
                <a:solidFill>
                  <a:srgbClr val="002060"/>
                </a:solidFill>
                <a:latin typeface="Adobe Arabic" panose="02040503050201020203" pitchFamily="18" charset="-78"/>
                <a:cs typeface="Adobe Arabic" panose="02040503050201020203" pitchFamily="18" charset="-78"/>
              </a:rPr>
              <a:t>}</a:t>
            </a:r>
          </a:p>
        </p:txBody>
      </p:sp>
      <p:sp>
        <p:nvSpPr>
          <p:cNvPr id="17" name="Ellipse 16"/>
          <p:cNvSpPr/>
          <p:nvPr/>
        </p:nvSpPr>
        <p:spPr>
          <a:xfrm>
            <a:off x="2997635" y="3429000"/>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Connecteur droit 17"/>
          <p:cNvCxnSpPr>
            <a:endCxn id="17" idx="5"/>
          </p:cNvCxnSpPr>
          <p:nvPr/>
        </p:nvCxnSpPr>
        <p:spPr>
          <a:xfrm flipH="1" flipV="1">
            <a:off x="3059098" y="3490463"/>
            <a:ext cx="2746849" cy="992278"/>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5572952" y="5630377"/>
            <a:ext cx="3113315" cy="812305"/>
          </a:xfrm>
          <a:prstGeom prst="rect">
            <a:avLst/>
          </a:prstGeom>
          <a:solidFill>
            <a:schemeClr val="bg2"/>
          </a:solidFill>
          <a:ln w="28575"/>
        </p:spPr>
        <p:style>
          <a:lnRef idx="1">
            <a:schemeClr val="dk1"/>
          </a:lnRef>
          <a:fillRef idx="2">
            <a:schemeClr val="dk1"/>
          </a:fillRef>
          <a:effectRef idx="1">
            <a:schemeClr val="dk1"/>
          </a:effectRef>
          <a:fontRef idx="minor">
            <a:schemeClr val="dk1"/>
          </a:fontRef>
        </p:style>
        <p:txBody>
          <a:bodyPr rtlCol="0" anchor="ctr"/>
          <a:lstStyle/>
          <a:p>
            <a:pPr algn="just"/>
            <a:r>
              <a:rPr lang="fr-FR" sz="1900" dirty="0">
                <a:solidFill>
                  <a:srgbClr val="002060"/>
                </a:solidFill>
                <a:latin typeface="Adobe Arabic" panose="02040503050201020203" pitchFamily="18" charset="-78"/>
                <a:cs typeface="Adobe Arabic" panose="02040503050201020203" pitchFamily="18" charset="-78"/>
              </a:rPr>
              <a:t>Il n'est pas nécessaire d'écrire explicitement </a:t>
            </a:r>
            <a:r>
              <a:rPr lang="fr-FR" sz="1900" dirty="0" err="1">
                <a:solidFill>
                  <a:srgbClr val="002060"/>
                </a:solidFill>
                <a:latin typeface="Adobe Arabic" panose="02040503050201020203" pitchFamily="18" charset="-78"/>
                <a:cs typeface="Adobe Arabic" panose="02040503050201020203" pitchFamily="18" charset="-78"/>
              </a:rPr>
              <a:t>extends</a:t>
            </a:r>
            <a:r>
              <a:rPr lang="fr-FR" sz="1900" dirty="0">
                <a:solidFill>
                  <a:srgbClr val="002060"/>
                </a:solidFill>
                <a:latin typeface="Adobe Arabic" panose="02040503050201020203" pitchFamily="18" charset="-78"/>
                <a:cs typeface="Adobe Arabic" panose="02040503050201020203" pitchFamily="18" charset="-78"/>
              </a:rPr>
              <a:t> Object</a:t>
            </a:r>
          </a:p>
        </p:txBody>
      </p:sp>
      <p:sp>
        <p:nvSpPr>
          <p:cNvPr id="12" name="Espace réservé du numéro de diapositive 2">
            <a:extLst>
              <a:ext uri="{FF2B5EF4-FFF2-40B4-BE49-F238E27FC236}">
                <a16:creationId xmlns:a16="http://schemas.microsoft.com/office/drawing/2014/main" id="{E7F4FCB1-BF1C-4B23-ABC3-4918A6BBD0F0}"/>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22</a:t>
            </a:fld>
            <a:endParaRPr lang="en-US" dirty="0">
              <a:solidFill>
                <a:schemeClr val="tx1"/>
              </a:solidFill>
            </a:endParaRPr>
          </a:p>
        </p:txBody>
      </p:sp>
    </p:spTree>
    <p:extLst>
      <p:ext uri="{BB962C8B-B14F-4D97-AF65-F5344CB8AC3E}">
        <p14:creationId xmlns:p14="http://schemas.microsoft.com/office/powerpoint/2010/main" val="123242404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1547664" y="658699"/>
            <a:ext cx="7128792" cy="578607"/>
          </a:xfr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3200" b="1" i="1" dirty="0">
                <a:solidFill>
                  <a:schemeClr val="tx1"/>
                </a:solidFill>
                <a:latin typeface="+mn-lt"/>
                <a:ea typeface="+mn-ea"/>
                <a:cs typeface="+mn-cs"/>
              </a:rPr>
              <a:t> La Classe Object (2/2)</a:t>
            </a:r>
          </a:p>
        </p:txBody>
      </p:sp>
      <p:sp>
        <p:nvSpPr>
          <p:cNvPr id="3" name="Espace réservé du contenu 2"/>
          <p:cNvSpPr>
            <a:spLocks noGrp="1"/>
          </p:cNvSpPr>
          <p:nvPr>
            <p:ph idx="1"/>
          </p:nvPr>
        </p:nvSpPr>
        <p:spPr>
          <a:xfrm>
            <a:off x="611560" y="1988840"/>
            <a:ext cx="8229600" cy="3412976"/>
          </a:xfrm>
          <a:prstGeom prst="rect">
            <a:avLst/>
          </a:prstGeom>
        </p:spPr>
        <p:txBody>
          <a:bodyPr>
            <a:normAutofit lnSpcReduction="10000"/>
          </a:bodyPr>
          <a:lstStyle/>
          <a:p>
            <a:pPr>
              <a:buFont typeface="Wingdings" pitchFamily="2" charset="2"/>
              <a:buChar char="§"/>
            </a:pPr>
            <a:r>
              <a:rPr lang="fr-FR" sz="2000" i="0" dirty="0">
                <a:latin typeface="+mn-lt"/>
                <a:cs typeface="+mn-cs"/>
              </a:rPr>
              <a:t>En Java, la racine de l’arbre d’héritage des classes est la classe </a:t>
            </a:r>
            <a:r>
              <a:rPr lang="fr-FR" sz="2000" i="0" dirty="0" err="1">
                <a:latin typeface="+mn-lt"/>
                <a:cs typeface="+mn-cs"/>
              </a:rPr>
              <a:t>java.lang.Object</a:t>
            </a:r>
            <a:endParaRPr lang="fr-FR" sz="2000" i="0" dirty="0">
              <a:latin typeface="+mn-lt"/>
              <a:cs typeface="+mn-cs"/>
            </a:endParaRPr>
          </a:p>
          <a:p>
            <a:pPr>
              <a:buFont typeface="Wingdings" pitchFamily="2" charset="2"/>
              <a:buChar char="§"/>
            </a:pPr>
            <a:endParaRPr lang="fr-FR" sz="2000" i="0" dirty="0">
              <a:latin typeface="+mn-lt"/>
              <a:cs typeface="+mn-cs"/>
            </a:endParaRPr>
          </a:p>
          <a:p>
            <a:pPr>
              <a:buFont typeface="Wingdings" pitchFamily="2" charset="2"/>
              <a:buChar char="§"/>
            </a:pPr>
            <a:r>
              <a:rPr lang="fr-FR" sz="2000" i="0" dirty="0">
                <a:latin typeface="+mn-lt"/>
                <a:cs typeface="+mn-cs"/>
              </a:rPr>
              <a:t> La classe Object n’a pas de variable d’instance ni de  </a:t>
            </a:r>
          </a:p>
          <a:p>
            <a:pPr marL="0" indent="0">
              <a:buNone/>
            </a:pPr>
            <a:r>
              <a:rPr lang="fr-FR" sz="2000" i="0" dirty="0">
                <a:latin typeface="+mn-lt"/>
                <a:cs typeface="+mn-cs"/>
              </a:rPr>
              <a:t>     variable de classe.</a:t>
            </a:r>
          </a:p>
          <a:p>
            <a:pPr marL="0" indent="0">
              <a:buNone/>
            </a:pPr>
            <a:endParaRPr lang="fr-FR" sz="2000" i="0" dirty="0">
              <a:latin typeface="+mn-lt"/>
              <a:cs typeface="+mn-cs"/>
            </a:endParaRPr>
          </a:p>
          <a:p>
            <a:pPr>
              <a:buFont typeface="Wingdings" pitchFamily="2" charset="2"/>
              <a:buChar char="§"/>
            </a:pPr>
            <a:r>
              <a:rPr lang="fr-FR" sz="2000" i="0" dirty="0">
                <a:latin typeface="+mn-lt"/>
                <a:cs typeface="+mn-cs"/>
              </a:rPr>
              <a:t>La classe Object fournit plusieurs méthodes qui sont héritées par toutes les classes sans Exception. </a:t>
            </a:r>
          </a:p>
          <a:p>
            <a:pPr>
              <a:buFont typeface="Wingdings" pitchFamily="2" charset="2"/>
              <a:buChar char="§"/>
            </a:pPr>
            <a:r>
              <a:rPr lang="fr-FR" sz="2000" i="0" dirty="0">
                <a:latin typeface="+mn-lt"/>
                <a:cs typeface="+mn-cs"/>
              </a:rPr>
              <a:t>Les plus couramment utilisées sont les méthodes </a:t>
            </a:r>
            <a:r>
              <a:rPr lang="fr-FR" sz="2000" i="0" dirty="0" err="1">
                <a:latin typeface="+mn-lt"/>
                <a:cs typeface="+mn-cs"/>
              </a:rPr>
              <a:t>toString</a:t>
            </a:r>
            <a:r>
              <a:rPr lang="fr-FR" sz="2000" i="0" dirty="0">
                <a:latin typeface="+mn-lt"/>
                <a:cs typeface="+mn-cs"/>
              </a:rPr>
              <a:t> et </a:t>
            </a:r>
            <a:r>
              <a:rPr lang="fr-FR" sz="2000" i="0" dirty="0" err="1">
                <a:latin typeface="+mn-lt"/>
                <a:cs typeface="+mn-cs"/>
              </a:rPr>
              <a:t>equals</a:t>
            </a:r>
            <a:endParaRPr lang="fr-FR" sz="2000" dirty="0">
              <a:latin typeface="+mn-lt"/>
              <a:cs typeface="+mn-cs"/>
            </a:endParaRPr>
          </a:p>
        </p:txBody>
      </p:sp>
      <p:sp>
        <p:nvSpPr>
          <p:cNvPr id="6" name="Espace réservé du numéro de diapositive 2">
            <a:extLst>
              <a:ext uri="{FF2B5EF4-FFF2-40B4-BE49-F238E27FC236}">
                <a16:creationId xmlns:a16="http://schemas.microsoft.com/office/drawing/2014/main" id="{08B17780-7F8E-4B31-A062-9389C0C91100}"/>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23</a:t>
            </a:fld>
            <a:endParaRPr lang="en-US" dirty="0">
              <a:solidFill>
                <a:schemeClr val="tx1"/>
              </a:solidFill>
            </a:endParaRPr>
          </a:p>
        </p:txBody>
      </p:sp>
    </p:spTree>
    <p:extLst>
      <p:ext uri="{BB962C8B-B14F-4D97-AF65-F5344CB8AC3E}">
        <p14:creationId xmlns:p14="http://schemas.microsoft.com/office/powerpoint/2010/main" val="80142106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1475656" y="638559"/>
            <a:ext cx="7046440" cy="648072"/>
          </a:xfr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3200" b="1" i="1" dirty="0">
                <a:solidFill>
                  <a:schemeClr val="tx1"/>
                </a:solidFill>
                <a:latin typeface="+mn-lt"/>
                <a:ea typeface="+mn-ea"/>
                <a:cs typeface="+mn-cs"/>
              </a:rPr>
              <a:t>Méthodes et classes finales</a:t>
            </a:r>
          </a:p>
        </p:txBody>
      </p:sp>
      <p:sp>
        <p:nvSpPr>
          <p:cNvPr id="2" name="Espace réservé du contenu 1"/>
          <p:cNvSpPr>
            <a:spLocks noGrp="1"/>
          </p:cNvSpPr>
          <p:nvPr>
            <p:ph idx="1"/>
          </p:nvPr>
        </p:nvSpPr>
        <p:spPr>
          <a:xfrm>
            <a:off x="467544" y="1628800"/>
            <a:ext cx="8208912" cy="2376264"/>
          </a:xfrm>
          <a:ln>
            <a:solidFill>
              <a:schemeClr val="bg2">
                <a:lumMod val="25000"/>
              </a:schemeClr>
            </a:solidFill>
          </a:ln>
        </p:spPr>
        <p:txBody>
          <a:bodyPr>
            <a:normAutofit fontScale="77500" lnSpcReduction="20000"/>
          </a:bodyPr>
          <a:lstStyle/>
          <a:p>
            <a:pPr marL="0" indent="0">
              <a:buNone/>
            </a:pPr>
            <a:r>
              <a:rPr lang="fr-FR" sz="2000" b="1" dirty="0"/>
              <a:t>Définition</a:t>
            </a:r>
          </a:p>
          <a:p>
            <a:r>
              <a:rPr lang="fr-FR" sz="2000" dirty="0"/>
              <a:t>Utilisation du mot-clé </a:t>
            </a:r>
            <a:r>
              <a:rPr lang="fr-FR" sz="2000" b="1" dirty="0"/>
              <a:t>final</a:t>
            </a:r>
          </a:p>
          <a:p>
            <a:r>
              <a:rPr lang="fr-FR" sz="2000" dirty="0"/>
              <a:t>Méthode : interdire une éventuelle redéfinition d’une méthode</a:t>
            </a:r>
          </a:p>
          <a:p>
            <a:pPr marL="0" indent="0" algn="ctr">
              <a:buNone/>
            </a:pPr>
            <a:endParaRPr lang="fr-FR" sz="2000" dirty="0">
              <a:solidFill>
                <a:schemeClr val="bg1"/>
              </a:solidFill>
            </a:endParaRPr>
          </a:p>
          <a:p>
            <a:pPr marL="0" indent="0" algn="ctr">
              <a:buNone/>
            </a:pPr>
            <a:r>
              <a:rPr lang="fr-FR" sz="2000" dirty="0">
                <a:solidFill>
                  <a:schemeClr val="tx1"/>
                </a:solidFill>
              </a:rPr>
              <a:t>public final </a:t>
            </a:r>
            <a:r>
              <a:rPr lang="fr-FR" sz="2000" dirty="0" err="1">
                <a:solidFill>
                  <a:schemeClr val="tx1"/>
                </a:solidFill>
              </a:rPr>
              <a:t>void</a:t>
            </a:r>
            <a:r>
              <a:rPr lang="fr-FR" sz="2000" dirty="0">
                <a:solidFill>
                  <a:schemeClr val="tx1"/>
                </a:solidFill>
              </a:rPr>
              <a:t> </a:t>
            </a:r>
            <a:r>
              <a:rPr lang="fr-FR" sz="2000" dirty="0" err="1">
                <a:solidFill>
                  <a:schemeClr val="tx1"/>
                </a:solidFill>
              </a:rPr>
              <a:t>demarre</a:t>
            </a:r>
            <a:r>
              <a:rPr lang="fr-FR" sz="2000" dirty="0">
                <a:solidFill>
                  <a:schemeClr val="tx1"/>
                </a:solidFill>
              </a:rPr>
              <a:t>();</a:t>
            </a:r>
          </a:p>
          <a:p>
            <a:pPr marL="0" indent="0">
              <a:buNone/>
            </a:pPr>
            <a:endParaRPr lang="fr-FR" sz="2000" dirty="0"/>
          </a:p>
          <a:p>
            <a:r>
              <a:rPr lang="fr-FR" sz="2000" dirty="0"/>
              <a:t>Classe : interdire toute spécialisation ou </a:t>
            </a:r>
            <a:r>
              <a:rPr lang="fr-FR" sz="2000" dirty="0" err="1"/>
              <a:t>héritagede</a:t>
            </a:r>
            <a:r>
              <a:rPr lang="fr-FR" sz="2000" dirty="0"/>
              <a:t> la classe concernée</a:t>
            </a:r>
          </a:p>
        </p:txBody>
      </p:sp>
      <p:sp>
        <p:nvSpPr>
          <p:cNvPr id="6" name="Rectangle 5"/>
          <p:cNvSpPr/>
          <p:nvPr/>
        </p:nvSpPr>
        <p:spPr>
          <a:xfrm>
            <a:off x="2545432" y="5613226"/>
            <a:ext cx="3888432" cy="528092"/>
          </a:xfrm>
          <a:prstGeom prst="rect">
            <a:avLst/>
          </a:prstGeom>
          <a:solidFill>
            <a:schemeClr val="bg2">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fr-FR" dirty="0">
                <a:solidFill>
                  <a:srgbClr val="002060"/>
                </a:solidFill>
              </a:rPr>
              <a:t>La classe String est finale</a:t>
            </a:r>
          </a:p>
        </p:txBody>
      </p:sp>
      <p:sp>
        <p:nvSpPr>
          <p:cNvPr id="7" name="Rectangle 6"/>
          <p:cNvSpPr/>
          <p:nvPr/>
        </p:nvSpPr>
        <p:spPr>
          <a:xfrm>
            <a:off x="1331640" y="4115606"/>
            <a:ext cx="6480720" cy="1190228"/>
          </a:xfrm>
          <a:prstGeom prst="rect">
            <a:avLst/>
          </a:prstGeom>
          <a:solidFill>
            <a:schemeClr val="bg2">
              <a:lumMod val="75000"/>
            </a:schemeClr>
          </a:solid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public final class </a:t>
            </a:r>
            <a:r>
              <a:rPr lang="fr-FR" dirty="0" err="1">
                <a:solidFill>
                  <a:schemeClr val="tx1"/>
                </a:solidFill>
              </a:rPr>
              <a:t>VoitureElectrique</a:t>
            </a:r>
            <a:r>
              <a:rPr lang="fr-FR" dirty="0">
                <a:solidFill>
                  <a:schemeClr val="tx1"/>
                </a:solidFill>
              </a:rPr>
              <a:t> </a:t>
            </a:r>
            <a:r>
              <a:rPr lang="fr-FR" dirty="0" err="1">
                <a:solidFill>
                  <a:schemeClr val="tx1"/>
                </a:solidFill>
              </a:rPr>
              <a:t>extends</a:t>
            </a:r>
            <a:r>
              <a:rPr lang="fr-FR" dirty="0">
                <a:solidFill>
                  <a:schemeClr val="tx1"/>
                </a:solidFill>
              </a:rPr>
              <a:t> Voiture {</a:t>
            </a:r>
          </a:p>
          <a:p>
            <a:r>
              <a:rPr lang="fr-FR" dirty="0">
                <a:solidFill>
                  <a:schemeClr val="tx1"/>
                </a:solidFill>
              </a:rPr>
              <a:t>		...</a:t>
            </a:r>
          </a:p>
          <a:p>
            <a:r>
              <a:rPr lang="fr-FR" dirty="0">
                <a:solidFill>
                  <a:schemeClr val="tx1"/>
                </a:solidFill>
              </a:rPr>
              <a:t>}</a:t>
            </a:r>
          </a:p>
        </p:txBody>
      </p:sp>
      <p:sp>
        <p:nvSpPr>
          <p:cNvPr id="8" name="Espace réservé du numéro de diapositive 2">
            <a:extLst>
              <a:ext uri="{FF2B5EF4-FFF2-40B4-BE49-F238E27FC236}">
                <a16:creationId xmlns:a16="http://schemas.microsoft.com/office/drawing/2014/main" id="{A10AD8E3-22C9-4861-A8AD-76D71B2F3CE9}"/>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24</a:t>
            </a:fld>
            <a:endParaRPr lang="en-US" dirty="0">
              <a:solidFill>
                <a:schemeClr val="tx1"/>
              </a:solidFill>
            </a:endParaRPr>
          </a:p>
        </p:txBody>
      </p:sp>
    </p:spTree>
    <p:extLst>
      <p:ext uri="{BB962C8B-B14F-4D97-AF65-F5344CB8AC3E}">
        <p14:creationId xmlns:p14="http://schemas.microsoft.com/office/powerpoint/2010/main" val="308534245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1475656" y="630703"/>
            <a:ext cx="6912768" cy="648072"/>
          </a:xfr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CA" altLang="fr-FR" sz="3200" b="1" i="1" dirty="0">
                <a:solidFill>
                  <a:schemeClr val="tx1"/>
                </a:solidFill>
                <a:latin typeface="+mn-lt"/>
                <a:ea typeface="+mn-ea"/>
                <a:cs typeface="+mn-cs"/>
              </a:rPr>
              <a:t>Classes abstraites 1/2 </a:t>
            </a:r>
            <a:endParaRPr lang="fr-FR" sz="3200" b="1" i="1" dirty="0">
              <a:solidFill>
                <a:schemeClr val="tx1"/>
              </a:solidFill>
              <a:latin typeface="+mn-lt"/>
              <a:ea typeface="+mn-ea"/>
              <a:cs typeface="+mn-cs"/>
            </a:endParaRPr>
          </a:p>
        </p:txBody>
      </p:sp>
      <p:sp>
        <p:nvSpPr>
          <p:cNvPr id="7" name="Espace réservé du numéro de diapositive 2">
            <a:extLst>
              <a:ext uri="{FF2B5EF4-FFF2-40B4-BE49-F238E27FC236}">
                <a16:creationId xmlns:a16="http://schemas.microsoft.com/office/drawing/2014/main" id="{496C3E83-FE09-4583-9DD2-6E639F4257F3}"/>
              </a:ext>
            </a:extLst>
          </p:cNvPr>
          <p:cNvSpPr>
            <a:spLocks noGrp="1"/>
          </p:cNvSpPr>
          <p:nvPr>
            <p:ph type="sldNum" sz="quarter" idx="12"/>
          </p:nvPr>
        </p:nvSpPr>
        <p:spPr/>
        <p:txBody>
          <a:bodyPr/>
          <a:lstStyle/>
          <a:p>
            <a:fld id="{DB156223-6CBB-4053-8E25-8C4A16887D28}" type="slidenum">
              <a:rPr lang="en-US" smtClean="0">
                <a:solidFill>
                  <a:schemeClr val="tx1"/>
                </a:solidFill>
              </a:rPr>
              <a:pPr/>
              <a:t>25</a:t>
            </a:fld>
            <a:endParaRPr lang="en-US" dirty="0">
              <a:solidFill>
                <a:schemeClr val="tx1"/>
              </a:solidFill>
            </a:endParaRPr>
          </a:p>
        </p:txBody>
      </p:sp>
      <p:sp>
        <p:nvSpPr>
          <p:cNvPr id="8" name="Rectangle 7"/>
          <p:cNvSpPr/>
          <p:nvPr/>
        </p:nvSpPr>
        <p:spPr>
          <a:xfrm>
            <a:off x="611560" y="1700808"/>
            <a:ext cx="7776864" cy="1446550"/>
          </a:xfrm>
          <a:prstGeom prst="rect">
            <a:avLst/>
          </a:prstGeom>
        </p:spPr>
        <p:txBody>
          <a:bodyPr wrap="square">
            <a:spAutoFit/>
          </a:bodyPr>
          <a:lstStyle/>
          <a:p>
            <a:pPr algn="just"/>
            <a:r>
              <a:rPr lang="fr-CA" altLang="fr-FR" sz="2200" dirty="0">
                <a:latin typeface="Calibri" panose="020F0502020204030204" pitchFamily="34" charset="0"/>
              </a:rPr>
              <a:t>Une classe abstraite est une classe incomplète. Elle regroupe un ensemble de attributs et de méthodes mais certaines de ses méthodes ne contiennent pas d'instructions, elles devront être définies dans une classe héritant de cette classe abstraite.</a:t>
            </a:r>
          </a:p>
        </p:txBody>
      </p:sp>
      <p:sp>
        <p:nvSpPr>
          <p:cNvPr id="9" name="Rectangle 8"/>
          <p:cNvSpPr/>
          <p:nvPr/>
        </p:nvSpPr>
        <p:spPr>
          <a:xfrm>
            <a:off x="611560" y="3290500"/>
            <a:ext cx="7776864" cy="1446550"/>
          </a:xfrm>
          <a:prstGeom prst="rect">
            <a:avLst/>
          </a:prstGeom>
        </p:spPr>
        <p:txBody>
          <a:bodyPr wrap="square">
            <a:spAutoFit/>
          </a:bodyPr>
          <a:lstStyle/>
          <a:p>
            <a:pPr algn="just"/>
            <a:r>
              <a:rPr lang="fr-CA" altLang="fr-FR" sz="2200" b="1" dirty="0">
                <a:latin typeface="Calibri" panose="020F0502020204030204" pitchFamily="34" charset="0"/>
              </a:rPr>
              <a:t>A quoi ça sert ?</a:t>
            </a:r>
          </a:p>
          <a:p>
            <a:pPr algn="just"/>
            <a:r>
              <a:rPr lang="fr-CA" altLang="fr-FR" sz="2200" dirty="0">
                <a:latin typeface="Calibri" panose="020F0502020204030204" pitchFamily="34" charset="0"/>
              </a:rPr>
              <a:t>	En général à définir les grandes lignes du comportement d'une classe d'objets sans forcer l'implémentation des détails de l'algorithme</a:t>
            </a:r>
            <a:endParaRPr lang="fr-FR" sz="2200" dirty="0">
              <a:latin typeface="Calibri" panose="020F0502020204030204" pitchFamily="34" charset="0"/>
            </a:endParaRPr>
          </a:p>
        </p:txBody>
      </p:sp>
      <p:sp>
        <p:nvSpPr>
          <p:cNvPr id="11" name="Rectangle 10"/>
          <p:cNvSpPr/>
          <p:nvPr/>
        </p:nvSpPr>
        <p:spPr>
          <a:xfrm>
            <a:off x="683568" y="4869160"/>
            <a:ext cx="7704856" cy="784830"/>
          </a:xfrm>
          <a:prstGeom prst="rect">
            <a:avLst/>
          </a:prstGeom>
        </p:spPr>
        <p:txBody>
          <a:bodyPr wrap="square">
            <a:spAutoFit/>
          </a:bodyPr>
          <a:lstStyle/>
          <a:p>
            <a:pPr algn="just"/>
            <a:r>
              <a:rPr lang="fr-CA" altLang="fr-FR" sz="2200" dirty="0">
                <a:latin typeface="Calibri" panose="020F0502020204030204" pitchFamily="34" charset="0"/>
              </a:rPr>
              <a:t>En java, c'est le mot clef </a:t>
            </a:r>
            <a:r>
              <a:rPr lang="fr-CA" altLang="fr-FR" sz="2300" b="1" dirty="0">
                <a:latin typeface="Calibri" panose="020F0502020204030204" pitchFamily="34" charset="0"/>
              </a:rPr>
              <a:t>abstract</a:t>
            </a:r>
            <a:r>
              <a:rPr lang="fr-CA" altLang="fr-FR" sz="2200" dirty="0">
                <a:latin typeface="Calibri" panose="020F0502020204030204" pitchFamily="34" charset="0"/>
              </a:rPr>
              <a:t> qui permet de qualifier d'abstraite une classe ou une méthode</a:t>
            </a:r>
          </a:p>
        </p:txBody>
      </p:sp>
    </p:spTree>
    <p:extLst>
      <p:ext uri="{BB962C8B-B14F-4D97-AF65-F5344CB8AC3E}">
        <p14:creationId xmlns:p14="http://schemas.microsoft.com/office/powerpoint/2010/main" val="277083345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1419523" y="686045"/>
            <a:ext cx="6968901" cy="532220"/>
          </a:xfrm>
          <a:solidFill>
            <a:schemeClr val="bg2">
              <a:lumMod val="50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CA" altLang="fr-FR" sz="3200" b="1" i="1" dirty="0">
                <a:solidFill>
                  <a:schemeClr val="tx1"/>
                </a:solidFill>
                <a:latin typeface="+mn-lt"/>
                <a:ea typeface="+mn-ea"/>
                <a:cs typeface="+mn-cs"/>
              </a:rPr>
              <a:t>Classes abstraites 2/2 </a:t>
            </a:r>
            <a:endParaRPr lang="fr-FR" sz="3200" b="1" i="1" dirty="0">
              <a:solidFill>
                <a:schemeClr val="tx1"/>
              </a:solidFill>
              <a:latin typeface="+mn-lt"/>
              <a:ea typeface="+mn-ea"/>
              <a:cs typeface="+mn-cs"/>
            </a:endParaRPr>
          </a:p>
        </p:txBody>
      </p:sp>
      <p:sp>
        <p:nvSpPr>
          <p:cNvPr id="3" name="Espace réservé du numéro de diapositive 2"/>
          <p:cNvSpPr>
            <a:spLocks noGrp="1"/>
          </p:cNvSpPr>
          <p:nvPr>
            <p:ph type="sldNum" sz="quarter" idx="12"/>
          </p:nvPr>
        </p:nvSpPr>
        <p:spPr/>
        <p:txBody>
          <a:bodyPr/>
          <a:lstStyle/>
          <a:p>
            <a:fld id="{DB156223-6CBB-4053-8E25-8C4A16887D28}" type="slidenum">
              <a:rPr lang="en-US" smtClean="0">
                <a:solidFill>
                  <a:schemeClr val="tx1"/>
                </a:solidFill>
              </a:rPr>
              <a:pPr/>
              <a:t>26</a:t>
            </a:fld>
            <a:endParaRPr lang="en-US" dirty="0">
              <a:solidFill>
                <a:schemeClr val="tx1"/>
              </a:solidFill>
            </a:endParaRPr>
          </a:p>
        </p:txBody>
      </p:sp>
      <p:sp>
        <p:nvSpPr>
          <p:cNvPr id="10" name="Rectangle 9"/>
          <p:cNvSpPr/>
          <p:nvPr/>
        </p:nvSpPr>
        <p:spPr>
          <a:xfrm>
            <a:off x="719572" y="1412776"/>
            <a:ext cx="7668852" cy="4893647"/>
          </a:xfrm>
          <a:prstGeom prst="rect">
            <a:avLst/>
          </a:prstGeom>
        </p:spPr>
        <p:txBody>
          <a:bodyPr wrap="square">
            <a:spAutoFit/>
          </a:bodyPr>
          <a:lstStyle/>
          <a:p>
            <a:pPr algn="just"/>
            <a:r>
              <a:rPr lang="fr-CA" altLang="fr-FR" sz="2600" b="1" dirty="0">
                <a:latin typeface="Calibri" panose="020F0502020204030204" pitchFamily="34" charset="0"/>
              </a:rPr>
              <a:t>Pourquoi "abstraite" ? </a:t>
            </a:r>
          </a:p>
          <a:p>
            <a:pPr algn="just"/>
            <a:r>
              <a:rPr lang="fr-CA" altLang="fr-FR" sz="2200" dirty="0">
                <a:latin typeface="Calibri" panose="020F0502020204030204" pitchFamily="34" charset="0"/>
              </a:rPr>
              <a:t>	Une classe est </a:t>
            </a:r>
            <a:r>
              <a:rPr lang="fr-CA" altLang="fr-FR" sz="2200" b="1" dirty="0">
                <a:latin typeface="Calibri" panose="020F0502020204030204" pitchFamily="34" charset="0"/>
              </a:rPr>
              <a:t>abstraite</a:t>
            </a:r>
            <a:r>
              <a:rPr lang="fr-CA" altLang="fr-FR" sz="2200" dirty="0">
                <a:latin typeface="Calibri" panose="020F0502020204030204" pitchFamily="34" charset="0"/>
              </a:rPr>
              <a:t> soit parce qu'on n'est pas capable d'écrire l'implémentation de toutes les méthodes, soit parce qu'on ne veut pas créer d'instance de cette classe.</a:t>
            </a:r>
          </a:p>
          <a:p>
            <a:pPr algn="just"/>
            <a:endParaRPr lang="fr-CA" altLang="fr-FR" sz="2200" dirty="0">
              <a:latin typeface="Calibri" panose="020F0502020204030204" pitchFamily="34" charset="0"/>
            </a:endParaRPr>
          </a:p>
          <a:p>
            <a:pPr algn="just"/>
            <a:r>
              <a:rPr lang="fr-CA" altLang="fr-FR" sz="2200" dirty="0"/>
              <a:t>	Une sous-classe qui n'implémente pas toutes les méthodes abstraites de sa </a:t>
            </a:r>
            <a:r>
              <a:rPr lang="fr-CA" altLang="fr-FR" sz="2200" dirty="0" err="1"/>
              <a:t>super-classe</a:t>
            </a:r>
            <a:r>
              <a:rPr lang="fr-CA" altLang="fr-FR" sz="2200" dirty="0"/>
              <a:t> est elle-même abstraite. Il faut donc la qualifier d'abstraite.</a:t>
            </a:r>
          </a:p>
          <a:p>
            <a:pPr algn="just"/>
            <a:endParaRPr lang="fr-CA" altLang="fr-FR" sz="2200" dirty="0"/>
          </a:p>
          <a:p>
            <a:pPr algn="just"/>
            <a:r>
              <a:rPr lang="fr-CA" altLang="fr-FR" sz="2200" dirty="0"/>
              <a:t>	Quand on ne peut pas écrire d'implémentation pour une méthode donnée, cette méthode est qualifiée d'</a:t>
            </a:r>
            <a:r>
              <a:rPr lang="fr-CA" altLang="fr-FR" sz="2200" b="1" dirty="0"/>
              <a:t>abstraite</a:t>
            </a:r>
            <a:r>
              <a:rPr lang="fr-CA" altLang="fr-FR" sz="2200" dirty="0"/>
              <a:t>. Cela signifie que l'on laisse le soin aux sous-classes d'implémenter cette méthode.</a:t>
            </a:r>
          </a:p>
          <a:p>
            <a:pPr algn="just"/>
            <a:r>
              <a:rPr lang="fr-CA" altLang="fr-FR" sz="2200" dirty="0">
                <a:latin typeface="Calibri" panose="020F0502020204030204" pitchFamily="34" charset="0"/>
              </a:rPr>
              <a:t> </a:t>
            </a:r>
          </a:p>
        </p:txBody>
      </p:sp>
    </p:spTree>
    <p:extLst>
      <p:ext uri="{BB962C8B-B14F-4D97-AF65-F5344CB8AC3E}">
        <p14:creationId xmlns:p14="http://schemas.microsoft.com/office/powerpoint/2010/main" val="14740834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p:cNvSpPr>
            <a:spLocks noGrp="1"/>
          </p:cNvSpPr>
          <p:nvPr>
            <p:ph type="title"/>
          </p:nvPr>
        </p:nvSpPr>
        <p:spPr>
          <a:xfrm>
            <a:off x="1475656" y="646309"/>
            <a:ext cx="6589199" cy="648072"/>
          </a:xfrm>
          <a:solidFill>
            <a:schemeClr val="bg2">
              <a:lumMod val="75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3200" b="1" i="1" dirty="0">
                <a:solidFill>
                  <a:schemeClr val="tx1"/>
                </a:solidFill>
              </a:rPr>
              <a:t>Objectifs</a:t>
            </a:r>
            <a:br>
              <a:rPr lang="es-ES" sz="3200" b="1" i="1" dirty="0">
                <a:solidFill>
                  <a:schemeClr val="tx1"/>
                </a:solidFill>
              </a:rPr>
            </a:br>
            <a:endParaRPr lang="en-US" sz="3200" b="1" i="1" dirty="0">
              <a:solidFill>
                <a:schemeClr val="tx1"/>
              </a:solidFill>
            </a:endParaRPr>
          </a:p>
        </p:txBody>
      </p:sp>
      <p:sp>
        <p:nvSpPr>
          <p:cNvPr id="2" name="Symbol zastępczy zawartości 1"/>
          <p:cNvSpPr>
            <a:spLocks noGrp="1"/>
          </p:cNvSpPr>
          <p:nvPr>
            <p:ph idx="1"/>
          </p:nvPr>
        </p:nvSpPr>
        <p:spPr>
          <a:xfrm>
            <a:off x="1285930" y="1772816"/>
            <a:ext cx="6968649" cy="4752528"/>
          </a:xfrm>
        </p:spPr>
        <p:txBody>
          <a:bodyPr>
            <a:normAutofit fontScale="92500" lnSpcReduction="10000"/>
          </a:bodyPr>
          <a:lstStyle/>
          <a:p>
            <a:pPr indent="533400" algn="just">
              <a:buFont typeface="Wingdings" pitchFamily="2" charset="2"/>
              <a:buChar char="ü"/>
            </a:pPr>
            <a:r>
              <a:rPr lang="fr-FR" sz="2800" dirty="0">
                <a:solidFill>
                  <a:schemeClr val="tx1"/>
                </a:solidFill>
              </a:rPr>
              <a:t>Savoir identifier le lien entre les classes</a:t>
            </a:r>
          </a:p>
          <a:p>
            <a:pPr indent="533400" algn="just">
              <a:buFont typeface="Wingdings" pitchFamily="2" charset="2"/>
              <a:buChar char="ü"/>
            </a:pPr>
            <a:r>
              <a:rPr lang="fr-FR" sz="2800" dirty="0">
                <a:solidFill>
                  <a:schemeClr val="tx1"/>
                </a:solidFill>
              </a:rPr>
              <a:t>Introduire la technique d’héritage : intérêt et   </a:t>
            </a:r>
          </a:p>
          <a:p>
            <a:pPr algn="just"/>
            <a:r>
              <a:rPr lang="fr-FR" sz="2800" dirty="0">
                <a:solidFill>
                  <a:schemeClr val="tx1"/>
                </a:solidFill>
              </a:rPr>
              <a:t>     notation .</a:t>
            </a:r>
          </a:p>
          <a:p>
            <a:pPr indent="533400" algn="just">
              <a:buFont typeface="Wingdings" pitchFamily="2" charset="2"/>
              <a:buChar char="ü"/>
            </a:pPr>
            <a:r>
              <a:rPr lang="fr-FR" sz="2800" dirty="0">
                <a:solidFill>
                  <a:schemeClr val="tx1"/>
                </a:solidFill>
              </a:rPr>
              <a:t>Introduire les droits d’accès d’une classe dérivée </a:t>
            </a:r>
          </a:p>
          <a:p>
            <a:pPr algn="just"/>
            <a:r>
              <a:rPr lang="fr-FR" sz="2800" dirty="0">
                <a:solidFill>
                  <a:schemeClr val="tx1"/>
                </a:solidFill>
              </a:rPr>
              <a:t>     aux membres de la classe de base.</a:t>
            </a:r>
          </a:p>
          <a:p>
            <a:pPr indent="533400" algn="just">
              <a:buFont typeface="Wingdings" pitchFamily="2" charset="2"/>
              <a:buChar char="ü"/>
            </a:pPr>
            <a:r>
              <a:rPr lang="fr-FR" sz="2800" dirty="0">
                <a:solidFill>
                  <a:schemeClr val="tx1"/>
                </a:solidFill>
              </a:rPr>
              <a:t>Comprendre la construction d’un objet dérivé</a:t>
            </a:r>
          </a:p>
          <a:p>
            <a:pPr indent="533400" algn="just">
              <a:buFont typeface="Wingdings" pitchFamily="2" charset="2"/>
              <a:buChar char="ü"/>
            </a:pPr>
            <a:r>
              <a:rPr lang="fr-FR" sz="2800" dirty="0">
                <a:solidFill>
                  <a:schemeClr val="tx1"/>
                </a:solidFill>
              </a:rPr>
              <a:t>Maîtriser la notion de redéfinition.</a:t>
            </a:r>
          </a:p>
          <a:p>
            <a:endParaRPr lang="fr-FR" sz="2800" dirty="0">
              <a:solidFill>
                <a:schemeClr val="tx1"/>
              </a:solidFill>
              <a:latin typeface="Times New Roman" pitchFamily="18" charset="0"/>
              <a:cs typeface="Times New Roman" pitchFamily="18" charset="0"/>
            </a:endParaRPr>
          </a:p>
          <a:p>
            <a:r>
              <a:rPr lang="fr-FR" sz="2800" dirty="0">
                <a:solidFill>
                  <a:schemeClr val="tx1"/>
                </a:solidFill>
              </a:rPr>
              <a:t>Stream</a:t>
            </a:r>
          </a:p>
        </p:txBody>
      </p:sp>
      <p:sp>
        <p:nvSpPr>
          <p:cNvPr id="5" name="Espace réservé du numéro de diapositive 2">
            <a:extLst>
              <a:ext uri="{FF2B5EF4-FFF2-40B4-BE49-F238E27FC236}">
                <a16:creationId xmlns:a16="http://schemas.microsoft.com/office/drawing/2014/main" id="{D27F7E72-2FDB-4919-A292-8138BF1A4BCE}"/>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3</a:t>
            </a:fld>
            <a:endParaRPr lang="en-US" dirty="0">
              <a:solidFill>
                <a:schemeClr val="tx1"/>
              </a:solidFill>
            </a:endParaRPr>
          </a:p>
        </p:txBody>
      </p:sp>
    </p:spTree>
    <p:extLst>
      <p:ext uri="{BB962C8B-B14F-4D97-AF65-F5344CB8AC3E}">
        <p14:creationId xmlns:p14="http://schemas.microsoft.com/office/powerpoint/2010/main" val="134038080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75656" y="620688"/>
            <a:ext cx="7272808" cy="720080"/>
          </a:xfrm>
          <a:solidFill>
            <a:schemeClr val="bg2">
              <a:lumMod val="75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3200" b="1" i="1" dirty="0">
                <a:solidFill>
                  <a:schemeClr val="tx1"/>
                </a:solidFill>
                <a:latin typeface="+mn-lt"/>
                <a:ea typeface="+mn-ea"/>
                <a:cs typeface="+mn-cs"/>
              </a:rPr>
              <a:t>Héritage: Nouveau principe </a:t>
            </a:r>
            <a:r>
              <a:rPr lang="fr-FR" sz="3200" b="1" i="1" dirty="0" err="1">
                <a:solidFill>
                  <a:schemeClr val="tx1"/>
                </a:solidFill>
                <a:latin typeface="+mn-lt"/>
                <a:ea typeface="+mn-ea"/>
                <a:cs typeface="+mn-cs"/>
              </a:rPr>
              <a:t>POO</a:t>
            </a:r>
            <a:endParaRPr lang="fr-FR" sz="3200" b="1" i="1" dirty="0">
              <a:solidFill>
                <a:schemeClr val="tx1"/>
              </a:solidFill>
              <a:latin typeface="+mn-lt"/>
              <a:ea typeface="+mn-ea"/>
              <a:cs typeface="+mn-cs"/>
            </a:endParaRPr>
          </a:p>
        </p:txBody>
      </p:sp>
      <p:sp>
        <p:nvSpPr>
          <p:cNvPr id="3" name="Espace réservé du contenu 2"/>
          <p:cNvSpPr>
            <a:spLocks noGrp="1"/>
          </p:cNvSpPr>
          <p:nvPr>
            <p:ph idx="1"/>
          </p:nvPr>
        </p:nvSpPr>
        <p:spPr>
          <a:xfrm>
            <a:off x="251520" y="1556792"/>
            <a:ext cx="8640960" cy="4896544"/>
          </a:xfrm>
          <a:prstGeom prst="rect">
            <a:avLst/>
          </a:prstGeom>
        </p:spPr>
        <p:txBody>
          <a:bodyPr>
            <a:noAutofit/>
          </a:bodyPr>
          <a:lstStyle/>
          <a:p>
            <a:pPr marL="0" indent="0">
              <a:buNone/>
            </a:pPr>
            <a:r>
              <a:rPr lang="fr-FR" sz="2000" b="1" i="0" dirty="0" err="1"/>
              <a:t>Déﬁnition</a:t>
            </a:r>
            <a:r>
              <a:rPr lang="fr-FR" sz="2000" b="1" i="0" dirty="0"/>
              <a:t>:</a:t>
            </a:r>
            <a:endParaRPr lang="fr-FR" sz="2000" i="0" dirty="0"/>
          </a:p>
          <a:p>
            <a:pPr lvl="1" algn="just">
              <a:buFont typeface="Wingdings" panose="05000000000000000000" pitchFamily="2" charset="2"/>
              <a:buChar char="§"/>
            </a:pPr>
            <a:r>
              <a:rPr lang="fr-FR" i="0" dirty="0"/>
              <a:t>Technique offerte par les langages de programmation pour construire une classe à partir d’une (ou plusieurs)autre classe en partageant ses attributs et opérations.</a:t>
            </a:r>
          </a:p>
          <a:p>
            <a:pPr marL="0" indent="0">
              <a:buNone/>
            </a:pPr>
            <a:r>
              <a:rPr lang="fr-FR" sz="2000" b="1" i="0" dirty="0"/>
              <a:t>Intérêts :</a:t>
            </a:r>
          </a:p>
          <a:p>
            <a:pPr lvl="1" algn="just">
              <a:buFont typeface="Wingdings" panose="05000000000000000000" pitchFamily="2" charset="2"/>
              <a:buChar char="§"/>
            </a:pPr>
            <a:r>
              <a:rPr lang="fr-FR" b="1" i="0" dirty="0"/>
              <a:t>Spécialisation</a:t>
            </a:r>
            <a:r>
              <a:rPr lang="fr-FR" i="0" dirty="0"/>
              <a:t>, enrichissement : une nouvelle classe réutilise les attributs et les opérations d ’une classe en y ajoutant et/ou des opérations particulières à la nouvelle classe</a:t>
            </a:r>
          </a:p>
          <a:p>
            <a:pPr lvl="1" algn="just">
              <a:buFont typeface="Wingdings" panose="05000000000000000000" pitchFamily="2" charset="2"/>
              <a:buChar char="§"/>
            </a:pPr>
            <a:endParaRPr lang="fr-FR" i="0" dirty="0"/>
          </a:p>
          <a:p>
            <a:pPr lvl="1" algn="just">
              <a:buFont typeface="Wingdings" panose="05000000000000000000" pitchFamily="2" charset="2"/>
              <a:buChar char="§"/>
            </a:pPr>
            <a:r>
              <a:rPr lang="fr-FR" b="1" i="0" dirty="0"/>
              <a:t>Redéfinition</a:t>
            </a:r>
            <a:r>
              <a:rPr lang="fr-FR" i="0" dirty="0"/>
              <a:t> : une nouvelle classe redéfinit les attributs et opérations d’une classe de manière à en changer le sens et/ou le comportement pour le cas particulier défini par la nouvelle classe</a:t>
            </a:r>
          </a:p>
          <a:p>
            <a:pPr lvl="1" algn="just">
              <a:buFont typeface="Wingdings" panose="05000000000000000000" pitchFamily="2" charset="2"/>
              <a:buChar char="§"/>
            </a:pPr>
            <a:endParaRPr lang="fr-FR" i="0" dirty="0"/>
          </a:p>
          <a:p>
            <a:pPr lvl="1" algn="just">
              <a:buFont typeface="Wingdings" panose="05000000000000000000" pitchFamily="2" charset="2"/>
              <a:buChar char="§"/>
            </a:pPr>
            <a:r>
              <a:rPr lang="fr-FR" b="1" i="0" dirty="0"/>
              <a:t>Réutilisation</a:t>
            </a:r>
            <a:r>
              <a:rPr lang="fr-FR" i="0" dirty="0"/>
              <a:t> : évite de réécrire du code existant et parfois on ne possède pas les sources de la classe à hériter</a:t>
            </a:r>
          </a:p>
        </p:txBody>
      </p:sp>
      <p:sp>
        <p:nvSpPr>
          <p:cNvPr id="6" name="Espace réservé du numéro de diapositive 2">
            <a:extLst>
              <a:ext uri="{FF2B5EF4-FFF2-40B4-BE49-F238E27FC236}">
                <a16:creationId xmlns:a16="http://schemas.microsoft.com/office/drawing/2014/main" id="{F5612C20-9F04-4A5C-9AA2-63EA4953EC76}"/>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40503257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9"/>
          <p:cNvSpPr>
            <a:spLocks noGrp="1"/>
          </p:cNvSpPr>
          <p:nvPr>
            <p:ph type="title"/>
          </p:nvPr>
        </p:nvSpPr>
        <p:spPr>
          <a:xfrm>
            <a:off x="1403648" y="692696"/>
            <a:ext cx="7056784" cy="648072"/>
          </a:xfrm>
          <a:solidFill>
            <a:schemeClr val="bg2">
              <a:lumMod val="75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a:bodyPr>
          <a:lstStyle/>
          <a:p>
            <a:r>
              <a:rPr lang="fr-FR" sz="3200" b="1" i="1" dirty="0">
                <a:solidFill>
                  <a:schemeClr val="tx1"/>
                </a:solidFill>
                <a:latin typeface="+mn-lt"/>
                <a:ea typeface="+mn-ea"/>
                <a:cs typeface="+mn-cs"/>
              </a:rPr>
              <a:t>Pourquoi hériter…</a:t>
            </a:r>
          </a:p>
        </p:txBody>
      </p:sp>
      <p:sp>
        <p:nvSpPr>
          <p:cNvPr id="3" name="Espace réservé du contenu 2"/>
          <p:cNvSpPr>
            <a:spLocks noGrp="1"/>
          </p:cNvSpPr>
          <p:nvPr>
            <p:ph idx="1"/>
          </p:nvPr>
        </p:nvSpPr>
        <p:spPr>
          <a:xfrm>
            <a:off x="395536" y="1772816"/>
            <a:ext cx="8424936" cy="4525963"/>
          </a:xfrm>
          <a:prstGeom prst="rect">
            <a:avLst/>
          </a:prstGeom>
        </p:spPr>
        <p:txBody>
          <a:bodyPr>
            <a:normAutofit/>
          </a:bodyPr>
          <a:lstStyle/>
          <a:p>
            <a:pPr>
              <a:buFont typeface="Wingdings" panose="05000000000000000000" pitchFamily="2" charset="2"/>
              <a:buChar char="§"/>
            </a:pPr>
            <a:r>
              <a:rPr lang="fr-FR" sz="2400" i="0" dirty="0"/>
              <a:t>Pour relier des classes entre elles:</a:t>
            </a:r>
          </a:p>
          <a:p>
            <a:pPr>
              <a:buFont typeface="Wingdings" panose="05000000000000000000" pitchFamily="2" charset="2"/>
              <a:buChar char="§"/>
            </a:pPr>
            <a:r>
              <a:rPr lang="fr-FR" sz="2400" i="0" dirty="0"/>
              <a:t>Lorsqu’une classe étend les fonctionnalités d’une autre classe</a:t>
            </a:r>
          </a:p>
          <a:p>
            <a:pPr>
              <a:buFont typeface="Wingdings" panose="05000000000000000000" pitchFamily="2" charset="2"/>
              <a:buChar char="§"/>
            </a:pPr>
            <a:r>
              <a:rPr lang="fr-FR" sz="2400" i="0" dirty="0"/>
              <a:t>Lorsqu’une classe adapte le fonctionnement d’une autre classe   </a:t>
            </a:r>
          </a:p>
          <a:p>
            <a:pPr>
              <a:buFont typeface="Wingdings" panose="05000000000000000000" pitchFamily="2" charset="2"/>
              <a:buChar char="§"/>
            </a:pPr>
            <a:r>
              <a:rPr lang="fr-FR" sz="2400" i="0" dirty="0"/>
              <a:t>    à une situation particulière.</a:t>
            </a:r>
          </a:p>
          <a:p>
            <a:pPr>
              <a:buFont typeface="Wingdings" panose="05000000000000000000" pitchFamily="2" charset="2"/>
              <a:buChar char="§"/>
            </a:pPr>
            <a:r>
              <a:rPr lang="fr-FR" sz="2400" i="0" dirty="0"/>
              <a:t>Pour exploiter des classes existantes sans en modifier le code</a:t>
            </a:r>
          </a:p>
          <a:p>
            <a:pPr>
              <a:buFont typeface="Wingdings" panose="05000000000000000000" pitchFamily="2" charset="2"/>
              <a:buChar char="§"/>
            </a:pPr>
            <a:r>
              <a:rPr lang="fr-FR" sz="2400" i="0" dirty="0"/>
              <a:t>    même si ce code est inaccessible.</a:t>
            </a:r>
          </a:p>
          <a:p>
            <a:pPr>
              <a:buFont typeface="Wingdings" panose="05000000000000000000" pitchFamily="2" charset="2"/>
              <a:buChar char="§"/>
            </a:pPr>
            <a:r>
              <a:rPr lang="fr-FR" sz="2400" i="0" dirty="0"/>
              <a:t>La documentation de la classe héritée suffit pour organiser le développement.</a:t>
            </a:r>
          </a:p>
          <a:p>
            <a:pPr>
              <a:buFont typeface="Wingdings" panose="05000000000000000000" pitchFamily="2" charset="2"/>
              <a:buChar char="§"/>
            </a:pPr>
            <a:r>
              <a:rPr lang="fr-FR" sz="2400" i="0" dirty="0"/>
              <a:t>Regrouper les champs et les méthodes communs à plusieurs classes.</a:t>
            </a:r>
          </a:p>
        </p:txBody>
      </p:sp>
      <p:sp>
        <p:nvSpPr>
          <p:cNvPr id="6" name="Espace réservé du numéro de diapositive 2">
            <a:extLst>
              <a:ext uri="{FF2B5EF4-FFF2-40B4-BE49-F238E27FC236}">
                <a16:creationId xmlns:a16="http://schemas.microsoft.com/office/drawing/2014/main" id="{5F94FBCD-DC6D-41F0-BD1E-358828E0CBDB}"/>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5</a:t>
            </a:fld>
            <a:endParaRPr lang="en-US" dirty="0">
              <a:solidFill>
                <a:schemeClr val="tx1"/>
              </a:solidFill>
            </a:endParaRPr>
          </a:p>
        </p:txBody>
      </p:sp>
    </p:spTree>
    <p:extLst>
      <p:ext uri="{BB962C8B-B14F-4D97-AF65-F5344CB8AC3E}">
        <p14:creationId xmlns:p14="http://schemas.microsoft.com/office/powerpoint/2010/main" val="24670357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re 1"/>
          <p:cNvSpPr txBox="1">
            <a:spLocks/>
          </p:cNvSpPr>
          <p:nvPr/>
        </p:nvSpPr>
        <p:spPr bwMode="auto">
          <a:xfrm>
            <a:off x="2106613" y="177800"/>
            <a:ext cx="6637338" cy="928687"/>
          </a:xfrm>
          <a:prstGeom prst="rect">
            <a:avLst/>
          </a:prstGeom>
          <a:noFill/>
          <a:ln w="9525">
            <a:noFill/>
            <a:miter lim="800000"/>
            <a:headEnd/>
            <a:tailEnd/>
          </a:ln>
          <a:effectLst/>
        </p:spPr>
        <p:txBody>
          <a:bodyPr anchor="ctr"/>
          <a:lstStyle/>
          <a:p>
            <a:pPr algn="ctr" eaLnBrk="1" hangingPunct="1">
              <a:defRPr/>
            </a:pPr>
            <a:endParaRPr lang="fr-FR" sz="3600" dirty="0">
              <a:solidFill>
                <a:schemeClr val="tx2"/>
              </a:solidFill>
              <a:latin typeface="+mj-lt"/>
              <a:ea typeface="+mj-ea"/>
              <a:cs typeface="+mj-cs"/>
            </a:endParaRPr>
          </a:p>
        </p:txBody>
      </p:sp>
      <p:sp>
        <p:nvSpPr>
          <p:cNvPr id="12" name="Titre 9"/>
          <p:cNvSpPr>
            <a:spLocks noGrp="1"/>
          </p:cNvSpPr>
          <p:nvPr>
            <p:ph type="title"/>
          </p:nvPr>
        </p:nvSpPr>
        <p:spPr>
          <a:xfrm>
            <a:off x="1543151" y="676608"/>
            <a:ext cx="7200800" cy="624904"/>
          </a:xfrm>
          <a:solidFill>
            <a:schemeClr val="bg2">
              <a:lumMod val="75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0000"/>
          </a:bodyPr>
          <a:lstStyle/>
          <a:p>
            <a:r>
              <a:rPr lang="fr-FR" sz="3200" b="1" i="1" dirty="0">
                <a:solidFill>
                  <a:schemeClr val="tx1"/>
                </a:solidFill>
                <a:latin typeface="+mn-lt"/>
                <a:ea typeface="+mn-ea"/>
                <a:cs typeface="+mn-cs"/>
              </a:rPr>
              <a:t>Spécialisation de la classe « Voiture »</a:t>
            </a:r>
          </a:p>
        </p:txBody>
      </p:sp>
      <p:sp>
        <p:nvSpPr>
          <p:cNvPr id="4" name="Espace réservé du pied de page 3"/>
          <p:cNvSpPr>
            <a:spLocks noGrp="1"/>
          </p:cNvSpPr>
          <p:nvPr>
            <p:ph type="ftr" sz="quarter" idx="11"/>
          </p:nvPr>
        </p:nvSpPr>
        <p:spPr/>
        <p:txBody>
          <a:bodyPr/>
          <a:lstStyle/>
          <a:p>
            <a:r>
              <a:rPr lang="en-US"/>
              <a:t>Héritage</a:t>
            </a:r>
          </a:p>
        </p:txBody>
      </p:sp>
      <p:sp>
        <p:nvSpPr>
          <p:cNvPr id="2" name="Rectangle 1"/>
          <p:cNvSpPr/>
          <p:nvPr/>
        </p:nvSpPr>
        <p:spPr>
          <a:xfrm>
            <a:off x="329854" y="1301512"/>
            <a:ext cx="8562626" cy="2800767"/>
          </a:xfrm>
          <a:prstGeom prst="rect">
            <a:avLst/>
          </a:prstGeom>
        </p:spPr>
        <p:txBody>
          <a:bodyPr wrap="square">
            <a:spAutoFit/>
          </a:bodyPr>
          <a:lstStyle/>
          <a:p>
            <a:pPr marL="285750" indent="-285750" algn="just">
              <a:buFont typeface="Arial" panose="020B0604020202020204" pitchFamily="34" charset="0"/>
              <a:buChar char="•"/>
            </a:pPr>
            <a:r>
              <a:rPr lang="fr-FR" sz="2200" dirty="0">
                <a:latin typeface="Calibri" panose="020F0502020204030204" pitchFamily="34" charset="0"/>
              </a:rPr>
              <a:t>Un véhicule prioritaire est une voiture avec un gyrophare </a:t>
            </a:r>
          </a:p>
          <a:p>
            <a:pPr marL="800100" lvl="1" indent="-342900" algn="just">
              <a:buFont typeface="Wingdings" panose="05000000000000000000" pitchFamily="2" charset="2"/>
              <a:buChar char="§"/>
            </a:pPr>
            <a:r>
              <a:rPr lang="fr-FR" sz="2200" dirty="0">
                <a:latin typeface="Calibri" panose="020F0502020204030204" pitchFamily="34" charset="0"/>
              </a:rPr>
              <a:t>Un véhicule prioritaire répond aux mêmes messages que la Voiture</a:t>
            </a:r>
          </a:p>
          <a:p>
            <a:pPr marL="800100" lvl="1" indent="-342900" algn="just">
              <a:buFont typeface="Wingdings" panose="05000000000000000000" pitchFamily="2" charset="2"/>
              <a:buChar char="§"/>
            </a:pPr>
            <a:r>
              <a:rPr lang="fr-FR" sz="2200" dirty="0">
                <a:latin typeface="Calibri" panose="020F0502020204030204" pitchFamily="34" charset="0"/>
              </a:rPr>
              <a:t>On peut allumer le gyrophare d’un véhicule prioritaire</a:t>
            </a:r>
          </a:p>
          <a:p>
            <a:pPr marL="285750" indent="-285750" algn="just">
              <a:buFont typeface="Arial" panose="020B0604020202020204" pitchFamily="34" charset="0"/>
              <a:buChar char="•"/>
            </a:pPr>
            <a:r>
              <a:rPr lang="fr-FR" sz="2200" dirty="0">
                <a:latin typeface="Calibri" panose="020F0502020204030204" pitchFamily="34" charset="0"/>
              </a:rPr>
              <a:t>Une voiture électrique est une voiture dont l’opération de démarrage est différente</a:t>
            </a:r>
          </a:p>
          <a:p>
            <a:pPr marL="800100" lvl="1" indent="-342900" algn="just">
              <a:buFont typeface="Wingdings" panose="05000000000000000000" pitchFamily="2" charset="2"/>
              <a:buChar char="§"/>
            </a:pPr>
            <a:r>
              <a:rPr lang="fr-FR" sz="2200" dirty="0">
                <a:latin typeface="Calibri" panose="020F0502020204030204" pitchFamily="34" charset="0"/>
              </a:rPr>
              <a:t>Une voiture électrique répond aux même messages que la Voiture</a:t>
            </a:r>
          </a:p>
          <a:p>
            <a:pPr marL="800100" lvl="1" indent="-342900" algn="just">
              <a:buFont typeface="Wingdings" panose="05000000000000000000" pitchFamily="2" charset="2"/>
              <a:buChar char="§"/>
            </a:pPr>
            <a:r>
              <a:rPr lang="fr-FR" sz="2200" dirty="0">
                <a:latin typeface="Calibri" panose="020F0502020204030204" pitchFamily="34" charset="0"/>
              </a:rPr>
              <a:t>On démarre une voiture électrique en activant un disjoncteur</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742" y="4077072"/>
            <a:ext cx="7003392" cy="2264662"/>
          </a:xfrm>
          <a:prstGeom prst="rect">
            <a:avLst/>
          </a:prstGeom>
        </p:spPr>
      </p:pic>
      <p:sp>
        <p:nvSpPr>
          <p:cNvPr id="8" name="Espace réservé du numéro de diapositive 2">
            <a:extLst>
              <a:ext uri="{FF2B5EF4-FFF2-40B4-BE49-F238E27FC236}">
                <a16:creationId xmlns:a16="http://schemas.microsoft.com/office/drawing/2014/main" id="{D11B20DF-D7D5-4591-9DEC-3E2809F13A2E}"/>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424517623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1"/>
          <p:cNvSpPr txBox="1">
            <a:spLocks/>
          </p:cNvSpPr>
          <p:nvPr/>
        </p:nvSpPr>
        <p:spPr>
          <a:xfrm>
            <a:off x="1343025" y="142875"/>
            <a:ext cx="8229600" cy="928688"/>
          </a:xfrm>
          <a:prstGeom prst="rect">
            <a:avLst/>
          </a:prstGeom>
        </p:spPr>
        <p:txBody>
          <a:bodyPr/>
          <a:lstStyle/>
          <a:p>
            <a:pPr algn="ctr" eaLnBrk="1" hangingPunct="1">
              <a:defRPr/>
            </a:pPr>
            <a:endParaRPr lang="fr-FR" sz="4400" kern="0" dirty="0">
              <a:solidFill>
                <a:schemeClr val="bg1"/>
              </a:solidFill>
              <a:latin typeface="+mj-lt"/>
              <a:ea typeface="+mj-ea"/>
              <a:cs typeface="+mj-cs"/>
            </a:endParaRPr>
          </a:p>
        </p:txBody>
      </p:sp>
      <p:sp>
        <p:nvSpPr>
          <p:cNvPr id="12296" name="AutoShape 11" descr="3. java reserved words"/>
          <p:cNvSpPr>
            <a:spLocks noChangeAspect="1" noChangeArrowheads="1"/>
          </p:cNvSpPr>
          <p:nvPr/>
        </p:nvSpPr>
        <p:spPr bwMode="auto">
          <a:xfrm>
            <a:off x="63500" y="-136525"/>
            <a:ext cx="304800" cy="304800"/>
          </a:xfrm>
          <a:prstGeom prst="rect">
            <a:avLst/>
          </a:prstGeom>
          <a:noFill/>
          <a:ln w="9525">
            <a:noFill/>
            <a:miter lim="800000"/>
            <a:headEnd/>
            <a:tailEnd/>
          </a:ln>
        </p:spPr>
        <p:txBody>
          <a:bodyPr/>
          <a:lstStyle/>
          <a:p>
            <a:pPr eaLnBrk="1" hangingPunct="1"/>
            <a:endParaRPr lang="fr-FR">
              <a:solidFill>
                <a:schemeClr val="bg1"/>
              </a:solidFill>
            </a:endParaRPr>
          </a:p>
        </p:txBody>
      </p:sp>
      <p:sp>
        <p:nvSpPr>
          <p:cNvPr id="16" name="Titre 9"/>
          <p:cNvSpPr txBox="1">
            <a:spLocks/>
          </p:cNvSpPr>
          <p:nvPr/>
        </p:nvSpPr>
        <p:spPr>
          <a:xfrm>
            <a:off x="1475656" y="649414"/>
            <a:ext cx="7200800" cy="574213"/>
          </a:xfrm>
          <a:prstGeom prst="rect">
            <a:avLst/>
          </a:prstGeom>
          <a:solidFill>
            <a:schemeClr val="bg2">
              <a:lumMod val="75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lvl1pPr>
              <a:spcBef>
                <a:spcPct val="0"/>
              </a:spcBef>
              <a:buNone/>
              <a:defRPr sz="3200" b="1" i="1"/>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Classes et sous-classes</a:t>
            </a:r>
          </a:p>
        </p:txBody>
      </p:sp>
      <p:sp>
        <p:nvSpPr>
          <p:cNvPr id="2" name="Rectangle 1"/>
          <p:cNvSpPr/>
          <p:nvPr/>
        </p:nvSpPr>
        <p:spPr>
          <a:xfrm>
            <a:off x="368300" y="1412776"/>
            <a:ext cx="8524180" cy="1200329"/>
          </a:xfrm>
          <a:prstGeom prst="rect">
            <a:avLst/>
          </a:prstGeom>
        </p:spPr>
        <p:txBody>
          <a:bodyPr wrap="square">
            <a:spAutoFit/>
          </a:bodyPr>
          <a:lstStyle/>
          <a:p>
            <a:pPr algn="just"/>
            <a:r>
              <a:rPr lang="fr-FR" sz="2400" dirty="0">
                <a:latin typeface="Calibri" panose="020F0502020204030204" pitchFamily="34" charset="0"/>
              </a:rPr>
              <a:t>Un objet de la classe </a:t>
            </a:r>
            <a:r>
              <a:rPr lang="fr-FR" sz="2400" dirty="0" err="1">
                <a:latin typeface="Calibri" panose="020F0502020204030204" pitchFamily="34" charset="0"/>
              </a:rPr>
              <a:t>VehiculePrioritaire</a:t>
            </a:r>
            <a:r>
              <a:rPr lang="fr-FR" sz="2400" dirty="0">
                <a:latin typeface="Calibri" panose="020F0502020204030204" pitchFamily="34" charset="0"/>
              </a:rPr>
              <a:t> ou </a:t>
            </a:r>
            <a:r>
              <a:rPr lang="fr-FR" sz="2400" dirty="0" err="1">
                <a:latin typeface="Calibri" panose="020F0502020204030204" pitchFamily="34" charset="0"/>
              </a:rPr>
              <a:t>VoitureElectrique</a:t>
            </a:r>
            <a:r>
              <a:rPr lang="fr-FR" sz="2400" dirty="0">
                <a:latin typeface="Calibri" panose="020F0502020204030204" pitchFamily="34" charset="0"/>
              </a:rPr>
              <a:t> est aussi un objet de la classe Voiture donc il dispose de tous les attributs et opérations de la classe Voiture.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3113681"/>
            <a:ext cx="7704856" cy="3038193"/>
          </a:xfrm>
          <a:prstGeom prst="rect">
            <a:avLst/>
          </a:prstGeom>
        </p:spPr>
      </p:pic>
      <p:sp>
        <p:nvSpPr>
          <p:cNvPr id="8" name="Espace réservé du numéro de diapositive 2">
            <a:extLst>
              <a:ext uri="{FF2B5EF4-FFF2-40B4-BE49-F238E27FC236}">
                <a16:creationId xmlns:a16="http://schemas.microsoft.com/office/drawing/2014/main" id="{8A5EF8F7-B801-400C-BAF9-A3A641FC458E}"/>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7</a:t>
            </a:fld>
            <a:endParaRPr lang="en-US" dirty="0">
              <a:solidFill>
                <a:schemeClr val="tx1"/>
              </a:solidFill>
            </a:endParaRPr>
          </a:p>
        </p:txBody>
      </p:sp>
    </p:spTree>
    <p:extLst>
      <p:ext uri="{BB962C8B-B14F-4D97-AF65-F5344CB8AC3E}">
        <p14:creationId xmlns:p14="http://schemas.microsoft.com/office/powerpoint/2010/main" val="13997008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1"/>
          <p:cNvSpPr txBox="1">
            <a:spLocks/>
          </p:cNvSpPr>
          <p:nvPr/>
        </p:nvSpPr>
        <p:spPr>
          <a:xfrm>
            <a:off x="1343025" y="142875"/>
            <a:ext cx="8229600" cy="928688"/>
          </a:xfrm>
          <a:prstGeom prst="rect">
            <a:avLst/>
          </a:prstGeom>
        </p:spPr>
        <p:txBody>
          <a:bodyPr/>
          <a:lstStyle/>
          <a:p>
            <a:pPr algn="ctr" eaLnBrk="1" hangingPunct="1">
              <a:defRPr/>
            </a:pPr>
            <a:endParaRPr lang="fr-FR" sz="4400" kern="0" dirty="0">
              <a:solidFill>
                <a:schemeClr val="bg1"/>
              </a:solidFill>
              <a:latin typeface="+mj-lt"/>
              <a:ea typeface="+mj-ea"/>
              <a:cs typeface="+mj-cs"/>
            </a:endParaRPr>
          </a:p>
        </p:txBody>
      </p:sp>
      <p:sp>
        <p:nvSpPr>
          <p:cNvPr id="12296" name="AutoShape 11" descr="3. java reserved words"/>
          <p:cNvSpPr>
            <a:spLocks noChangeAspect="1" noChangeArrowheads="1"/>
          </p:cNvSpPr>
          <p:nvPr/>
        </p:nvSpPr>
        <p:spPr bwMode="auto">
          <a:xfrm>
            <a:off x="63500" y="-136525"/>
            <a:ext cx="304800" cy="304800"/>
          </a:xfrm>
          <a:prstGeom prst="rect">
            <a:avLst/>
          </a:prstGeom>
          <a:noFill/>
          <a:ln w="9525">
            <a:noFill/>
            <a:miter lim="800000"/>
            <a:headEnd/>
            <a:tailEnd/>
          </a:ln>
        </p:spPr>
        <p:txBody>
          <a:bodyPr/>
          <a:lstStyle/>
          <a:p>
            <a:pPr eaLnBrk="1" hangingPunct="1"/>
            <a:endParaRPr lang="fr-FR">
              <a:solidFill>
                <a:schemeClr val="bg1"/>
              </a:solidFill>
            </a:endParaRPr>
          </a:p>
        </p:txBody>
      </p:sp>
      <p:sp>
        <p:nvSpPr>
          <p:cNvPr id="16" name="Titre 9"/>
          <p:cNvSpPr txBox="1">
            <a:spLocks/>
          </p:cNvSpPr>
          <p:nvPr/>
        </p:nvSpPr>
        <p:spPr>
          <a:xfrm>
            <a:off x="1475656" y="622996"/>
            <a:ext cx="7460307" cy="646221"/>
          </a:xfrm>
          <a:prstGeom prst="rect">
            <a:avLst/>
          </a:prstGeom>
          <a:solidFill>
            <a:schemeClr val="bg2">
              <a:lumMod val="75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defPPr>
              <a:defRPr lang="en-US"/>
            </a:defPPr>
            <a:lvl1pPr>
              <a:spcBef>
                <a:spcPct val="0"/>
              </a:spcBef>
              <a:buNone/>
              <a:defRPr sz="3200" b="1" i="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Classes et sous-classes : terminologie</a:t>
            </a:r>
          </a:p>
        </p:txBody>
      </p:sp>
      <p:sp>
        <p:nvSpPr>
          <p:cNvPr id="2" name="Rectangle 1"/>
          <p:cNvSpPr/>
          <p:nvPr/>
        </p:nvSpPr>
        <p:spPr>
          <a:xfrm>
            <a:off x="217612" y="1484784"/>
            <a:ext cx="8496944" cy="4278094"/>
          </a:xfrm>
          <a:prstGeom prst="rect">
            <a:avLst/>
          </a:prstGeom>
        </p:spPr>
        <p:txBody>
          <a:bodyPr wrap="square">
            <a:spAutoFit/>
          </a:bodyPr>
          <a:lstStyle/>
          <a:p>
            <a:pPr marL="342900" indent="-342900">
              <a:buFont typeface="Arial" panose="020B0604020202020204" pitchFamily="34" charset="0"/>
              <a:buChar char="•"/>
            </a:pPr>
            <a:r>
              <a:rPr lang="fr-FR" sz="2000" b="1" dirty="0">
                <a:latin typeface="Calibri" panose="020F0502020204030204" pitchFamily="34" charset="0"/>
              </a:rPr>
              <a:t>Définitions </a:t>
            </a:r>
          </a:p>
          <a:p>
            <a:pPr marL="1257300" lvl="2" indent="-342900" algn="just">
              <a:lnSpc>
                <a:spcPct val="150000"/>
              </a:lnSpc>
              <a:buFont typeface="Wingdings" panose="05000000000000000000" pitchFamily="2" charset="2"/>
              <a:buChar char="§"/>
            </a:pPr>
            <a:r>
              <a:rPr lang="fr-FR" sz="2200" dirty="0">
                <a:latin typeface="Calibri" panose="020F0502020204030204" pitchFamily="34" charset="0"/>
              </a:rPr>
              <a:t>La classe </a:t>
            </a:r>
            <a:r>
              <a:rPr lang="fr-FR" sz="2200" dirty="0" err="1">
                <a:latin typeface="Calibri" panose="020F0502020204030204" pitchFamily="34" charset="0"/>
              </a:rPr>
              <a:t>VehiculePrioritaire</a:t>
            </a:r>
            <a:r>
              <a:rPr lang="fr-FR" sz="2200" dirty="0">
                <a:latin typeface="Calibri" panose="020F0502020204030204" pitchFamily="34" charset="0"/>
              </a:rPr>
              <a:t> hérite de la classe Voiture.</a:t>
            </a:r>
          </a:p>
          <a:p>
            <a:pPr marL="1257300" lvl="2" indent="-342900" algn="just">
              <a:lnSpc>
                <a:spcPct val="150000"/>
              </a:lnSpc>
              <a:buFont typeface="Wingdings" panose="05000000000000000000" pitchFamily="2" charset="2"/>
              <a:buChar char="§"/>
            </a:pPr>
            <a:r>
              <a:rPr lang="fr-FR" sz="2200" dirty="0">
                <a:latin typeface="Calibri" panose="020F0502020204030204" pitchFamily="34" charset="0"/>
              </a:rPr>
              <a:t>Voiture est la classe mère et </a:t>
            </a:r>
            <a:r>
              <a:rPr lang="fr-FR" sz="2200" dirty="0" err="1">
                <a:latin typeface="Calibri" panose="020F0502020204030204" pitchFamily="34" charset="0"/>
              </a:rPr>
              <a:t>VehiculePrioritaire</a:t>
            </a:r>
            <a:r>
              <a:rPr lang="fr-FR" sz="2200" dirty="0">
                <a:latin typeface="Calibri" panose="020F0502020204030204" pitchFamily="34" charset="0"/>
              </a:rPr>
              <a:t> la classe fille.</a:t>
            </a:r>
          </a:p>
          <a:p>
            <a:pPr marL="1257300" lvl="2" indent="-342900" algn="just">
              <a:lnSpc>
                <a:spcPct val="150000"/>
              </a:lnSpc>
              <a:buFont typeface="Wingdings" panose="05000000000000000000" pitchFamily="2" charset="2"/>
              <a:buChar char="§"/>
            </a:pPr>
            <a:r>
              <a:rPr lang="fr-FR" sz="2200" dirty="0">
                <a:latin typeface="Calibri" panose="020F0502020204030204" pitchFamily="34" charset="0"/>
              </a:rPr>
              <a:t>Voiture est la </a:t>
            </a:r>
            <a:r>
              <a:rPr lang="fr-FR" sz="2200" dirty="0" err="1">
                <a:latin typeface="Calibri" panose="020F0502020204030204" pitchFamily="34" charset="0"/>
              </a:rPr>
              <a:t>super-classe</a:t>
            </a:r>
            <a:r>
              <a:rPr lang="fr-FR" sz="2200" dirty="0">
                <a:latin typeface="Calibri" panose="020F0502020204030204" pitchFamily="34" charset="0"/>
              </a:rPr>
              <a:t> de la classe </a:t>
            </a:r>
            <a:r>
              <a:rPr lang="fr-FR" sz="2200" dirty="0" err="1">
                <a:latin typeface="Calibri" panose="020F0502020204030204" pitchFamily="34" charset="0"/>
              </a:rPr>
              <a:t>VehiculePrioritaire</a:t>
            </a:r>
            <a:r>
              <a:rPr lang="fr-FR" sz="2200" dirty="0">
                <a:latin typeface="Calibri" panose="020F0502020204030204" pitchFamily="34" charset="0"/>
              </a:rPr>
              <a:t>.</a:t>
            </a:r>
          </a:p>
          <a:p>
            <a:pPr marL="1257300" lvl="2" indent="-342900" algn="just">
              <a:lnSpc>
                <a:spcPct val="150000"/>
              </a:lnSpc>
              <a:buFont typeface="Wingdings" panose="05000000000000000000" pitchFamily="2" charset="2"/>
              <a:buChar char="§"/>
            </a:pPr>
            <a:r>
              <a:rPr lang="fr-FR" sz="2200" dirty="0" err="1">
                <a:latin typeface="Calibri" panose="020F0502020204030204" pitchFamily="34" charset="0"/>
              </a:rPr>
              <a:t>VehiculePrioritaire</a:t>
            </a:r>
            <a:r>
              <a:rPr lang="fr-FR" sz="2200" dirty="0">
                <a:latin typeface="Calibri" panose="020F0502020204030204" pitchFamily="34" charset="0"/>
              </a:rPr>
              <a:t> est une sous-classe de Voiture.</a:t>
            </a:r>
            <a:endParaRPr lang="fr-FR" sz="2000" dirty="0">
              <a:solidFill>
                <a:schemeClr val="bg1"/>
              </a:solidFill>
              <a:latin typeface="Calibri" panose="020F0502020204030204" pitchFamily="34" charset="0"/>
            </a:endParaRPr>
          </a:p>
          <a:p>
            <a:r>
              <a:rPr lang="fr-FR" sz="2000" b="1" dirty="0">
                <a:latin typeface="Calibri" panose="020F0502020204030204" pitchFamily="34" charset="0"/>
              </a:rPr>
              <a:t>N.B</a:t>
            </a:r>
          </a:p>
          <a:p>
            <a:pPr marL="1257300" lvl="2" indent="-342900" algn="just">
              <a:buFont typeface="Wingdings" panose="05000000000000000000" pitchFamily="2" charset="2"/>
              <a:buChar char="ü"/>
            </a:pPr>
            <a:r>
              <a:rPr lang="fr-FR" sz="2000" b="1" dirty="0">
                <a:latin typeface="Calibri" panose="020F0502020204030204" pitchFamily="34" charset="0"/>
              </a:rPr>
              <a:t>Un objet de la classe </a:t>
            </a:r>
            <a:r>
              <a:rPr lang="fr-FR" sz="2000" b="1" dirty="0" err="1">
                <a:latin typeface="Calibri" panose="020F0502020204030204" pitchFamily="34" charset="0"/>
              </a:rPr>
              <a:t>VehiculePrioritaire</a:t>
            </a:r>
            <a:r>
              <a:rPr lang="fr-FR" sz="2000" b="1" dirty="0">
                <a:latin typeface="Calibri" panose="020F0502020204030204" pitchFamily="34" charset="0"/>
              </a:rPr>
              <a:t> ou </a:t>
            </a:r>
            <a:r>
              <a:rPr lang="fr-FR" sz="2000" b="1" dirty="0" err="1">
                <a:latin typeface="Calibri" panose="020F0502020204030204" pitchFamily="34" charset="0"/>
              </a:rPr>
              <a:t>VoitureElectrique</a:t>
            </a:r>
            <a:r>
              <a:rPr lang="fr-FR" sz="2000" b="1" dirty="0">
                <a:latin typeface="Calibri" panose="020F0502020204030204" pitchFamily="34" charset="0"/>
              </a:rPr>
              <a:t> est forcément un objet de la classe Voiture.</a:t>
            </a:r>
          </a:p>
          <a:p>
            <a:pPr lvl="2" algn="just"/>
            <a:endParaRPr lang="fr-FR" sz="2000" b="1" dirty="0">
              <a:latin typeface="Calibri" panose="020F0502020204030204" pitchFamily="34" charset="0"/>
            </a:endParaRPr>
          </a:p>
          <a:p>
            <a:pPr marL="1257300" lvl="2" indent="-342900" algn="just">
              <a:buFont typeface="Wingdings" panose="05000000000000000000" pitchFamily="2" charset="2"/>
              <a:buChar char="ü"/>
            </a:pPr>
            <a:r>
              <a:rPr lang="fr-FR" sz="2000" b="1" dirty="0">
                <a:latin typeface="Calibri" panose="020F0502020204030204" pitchFamily="34" charset="0"/>
              </a:rPr>
              <a:t>Un objet de la classe Voiture n’est pas forcément un objet de la classe </a:t>
            </a:r>
            <a:r>
              <a:rPr lang="fr-FR" sz="2000" b="1" dirty="0" err="1">
                <a:latin typeface="Calibri" panose="020F0502020204030204" pitchFamily="34" charset="0"/>
              </a:rPr>
              <a:t>VehiculePrioritaire</a:t>
            </a:r>
            <a:r>
              <a:rPr lang="fr-FR" sz="2000" b="1" dirty="0">
                <a:latin typeface="Calibri" panose="020F0502020204030204" pitchFamily="34" charset="0"/>
              </a:rPr>
              <a:t> ou </a:t>
            </a:r>
            <a:r>
              <a:rPr lang="fr-FR" sz="2000" b="1" dirty="0" err="1">
                <a:latin typeface="Calibri" panose="020F0502020204030204" pitchFamily="34" charset="0"/>
              </a:rPr>
              <a:t>VoitureElectrique</a:t>
            </a:r>
            <a:r>
              <a:rPr lang="fr-FR" sz="2000" b="1" dirty="0">
                <a:latin typeface="Calibri" panose="020F0502020204030204" pitchFamily="34" charset="0"/>
              </a:rPr>
              <a:t>.</a:t>
            </a:r>
          </a:p>
        </p:txBody>
      </p:sp>
      <p:sp>
        <p:nvSpPr>
          <p:cNvPr id="7" name="Espace réservé du numéro de diapositive 2">
            <a:extLst>
              <a:ext uri="{FF2B5EF4-FFF2-40B4-BE49-F238E27FC236}">
                <a16:creationId xmlns:a16="http://schemas.microsoft.com/office/drawing/2014/main" id="{254E4EBC-75D3-42F8-A5E7-7AC402E30C3F}"/>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8</a:t>
            </a:fld>
            <a:endParaRPr lang="en-US" dirty="0">
              <a:solidFill>
                <a:schemeClr val="tx1"/>
              </a:solidFill>
            </a:endParaRPr>
          </a:p>
        </p:txBody>
      </p:sp>
    </p:spTree>
    <p:extLst>
      <p:ext uri="{BB962C8B-B14F-4D97-AF65-F5344CB8AC3E}">
        <p14:creationId xmlns:p14="http://schemas.microsoft.com/office/powerpoint/2010/main" val="54511065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re 9"/>
          <p:cNvSpPr txBox="1">
            <a:spLocks/>
          </p:cNvSpPr>
          <p:nvPr/>
        </p:nvSpPr>
        <p:spPr>
          <a:xfrm>
            <a:off x="1548259" y="605958"/>
            <a:ext cx="7200800" cy="646221"/>
          </a:xfrm>
          <a:prstGeom prst="rect">
            <a:avLst/>
          </a:prstGeom>
          <a:solidFill>
            <a:schemeClr val="bg2">
              <a:lumMod val="75000"/>
              <a:alpha val="30000"/>
            </a:schemeClr>
          </a:solidFill>
        </p:spPr>
        <p:style>
          <a:lnRef idx="2">
            <a:schemeClr val="accent4"/>
          </a:lnRef>
          <a:fillRef idx="1">
            <a:schemeClr val="lt1"/>
          </a:fillRef>
          <a:effectRef idx="0">
            <a:schemeClr val="accent4"/>
          </a:effectRef>
          <a:fontRef idx="minor">
            <a:schemeClr val="dk1"/>
          </a:fontRef>
        </p:style>
        <p:txBody>
          <a:bodyPr vert="horz" lIns="91440" tIns="45720" rIns="91440" bIns="45720" rtlCol="0" anchor="t">
            <a:normAutofit fontScale="97500"/>
          </a:bodyPr>
          <a:lstStyle>
            <a:defPPr>
              <a:defRPr lang="en-US"/>
            </a:defPPr>
            <a:lvl1pPr>
              <a:spcBef>
                <a:spcPct val="0"/>
              </a:spcBef>
              <a:buNone/>
              <a:defRPr sz="3200" b="1" i="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Généralisation et Spécialisation</a:t>
            </a:r>
          </a:p>
        </p:txBody>
      </p:sp>
      <p:sp>
        <p:nvSpPr>
          <p:cNvPr id="2" name="Rectangle 1"/>
          <p:cNvSpPr/>
          <p:nvPr/>
        </p:nvSpPr>
        <p:spPr>
          <a:xfrm>
            <a:off x="474662" y="1442648"/>
            <a:ext cx="8345809" cy="830997"/>
          </a:xfrm>
          <a:prstGeom prst="rect">
            <a:avLst/>
          </a:prstGeom>
        </p:spPr>
        <p:txBody>
          <a:bodyPr wrap="square">
            <a:spAutoFit/>
          </a:bodyPr>
          <a:lstStyle/>
          <a:p>
            <a:r>
              <a:rPr lang="fr-FR" sz="2400" dirty="0">
                <a:latin typeface="Calibri" panose="020F0502020204030204" pitchFamily="34" charset="0"/>
              </a:rPr>
              <a:t>La généralisation exprime une relation « est-un » entre une classe et sa </a:t>
            </a:r>
            <a:r>
              <a:rPr lang="fr-FR" sz="2400" dirty="0" err="1">
                <a:latin typeface="Calibri" panose="020F0502020204030204" pitchFamily="34" charset="0"/>
              </a:rPr>
              <a:t>super-classe</a:t>
            </a:r>
            <a:r>
              <a:rPr lang="fr-FR" sz="2400" dirty="0">
                <a:latin typeface="Calibri" panose="020F0502020204030204" pitchFamily="34" charset="0"/>
              </a:rPr>
              <a:t>.</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01" y="2521393"/>
            <a:ext cx="7697274" cy="2343477"/>
          </a:xfrm>
          <a:prstGeom prst="rect">
            <a:avLst/>
          </a:prstGeom>
        </p:spPr>
      </p:pic>
      <p:sp>
        <p:nvSpPr>
          <p:cNvPr id="4" name="Rectangle 3"/>
          <p:cNvSpPr/>
          <p:nvPr/>
        </p:nvSpPr>
        <p:spPr>
          <a:xfrm>
            <a:off x="794801" y="5085184"/>
            <a:ext cx="7180956" cy="1015663"/>
          </a:xfrm>
          <a:prstGeom prst="rect">
            <a:avLst/>
          </a:prstGeom>
        </p:spPr>
        <p:txBody>
          <a:bodyPr wrap="square">
            <a:spAutoFit/>
          </a:bodyPr>
          <a:lstStyle/>
          <a:p>
            <a:r>
              <a:rPr lang="fr-FR" sz="2000" dirty="0"/>
              <a:t>L’héritage permet</a:t>
            </a:r>
          </a:p>
          <a:p>
            <a:pPr marL="1257300" lvl="2" indent="-342900">
              <a:buFont typeface="Wingdings" panose="05000000000000000000" pitchFamily="2" charset="2"/>
              <a:buChar char="§"/>
            </a:pPr>
            <a:r>
              <a:rPr lang="fr-FR" sz="2000" dirty="0"/>
              <a:t>De généraliser dans le sens abstraction</a:t>
            </a:r>
          </a:p>
          <a:p>
            <a:pPr marL="1257300" lvl="2" indent="-342900">
              <a:buFont typeface="Wingdings" panose="05000000000000000000" pitchFamily="2" charset="2"/>
              <a:buChar char="§"/>
            </a:pPr>
            <a:r>
              <a:rPr lang="fr-FR" sz="2000" dirty="0"/>
              <a:t>De spécialiser dans le sens raffinement</a:t>
            </a:r>
          </a:p>
        </p:txBody>
      </p:sp>
      <p:sp>
        <p:nvSpPr>
          <p:cNvPr id="7" name="Espace réservé du numéro de diapositive 2">
            <a:extLst>
              <a:ext uri="{FF2B5EF4-FFF2-40B4-BE49-F238E27FC236}">
                <a16:creationId xmlns:a16="http://schemas.microsoft.com/office/drawing/2014/main" id="{EDDE5693-4644-4631-90E7-2F6055A5A657}"/>
              </a:ext>
            </a:extLst>
          </p:cNvPr>
          <p:cNvSpPr txBox="1">
            <a:spLocks/>
          </p:cNvSpPr>
          <p:nvPr/>
        </p:nvSpPr>
        <p:spPr bwMode="gray">
          <a:xfrm>
            <a:off x="663628" y="940183"/>
            <a:ext cx="584978"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B156223-6CBB-4053-8E25-8C4A16887D28}" type="slidenum">
              <a:rPr lang="en-US" smtClean="0">
                <a:solidFill>
                  <a:schemeClr val="tx1"/>
                </a:solidFill>
              </a:rPr>
              <a:pPr/>
              <a:t>9</a:t>
            </a:fld>
            <a:endParaRPr lang="en-US" dirty="0">
              <a:solidFill>
                <a:schemeClr val="tx1"/>
              </a:solidFill>
            </a:endParaRPr>
          </a:p>
        </p:txBody>
      </p:sp>
    </p:spTree>
    <p:extLst>
      <p:ext uri="{BB962C8B-B14F-4D97-AF65-F5344CB8AC3E}">
        <p14:creationId xmlns:p14="http://schemas.microsoft.com/office/powerpoint/2010/main" val="380480319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1291</TotalTime>
  <Words>1483</Words>
  <Application>Microsoft Office PowerPoint</Application>
  <PresentationFormat>Affichage à l'écran (4:3)</PresentationFormat>
  <Paragraphs>403</Paragraphs>
  <Slides>26</Slides>
  <Notes>3</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26</vt:i4>
      </vt:variant>
    </vt:vector>
  </HeadingPairs>
  <TitlesOfParts>
    <vt:vector size="37" baseType="lpstr">
      <vt:lpstr>Adobe Arabic</vt:lpstr>
      <vt:lpstr>Adobe Devanagari</vt:lpstr>
      <vt:lpstr>Arial</vt:lpstr>
      <vt:lpstr>Calibri</vt:lpstr>
      <vt:lpstr>High Tower Text</vt:lpstr>
      <vt:lpstr>Times New Roman</vt:lpstr>
      <vt:lpstr>Tw Cen MT</vt:lpstr>
      <vt:lpstr>Tw Cen MT Condensed</vt:lpstr>
      <vt:lpstr>Wingdings</vt:lpstr>
      <vt:lpstr>Wingdings 3</vt:lpstr>
      <vt:lpstr>Intégral</vt:lpstr>
      <vt:lpstr>Conception par Objet et Programmation Java</vt:lpstr>
      <vt:lpstr>Plan</vt:lpstr>
      <vt:lpstr>Objectifs </vt:lpstr>
      <vt:lpstr>Héritage: Nouveau principe POO</vt:lpstr>
      <vt:lpstr>Pourquoi hériter…</vt:lpstr>
      <vt:lpstr>Spécialisation de la classe « Voiture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Héritage et construction(1/6)       </vt:lpstr>
      <vt:lpstr>Héritage et construction(2/6)       </vt:lpstr>
      <vt:lpstr>Héritage et construction(3/6) </vt:lpstr>
      <vt:lpstr>Héritage et construction(4/6) </vt:lpstr>
      <vt:lpstr>Héritage et construction(5/6) </vt:lpstr>
      <vt:lpstr>Héritage et construction(6/6)</vt:lpstr>
      <vt:lpstr> La Classe Object (1/2)</vt:lpstr>
      <vt:lpstr> La Classe Object (2/2)</vt:lpstr>
      <vt:lpstr>Méthodes et classes finales</vt:lpstr>
      <vt:lpstr>Classes abstraites 1/2 </vt:lpstr>
      <vt:lpstr>Classes abstraites 2/2 </vt:lpstr>
    </vt:vector>
  </TitlesOfParts>
  <Company>Biatel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 Inspired</dc:title>
  <dc:creator>Jarosław Wasilewski</dc:creator>
  <cp:lastModifiedBy>Houssem Eddine Lassoued</cp:lastModifiedBy>
  <cp:revision>110</cp:revision>
  <dcterms:created xsi:type="dcterms:W3CDTF">2011-08-10T09:14:16Z</dcterms:created>
  <dcterms:modified xsi:type="dcterms:W3CDTF">2018-09-19T23:33:47Z</dcterms:modified>
</cp:coreProperties>
</file>