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9" r:id="rId1"/>
    <p:sldMasterId id="2147483841" r:id="rId2"/>
  </p:sldMasterIdLst>
  <p:notesMasterIdLst>
    <p:notesMasterId r:id="rId25"/>
  </p:notesMasterIdLst>
  <p:sldIdLst>
    <p:sldId id="377" r:id="rId3"/>
    <p:sldId id="341" r:id="rId4"/>
    <p:sldId id="376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2" r:id="rId14"/>
    <p:sldId id="353" r:id="rId15"/>
    <p:sldId id="354" r:id="rId16"/>
    <p:sldId id="363" r:id="rId17"/>
    <p:sldId id="357" r:id="rId18"/>
    <p:sldId id="358" r:id="rId19"/>
    <p:sldId id="359" r:id="rId20"/>
    <p:sldId id="361" r:id="rId21"/>
    <p:sldId id="362" r:id="rId22"/>
    <p:sldId id="373" r:id="rId23"/>
    <p:sldId id="3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itage" id="{03222BC9-50AC-5641-9A4E-56F8AF5F87C7}">
          <p14:sldIdLst>
            <p14:sldId id="377"/>
            <p14:sldId id="341"/>
            <p14:sldId id="376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63"/>
            <p14:sldId id="357"/>
            <p14:sldId id="358"/>
            <p14:sldId id="359"/>
            <p14:sldId id="361"/>
            <p14:sldId id="362"/>
            <p14:sldId id="3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17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5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9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240E-60F4-412A-B0B7-59DED03FB560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08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164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80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980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33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1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001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8938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76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196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659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15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1257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05442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0203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987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806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591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3187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209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138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076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Héritage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89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0D5306-9316-4E6B-9F4D-4CBF8CB1EAAC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Héritage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Conception par Objet et Programmation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79512" y="1886402"/>
            <a:ext cx="8964488" cy="3711575"/>
            <a:chOff x="305837" y="1872471"/>
            <a:chExt cx="9144000" cy="3711575"/>
          </a:xfrm>
        </p:grpSpPr>
        <p:grpSp>
          <p:nvGrpSpPr>
            <p:cNvPr id="8" name="Groupe 7"/>
            <p:cNvGrpSpPr/>
            <p:nvPr/>
          </p:nvGrpSpPr>
          <p:grpSpPr>
            <a:xfrm>
              <a:off x="305837" y="1872471"/>
              <a:ext cx="9144000" cy="3711575"/>
              <a:chOff x="0" y="1928813"/>
              <a:chExt cx="9144000" cy="37115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2978301"/>
                <a:ext cx="9144000" cy="201612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t">
                <a:normAutofit fontScale="97500"/>
              </a:bodyPr>
              <a:lstStyle/>
              <a:p>
                <a:pPr>
                  <a:spcBef>
                    <a:spcPct val="0"/>
                  </a:spcBef>
                </a:pPr>
                <a:endParaRPr lang="fr-FR" sz="3600" b="1" i="1" kern="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12" name="Picture 6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525" y="1928813"/>
                <a:ext cx="3419475" cy="3711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ZoneTexte 8"/>
            <p:cNvSpPr txBox="1">
              <a:spLocks noChangeArrowheads="1"/>
            </p:cNvSpPr>
            <p:nvPr/>
          </p:nvSpPr>
          <p:spPr bwMode="auto">
            <a:xfrm>
              <a:off x="526225" y="2581583"/>
              <a:ext cx="59899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endParaRPr lang="fr-FR" sz="2000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26225" y="3140968"/>
              <a:ext cx="58220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i="1" u="sng" dirty="0"/>
                <a:t>Chapitre 5 : Polymorphisme</a:t>
              </a:r>
              <a:endParaRPr lang="fr-FR" sz="2400" i="1" u="sng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58467" y="3761908"/>
              <a:ext cx="4549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i="1" dirty="0">
                  <a:solidFill>
                    <a:schemeClr val="accent6"/>
                  </a:solidFill>
                </a:rPr>
                <a:t>Equipe Java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5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656048"/>
            <a:ext cx="7128792" cy="608429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Surclassement et Substitution</a:t>
            </a:r>
          </a:p>
        </p:txBody>
      </p:sp>
      <p:sp>
        <p:nvSpPr>
          <p:cNvPr id="2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644008" y="2172105"/>
            <a:ext cx="4283811" cy="4170255"/>
            <a:chOff x="7366571" y="1753141"/>
            <a:chExt cx="4537188" cy="4483272"/>
          </a:xfrm>
          <a:noFill/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8126858" y="4171048"/>
              <a:ext cx="3107429" cy="1157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1" idx="0"/>
            </p:cNvCxnSpPr>
            <p:nvPr/>
          </p:nvCxnSpPr>
          <p:spPr>
            <a:xfrm flipH="1" flipV="1">
              <a:off x="8126858" y="4171048"/>
              <a:ext cx="3728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774080" y="4183862"/>
              <a:ext cx="1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1220437" y="4183863"/>
              <a:ext cx="1" cy="35605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770732" y="3792189"/>
              <a:ext cx="3348" cy="39941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7366571" y="4527105"/>
              <a:ext cx="1528030" cy="1709308"/>
              <a:chOff x="7366571" y="4527105"/>
              <a:chExt cx="1528030" cy="1709308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7366571" y="4527105"/>
                <a:ext cx="1528029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66571" y="4897220"/>
                <a:ext cx="1528029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366571" y="5267335"/>
                <a:ext cx="1528030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</a:t>
                </a:r>
                <a:r>
                  <a:rPr lang="fr-FR" sz="11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void</a:t>
                </a:r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1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watch</a:t>
                </a:r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(){</a:t>
                </a:r>
              </a:p>
              <a:p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fr-FR" sz="11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sout</a:t>
                </a:r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(’’je gardes’’)</a:t>
                </a:r>
              </a:p>
              <a:p>
                <a:r>
                  <a:rPr lang="fr-FR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endPara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559998" y="4527105"/>
              <a:ext cx="1343761" cy="1709308"/>
              <a:chOff x="10559998" y="4527105"/>
              <a:chExt cx="1343761" cy="1709308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10564816" y="4527105"/>
                <a:ext cx="1338943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Wolf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564816" y="4897220"/>
                <a:ext cx="1338943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559998" y="5267335"/>
                <a:ext cx="1343761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9004116" y="1753141"/>
              <a:ext cx="1853002" cy="4483272"/>
              <a:chOff x="9004116" y="1753141"/>
              <a:chExt cx="1853002" cy="4483272"/>
            </a:xfrm>
            <a:grpFill/>
          </p:grpSpPr>
          <p:sp>
            <p:nvSpPr>
              <p:cNvPr id="23" name="Rectangle 22"/>
              <p:cNvSpPr/>
              <p:nvPr/>
            </p:nvSpPr>
            <p:spPr>
              <a:xfrm>
                <a:off x="9004120" y="4527105"/>
                <a:ext cx="1446358" cy="370115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3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4119" y="4897220"/>
                <a:ext cx="1446359" cy="1339193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004116" y="1753141"/>
                <a:ext cx="1853002" cy="2039048"/>
                <a:chOff x="8625396" y="1760880"/>
                <a:chExt cx="1701546" cy="2039048"/>
              </a:xfrm>
              <a:grpFill/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8625396" y="1760880"/>
                  <a:ext cx="1701543" cy="2027996"/>
                  <a:chOff x="9056913" y="3363681"/>
                  <a:chExt cx="1567672" cy="1262748"/>
                </a:xfrm>
                <a:grpFill/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9056913" y="3363681"/>
                    <a:ext cx="1567671" cy="370115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3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Animal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9056914" y="3733796"/>
                    <a:ext cx="1567671" cy="892633"/>
                  </a:xfrm>
                  <a:prstGeom prst="rect">
                    <a:avLst/>
                  </a:prstGeom>
                  <a:grpFill/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3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" name="Rectangle 15"/>
                <p:cNvSpPr/>
                <p:nvPr/>
              </p:nvSpPr>
              <p:spPr>
                <a:xfrm>
                  <a:off x="8625397" y="2686958"/>
                  <a:ext cx="1701545" cy="1112970"/>
                </a:xfrm>
                <a:prstGeom prst="rect">
                  <a:avLst/>
                </a:prstGeom>
                <a:grpFill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void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eat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(){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sout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(’’je manges’’)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public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void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roam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(){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  <a:r>
                    <a:rPr lang="fr-FR" sz="105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sout</a:t>
                  </a:r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(’’je voyages’’)</a:t>
                  </a:r>
                </a:p>
                <a:p>
                  <a:r>
                    <a:rPr lang="fr-FR" sz="105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  <a:endParaRPr lang="fr-FR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9004120" y="5267335"/>
                <a:ext cx="1446359" cy="969078"/>
              </a:xfrm>
              <a:prstGeom prst="rect">
                <a:avLst/>
              </a:prstGeom>
              <a:grpFill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31640" y="2022073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Animal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animal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Dog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myDog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= new Dog();</a:t>
            </a:r>
          </a:p>
          <a:p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animal = </a:t>
            </a:r>
            <a:r>
              <a:rPr lang="fr-FR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myDog</a:t>
            </a:r>
            <a:r>
              <a:rPr lang="fr-FR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; 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67876"/>
              </p:ext>
            </p:extLst>
          </p:nvPr>
        </p:nvGraphicFramePr>
        <p:xfrm>
          <a:off x="1331640" y="5589240"/>
          <a:ext cx="2674987" cy="103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animal.eat</a:t>
                      </a:r>
                      <a:r>
                        <a:rPr lang="fr-F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animal.roam</a:t>
                      </a:r>
                      <a:r>
                        <a:rPr lang="fr-F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animal.</a:t>
                      </a:r>
                      <a:r>
                        <a:rPr lang="fr-FR" sz="1800" strike="sngStrike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watch</a:t>
                      </a:r>
                      <a:r>
                        <a:rPr lang="fr-FR" sz="1800" strike="sng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 dirty="0">
                          <a:solidFill>
                            <a:srgbClr val="CC0000"/>
                          </a:solidFill>
                          <a:latin typeface="+mn-lt"/>
                          <a:ea typeface="+mn-ea"/>
                          <a:cs typeface="+mn-cs"/>
                        </a:rPr>
                        <a:t>KO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87372"/>
              </p:ext>
            </p:extLst>
          </p:nvPr>
        </p:nvGraphicFramePr>
        <p:xfrm>
          <a:off x="395536" y="3815354"/>
          <a:ext cx="2523619" cy="103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myDog.eat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l.roam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B050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myDog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.watch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B050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07207" y="664901"/>
            <a:ext cx="6817361" cy="610888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Surclassement et Substitution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95536" y="4233641"/>
            <a:ext cx="6585995" cy="45542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faut donc </a:t>
            </a:r>
            <a:r>
              <a:rPr lang="fr-FR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substituer</a:t>
            </a:r>
            <a:r>
              <a:rPr 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animal par :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0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74346"/>
              </p:ext>
            </p:extLst>
          </p:nvPr>
        </p:nvGraphicFramePr>
        <p:xfrm>
          <a:off x="1835696" y="5301208"/>
          <a:ext cx="3816424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0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animal.eat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animal.roam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((Dog) animal).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watch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TextBox 11"/>
          <p:cNvSpPr txBox="1"/>
          <p:nvPr/>
        </p:nvSpPr>
        <p:spPr>
          <a:xfrm>
            <a:off x="3275856" y="4689067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((Dog) animal).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32" name="TextBox 15"/>
          <p:cNvSpPr txBox="1"/>
          <p:nvPr/>
        </p:nvSpPr>
        <p:spPr>
          <a:xfrm>
            <a:off x="899592" y="1549746"/>
            <a:ext cx="7455089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l’objet Dog  crée est « </a:t>
            </a:r>
            <a:r>
              <a:rPr lang="fr-F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surclassé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»   il  est vu de type Animal  référence déclaré (animal).</a:t>
            </a:r>
          </a:p>
          <a:p>
            <a:pPr marL="214313" indent="-214313">
              <a:buFontTx/>
              <a:buChar char="-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fonctionnalités de Dog  sont restreintes à celles de Animal              </a:t>
            </a:r>
          </a:p>
          <a:p>
            <a:pPr marL="214313" indent="-214313">
              <a:buFontTx/>
              <a:buChar char="-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chien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pourra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être un chien  de garde (il peut pas appelé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  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8227" y="691019"/>
            <a:ext cx="7118573" cy="532220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instanceof</a:t>
            </a:r>
            <a:b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57401"/>
            <a:ext cx="8507288" cy="3394472"/>
          </a:xfrm>
          <a:prstGeom prst="rect">
            <a:avLst/>
          </a:prstGeom>
        </p:spPr>
        <p:txBody>
          <a:bodyPr/>
          <a:lstStyle/>
          <a:p>
            <a:pPr marL="214313" indent="-214313">
              <a:buFontTx/>
              <a:buChar char="-"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  x est une instance d’une sous-classe B de A </a:t>
            </a:r>
          </a:p>
          <a:p>
            <a:pPr marL="0" indent="0">
              <a:buNone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          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 </a:t>
            </a:r>
            <a:r>
              <a:rPr lang="fr-FR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fr-F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endParaRPr lang="fr-F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>
              <a:buFontTx/>
              <a:buChar char="-"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tester si un objet o est de la même classe que l’objet courant, il ne faut donc pas utiliser </a:t>
            </a:r>
            <a:r>
              <a:rPr lang="fr-F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instanceof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mais le code suivant :</a:t>
            </a:r>
          </a:p>
          <a:p>
            <a:pPr marL="214313" indent="-214313">
              <a:buFontTx/>
              <a:buChar char="-"/>
            </a:pPr>
            <a:endParaRPr lang="fr-F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fr-F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(o != </a:t>
            </a:r>
            <a:r>
              <a:rPr lang="fr-F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fr-F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 </a:t>
            </a:r>
            <a:r>
              <a:rPr lang="fr-F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o.getClass</a:t>
            </a:r>
            <a:r>
              <a:rPr lang="fr-F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fr-F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this.getClass</a:t>
            </a:r>
            <a:r>
              <a:rPr lang="fr-F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7664" y="693318"/>
            <a:ext cx="6696744" cy="554054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polymorphisme au </a:t>
            </a:r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8" y="1916832"/>
            <a:ext cx="8229600" cy="309634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sz="2800" dirty="0"/>
              <a:t>Mais quel est la méthode qui va s’exécuter ?</a:t>
            </a:r>
          </a:p>
          <a:p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Comment se fait l’appel des méthodes à l’exécution </a:t>
            </a:r>
          </a:p>
          <a:p>
            <a:pPr marL="0" indent="0">
              <a:buNone/>
            </a:pPr>
            <a:r>
              <a:rPr lang="fr-FR" sz="2800" dirty="0"/>
              <a:t>(au </a:t>
            </a:r>
            <a:r>
              <a:rPr lang="fr-FR" sz="2800" dirty="0" err="1"/>
              <a:t>runtime</a:t>
            </a:r>
            <a:r>
              <a:rPr lang="fr-FR" sz="2800" dirty="0"/>
              <a:t>)?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359" y="709382"/>
            <a:ext cx="7211237" cy="521926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polymorphisme au </a:t>
            </a:r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7566926" y="3576356"/>
            <a:ext cx="170416" cy="269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738087" y="3845395"/>
            <a:ext cx="1998510" cy="2405934"/>
            <a:chOff x="7366571" y="4983748"/>
            <a:chExt cx="1528030" cy="1252665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7366571" y="4983748"/>
              <a:ext cx="1528029" cy="15968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66571" y="5138256"/>
              <a:ext cx="1528029" cy="1098157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66571" y="5267335"/>
              <a:ext cx="1528030" cy="96907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(’’Un chien mange’’)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roam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(’’Un chien voyage’’)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fr-F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watch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gardes’)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endParaRPr lang="fr-F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08539" y="2021020"/>
            <a:ext cx="1457607" cy="1478836"/>
            <a:chOff x="9004119" y="1788010"/>
            <a:chExt cx="1582640" cy="1655863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9004119" y="1788010"/>
              <a:ext cx="1582640" cy="297644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04119" y="2085655"/>
              <a:ext cx="1582640" cy="245248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04119" y="2330903"/>
              <a:ext cx="1582640" cy="11129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manges’)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void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roam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(){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fr-FR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(’’je voyages’)</a:t>
              </a:r>
            </a:p>
            <a:p>
              <a:r>
                <a:rPr lang="fr-FR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fr-F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0498" y="2329287"/>
            <a:ext cx="33153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Animal</a:t>
            </a:r>
            <a:r>
              <a:rPr lang="fr-FR" dirty="0"/>
              <a:t> </a:t>
            </a:r>
            <a:r>
              <a:rPr lang="fr-FR" dirty="0" err="1"/>
              <a:t>animal</a:t>
            </a:r>
            <a:r>
              <a:rPr lang="fr-FR" dirty="0"/>
              <a:t> = new </a:t>
            </a:r>
            <a:r>
              <a:rPr lang="fr-FR" b="1" dirty="0"/>
              <a:t>Dog</a:t>
            </a:r>
            <a:r>
              <a:rPr lang="fr-FR" dirty="0"/>
              <a:t>();</a:t>
            </a:r>
          </a:p>
        </p:txBody>
      </p:sp>
      <p:cxnSp>
        <p:nvCxnSpPr>
          <p:cNvPr id="16" name="Straight Arrow Connector 15"/>
          <p:cNvCxnSpPr>
            <a:stCxn id="18" idx="3"/>
          </p:cNvCxnSpPr>
          <p:nvPr/>
        </p:nvCxnSpPr>
        <p:spPr>
          <a:xfrm flipV="1">
            <a:off x="4551038" y="2638732"/>
            <a:ext cx="2400958" cy="93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7935" y="3220931"/>
            <a:ext cx="175310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err="1"/>
              <a:t>aniaml.eat</a:t>
            </a:r>
            <a:r>
              <a:rPr lang="fr-FR" sz="2000" dirty="0"/>
              <a:t>();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72000" y="3456785"/>
            <a:ext cx="2136319" cy="75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5363" y="4581187"/>
            <a:ext cx="577757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Lorsqu’une méthode d’un objet est accédée au travers d’une référence “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surclassée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(animal), 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la méthode définie au niveau de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réelle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(Dog) de l’objet qui est invoquée et exécutée (« Un chien mange »)</a:t>
            </a:r>
          </a:p>
        </p:txBody>
      </p:sp>
      <p:sp>
        <p:nvSpPr>
          <p:cNvPr id="20" name="Multiplier 19"/>
          <p:cNvSpPr/>
          <p:nvPr/>
        </p:nvSpPr>
        <p:spPr>
          <a:xfrm>
            <a:off x="5280119" y="2695162"/>
            <a:ext cx="720080" cy="732735"/>
          </a:xfrm>
          <a:prstGeom prst="mathMultiply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630807"/>
            <a:ext cx="7206034" cy="679075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polymorphisme au </a:t>
            </a:r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</a:t>
            </a: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7876" y="2348880"/>
            <a:ext cx="8293814" cy="12598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342900" lvl="1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choix du code à exécuter (pour une méthode polymorphe) ne se fait pas </a:t>
            </a:r>
            <a:r>
              <a:rPr lang="fr-FR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statiquement à la compilation mais dynamiquement à l'exécution.</a:t>
            </a:r>
          </a:p>
          <a:p>
            <a:pPr marL="342900" lvl="1" indent="0">
              <a:buNone/>
            </a:pPr>
            <a:endParaRPr lang="fr-FR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fr-FR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qui est fondamental en programmation OO est rendu possible par le fait que les messages sont résolus dynamiquement (</a:t>
            </a:r>
            <a:r>
              <a:rPr lang="fr-FR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binding</a:t>
            </a:r>
            <a:r>
              <a:rPr lang="fr-FR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lvl="1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1084" y="3881147"/>
            <a:ext cx="8219364" cy="16360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</a:pPr>
            <a:endParaRPr lang="fr-FR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580" y="669595"/>
            <a:ext cx="6005960" cy="584093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Quel est la méthode appelée ?</a:t>
            </a:r>
          </a:p>
        </p:txBody>
      </p:sp>
      <p:sp>
        <p:nvSpPr>
          <p:cNvPr id="4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8690" y="2071046"/>
            <a:ext cx="19699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 </a:t>
            </a:r>
            <a:r>
              <a:rPr lang="fr-FR" sz="1350" dirty="0"/>
              <a:t>w = new </a:t>
            </a:r>
            <a:r>
              <a:rPr lang="fr-F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Wolf();</a:t>
            </a:r>
            <a:endParaRPr lang="fr-FR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435814" y="1864295"/>
            <a:ext cx="1600682" cy="4477207"/>
            <a:chOff x="9918868" y="1150705"/>
            <a:chExt cx="1026378" cy="4025742"/>
          </a:xfrm>
          <a:noFill/>
        </p:grpSpPr>
        <p:grpSp>
          <p:nvGrpSpPr>
            <p:cNvPr id="26" name="Group 25"/>
            <p:cNvGrpSpPr/>
            <p:nvPr/>
          </p:nvGrpSpPr>
          <p:grpSpPr>
            <a:xfrm>
              <a:off x="10000746" y="1150705"/>
              <a:ext cx="910825" cy="1430112"/>
              <a:chOff x="9940877" y="1184071"/>
              <a:chExt cx="910825" cy="1430112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9940877" y="1184071"/>
                <a:ext cx="910825" cy="1373193"/>
                <a:chOff x="9956697" y="1543871"/>
                <a:chExt cx="1607146" cy="1770911"/>
              </a:xfrm>
              <a:grpFill/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Animal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956697" y="2205779"/>
                  <a:ext cx="1607146" cy="1109003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9944861" y="1756284"/>
                <a:ext cx="713545" cy="857899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makeNoise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sleep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roam</a:t>
                </a:r>
                <a:r>
                  <a:rPr lang="fr-F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0000746" y="2844096"/>
              <a:ext cx="870931" cy="944121"/>
              <a:chOff x="7440862" y="3193246"/>
              <a:chExt cx="1419789" cy="944121"/>
            </a:xfrm>
            <a:grpFill/>
          </p:grpSpPr>
          <p:grpSp>
            <p:nvGrpSpPr>
              <p:cNvPr id="16" name="Group 15"/>
              <p:cNvGrpSpPr/>
              <p:nvPr/>
            </p:nvGrpSpPr>
            <p:grpSpPr>
              <a:xfrm>
                <a:off x="7440862" y="3193246"/>
                <a:ext cx="1419789" cy="944121"/>
                <a:chOff x="9956697" y="1543871"/>
                <a:chExt cx="1607146" cy="1235594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Canine</a:t>
                  </a:r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956697" y="2205779"/>
                  <a:ext cx="1607146" cy="573686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7454486" y="3790830"/>
                <a:ext cx="792905" cy="304415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roam</a:t>
                </a:r>
                <a:r>
                  <a:rPr lang="fr-FR" sz="1600" dirty="0"/>
                  <a:t>()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918868" y="4123565"/>
              <a:ext cx="1026378" cy="1052882"/>
              <a:chOff x="5187471" y="3389729"/>
              <a:chExt cx="1419789" cy="1052882"/>
            </a:xfrm>
            <a:grpFill/>
          </p:grpSpPr>
          <p:grpSp>
            <p:nvGrpSpPr>
              <p:cNvPr id="20" name="Group 19"/>
              <p:cNvGrpSpPr/>
              <p:nvPr/>
            </p:nvGrpSpPr>
            <p:grpSpPr>
              <a:xfrm>
                <a:off x="5187471" y="3389729"/>
                <a:ext cx="1419789" cy="988739"/>
                <a:chOff x="9956697" y="1543871"/>
                <a:chExt cx="1607146" cy="1293987"/>
              </a:xfrm>
              <a:grpFill/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9956697" y="1543871"/>
                  <a:ext cx="1607146" cy="416660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Wolf</a:t>
                  </a:r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9956697" y="1960531"/>
                  <a:ext cx="1607146" cy="245248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9956697" y="2205779"/>
                  <a:ext cx="1607146" cy="632079"/>
                </a:xfrm>
                <a:prstGeom prst="rect">
                  <a:avLst/>
                </a:prstGeom>
                <a:grp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187471" y="3916803"/>
                <a:ext cx="1106482" cy="525808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makeNoise</a:t>
                </a:r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  <a:p>
                <a:r>
                  <a:rPr lang="fr-F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eat</a:t>
                </a:r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</a:p>
            </p:txBody>
          </p:sp>
        </p:grpSp>
        <p:cxnSp>
          <p:nvCxnSpPr>
            <p:cNvPr id="28" name="Straight Arrow Connector 27"/>
            <p:cNvCxnSpPr>
              <a:stCxn id="21" idx="0"/>
              <a:endCxn id="19" idx="2"/>
            </p:cNvCxnSpPr>
            <p:nvPr/>
          </p:nvCxnSpPr>
          <p:spPr>
            <a:xfrm flipV="1">
              <a:off x="10432057" y="3788217"/>
              <a:ext cx="4155" cy="335348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7" idx="0"/>
              <a:endCxn id="11" idx="2"/>
            </p:cNvCxnSpPr>
            <p:nvPr/>
          </p:nvCxnSpPr>
          <p:spPr>
            <a:xfrm flipV="1">
              <a:off x="10436212" y="2523898"/>
              <a:ext cx="19947" cy="320198"/>
            </a:xfrm>
            <a:prstGeom prst="straightConnector1">
              <a:avLst/>
            </a:prstGeom>
            <a:grpFill/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79829" y="2945277"/>
            <a:ext cx="1704377" cy="1678585"/>
            <a:chOff x="2404890" y="2520444"/>
            <a:chExt cx="2272503" cy="2238112"/>
          </a:xfrm>
        </p:grpSpPr>
        <p:sp>
          <p:nvSpPr>
            <p:cNvPr id="34" name="TextBox 33"/>
            <p:cNvSpPr txBox="1"/>
            <p:nvPr/>
          </p:nvSpPr>
          <p:spPr>
            <a:xfrm>
              <a:off x="2404890" y="3102333"/>
              <a:ext cx="1531701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w.roam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4890" y="2520444"/>
              <a:ext cx="227250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w.makeNoise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04890" y="3684225"/>
              <a:ext cx="122948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w.eat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7594" y="4266114"/>
              <a:ext cx="148596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w.sleep</a:t>
              </a:r>
              <a:r>
                <a: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6769341" y="3314609"/>
            <a:ext cx="666473" cy="258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51117" y="3662875"/>
            <a:ext cx="1297097" cy="9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23" idx="1"/>
          </p:cNvCxnSpPr>
          <p:nvPr/>
        </p:nvCxnSpPr>
        <p:spPr>
          <a:xfrm>
            <a:off x="6101941" y="4002779"/>
            <a:ext cx="1333873" cy="19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186683" y="3125739"/>
            <a:ext cx="1469271" cy="135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6367" y="2221087"/>
            <a:ext cx="4647793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 vous appelez une méthode d’un objet référencé,  vous appelez au fait la méthode la plus spécifique du type de cet objet.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type le plus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inférieur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gagne ! </a:t>
            </a: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(inférieur : dans l’arbre d’héritage.)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Arial" panose="020B0604020202020204" pitchFamily="34" charset="0"/>
              <a:buChar char="•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72" y="4982878"/>
            <a:ext cx="6192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machine virtuelle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commence tout d’abord à voir dans la classe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Wolf .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elle ne trouve pas une correspondance de la version de la méthode,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elle commence à grimper l’hiérarchie de l’héritage jusqu’à trouver la bonne méthode.</a:t>
            </a:r>
          </a:p>
        </p:txBody>
      </p:sp>
    </p:spTree>
    <p:extLst>
      <p:ext uri="{BB962C8B-B14F-4D97-AF65-F5344CB8AC3E}">
        <p14:creationId xmlns:p14="http://schemas.microsoft.com/office/powerpoint/2010/main" val="37035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740239"/>
            <a:ext cx="7416824" cy="460212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UpCast</a:t>
            </a:r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classe fille → classe mère</a:t>
            </a:r>
            <a:b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2215753"/>
            <a:ext cx="8386550" cy="33944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400" dirty="0" err="1">
                <a:solidFill>
                  <a:schemeClr val="tx1"/>
                </a:solidFill>
              </a:rPr>
              <a:t>Upcast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 objet est considéré comme une  instance d’une des classes ancêtres de sa classe réelle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est toujours possible de faire un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à cause de la relation est-un de l’héritage, tout objet peut être considéré comme une instance d’une classe ancêtre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souvent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implicite</a:t>
            </a: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753663"/>
            <a:ext cx="7344816" cy="543777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DownCast</a:t>
            </a:r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classe mère → classe fille</a:t>
            </a:r>
            <a:b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5749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fr-FR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Do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wncast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un objet est considéré comme étant d’une classe fille de sa classe de déclaration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Toujours accepté par le compilateur, mais peut provoquer une erreur à l’exécution si l’objet n’est pas du type de la classe fille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doit toujours être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explicite</a:t>
            </a: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99043"/>
            <a:ext cx="6768752" cy="542603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Cacher une méthode </a:t>
            </a:r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b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fr-FR" sz="2800" b="1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ne redéfinit pas une méthode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la  cache (comme les variables)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Si la méthode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de Classe1 est cachée par une méthode m d’une classe fille, la  différence est que : </a:t>
            </a:r>
          </a:p>
          <a:p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 peut désigner la méthode cachée de Classe1 en  préfixant par le nom de la classe : Classe1.m()</a:t>
            </a:r>
          </a:p>
          <a:p>
            <a:pPr marL="300038" lvl="1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ou par un </a:t>
            </a:r>
            <a:r>
              <a:rPr lang="fr-F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est une instance d'une classe fille de  Classe1 : 	 ((Classe1)x)m()</a:t>
            </a:r>
          </a:p>
          <a:p>
            <a:pPr marL="300038" lvl="1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038" lvl="1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mais on ne peut pas la désigner en la préfixant par  « super. »</a:t>
            </a: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75656" y="620688"/>
            <a:ext cx="6589199" cy="644650"/>
          </a:xfrm>
          <a:solidFill>
            <a:schemeClr val="tx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456432" y="1484784"/>
            <a:ext cx="5364040" cy="4608512"/>
          </a:xfrm>
        </p:spPr>
        <p:txBody>
          <a:bodyPr>
            <a:normAutofit fontScale="77500" lnSpcReduction="20000"/>
          </a:bodyPr>
          <a:lstStyle/>
          <a:p>
            <a:r>
              <a:rPr lang="fr-FR" sz="2800" dirty="0">
                <a:solidFill>
                  <a:schemeClr val="tx1"/>
                </a:solidFill>
              </a:rPr>
              <a:t>Introduction </a:t>
            </a:r>
          </a:p>
          <a:p>
            <a:r>
              <a:rPr lang="fr-FR" sz="2800" dirty="0">
                <a:solidFill>
                  <a:schemeClr val="tx1"/>
                </a:solidFill>
              </a:rPr>
              <a:t>Classe et objet</a:t>
            </a:r>
          </a:p>
          <a:p>
            <a:r>
              <a:rPr lang="fr-FR" sz="2800" dirty="0">
                <a:solidFill>
                  <a:schemeClr val="tx1"/>
                </a:solidFill>
              </a:rPr>
              <a:t>Encapsulation</a:t>
            </a:r>
          </a:p>
          <a:p>
            <a:r>
              <a:rPr lang="fr-FR" sz="2800" dirty="0">
                <a:solidFill>
                  <a:schemeClr val="tx1"/>
                </a:solidFill>
              </a:rPr>
              <a:t>Héritage</a:t>
            </a:r>
          </a:p>
          <a:p>
            <a:pPr fontAlgn="t"/>
            <a:r>
              <a:rPr lang="fr-FR" sz="3200" b="1" u="sng" dirty="0">
                <a:solidFill>
                  <a:schemeClr val="tx1"/>
                </a:solidFill>
              </a:rPr>
              <a:t>Polymorphisme</a:t>
            </a:r>
          </a:p>
          <a:p>
            <a:r>
              <a:rPr lang="fr-FR" sz="2800" dirty="0">
                <a:solidFill>
                  <a:schemeClr val="tx1"/>
                </a:solidFill>
              </a:rPr>
              <a:t>Exceptions</a:t>
            </a:r>
          </a:p>
          <a:p>
            <a:r>
              <a:rPr lang="fr-FR" sz="2800" dirty="0">
                <a:solidFill>
                  <a:schemeClr val="tx1"/>
                </a:solidFill>
              </a:rPr>
              <a:t>Connexion Base de donnée</a:t>
            </a:r>
          </a:p>
          <a:p>
            <a:r>
              <a:rPr lang="fr-FR" sz="2800" dirty="0">
                <a:solidFill>
                  <a:schemeClr val="tx1"/>
                </a:solidFill>
              </a:rPr>
              <a:t>Interfaces</a:t>
            </a:r>
          </a:p>
          <a:p>
            <a:r>
              <a:rPr lang="fr-FR" sz="2800" dirty="0">
                <a:solidFill>
                  <a:schemeClr val="tx1"/>
                </a:solidFill>
              </a:rPr>
              <a:t>Lambda Expression</a:t>
            </a:r>
          </a:p>
          <a:p>
            <a:r>
              <a:rPr lang="fr-FR" sz="2800" dirty="0">
                <a:solidFill>
                  <a:schemeClr val="tx1"/>
                </a:solidFill>
              </a:rPr>
              <a:t>Collections</a:t>
            </a:r>
          </a:p>
          <a:p>
            <a:r>
              <a:rPr lang="fr-FR" sz="2800" dirty="0">
                <a:solidFill>
                  <a:schemeClr val="tx1"/>
                </a:solidFill>
              </a:rPr>
              <a:t>Stream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6194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8202" y="683758"/>
            <a:ext cx="7317360" cy="573173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: classe/méthode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728067"/>
            <a:ext cx="8229600" cy="23077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lasse final </a:t>
            </a:r>
            <a:r>
              <a:rPr lang="fr-F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 peut avoir de classes filles  </a:t>
            </a:r>
          </a:p>
          <a:p>
            <a:pPr marL="0" indent="0">
              <a:buNone/>
            </a:pPr>
            <a:endParaRPr lang="fr-F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0" y="2492896"/>
            <a:ext cx="3458096" cy="13855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430" y="4230464"/>
            <a:ext cx="6141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i="1" dirty="0">
                <a:latin typeface="Calibri" pitchFamily="34" charset="0"/>
                <a:cs typeface="Times New Roman" panose="02020603050405020304" pitchFamily="18" charset="0"/>
              </a:rPr>
              <a:t>Méthode final : </a:t>
            </a:r>
            <a:r>
              <a:rPr lang="fr-FR" sz="2800" i="1" dirty="0">
                <a:latin typeface="Calibri" pitchFamily="34" charset="0"/>
                <a:cs typeface="Times New Roman" panose="02020603050405020304" pitchFamily="18" charset="0"/>
              </a:rPr>
              <a:t>ne peut être redéfinie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37" y="2881918"/>
            <a:ext cx="4584725" cy="143810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76" y="4998244"/>
            <a:ext cx="3263593" cy="1383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726" y="4998244"/>
            <a:ext cx="4831345" cy="1407451"/>
          </a:xfrm>
          <a:prstGeom prst="rect">
            <a:avLst/>
          </a:prstGeom>
        </p:spPr>
      </p:pic>
      <p:sp>
        <p:nvSpPr>
          <p:cNvPr id="10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98106"/>
            <a:ext cx="7344816" cy="544477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Définition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541169"/>
            <a:ext cx="2133600" cy="357188"/>
          </a:xfrm>
          <a:prstGeom prst="rect">
            <a:avLst/>
          </a:prstGeom>
        </p:spPr>
        <p:txBody>
          <a:bodyPr/>
          <a:lstStyle/>
          <a:p>
            <a:fld id="{2534E4F8-CD40-4190-BA02-531F6A3BC84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3528" y="1628800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permet de vérifier si l'objet qui lui est fourni en paramètre est égal à l'objet sur laquelle la méthode est invoquée. Sa signature est la suivante :   public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L'opérateur == vérifie si deux objets sont identiques : il compare que les deux objets possèdent la même référence mémoire et sont donc en fait le même objet.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objets identiques sont égaux mais deux objets égaux ne sont pas forcement identiques.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vérifie l'égalité de deux objets : son rôle est de vérifier si deux instances sont sémantiquement équivalentes même si ce sont deux instances distinctes.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classe peut avoir sa propre implémentation de l'égalité mais généralement deux objets sont égaux si tout ou partie de leurs états sont égaux.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5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7174160" cy="598262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Implémentation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3548" y="1628800"/>
            <a:ext cx="78695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500" dirty="0"/>
              <a:t>public class Animal</a:t>
            </a:r>
          </a:p>
          <a:p>
            <a:r>
              <a:rPr lang="fr-FR" sz="1500" dirty="0"/>
              <a:t>{</a:t>
            </a:r>
          </a:p>
          <a:p>
            <a:r>
              <a:rPr lang="fr-FR" sz="1500" dirty="0"/>
              <a:t>String </a:t>
            </a:r>
            <a:r>
              <a:rPr lang="fr-FR" sz="1500" dirty="0" err="1"/>
              <a:t>name</a:t>
            </a:r>
            <a:r>
              <a:rPr lang="fr-FR" sz="1500" dirty="0"/>
              <a:t>;</a:t>
            </a:r>
          </a:p>
          <a:p>
            <a:endParaRPr lang="fr-FR" sz="1500" dirty="0"/>
          </a:p>
          <a:p>
            <a:r>
              <a:rPr lang="fr-FR" sz="1500" dirty="0"/>
              <a:t> </a:t>
            </a:r>
            <a:r>
              <a:rPr lang="fr-FR" sz="1500" b="1" dirty="0"/>
              <a:t>@</a:t>
            </a:r>
            <a:r>
              <a:rPr lang="fr-FR" sz="1500" b="1" dirty="0" err="1"/>
              <a:t>Override</a:t>
            </a:r>
            <a:endParaRPr lang="fr-FR" sz="1500" b="1" dirty="0"/>
          </a:p>
          <a:p>
            <a:r>
              <a:rPr lang="fr-FR" sz="1500" b="1" dirty="0"/>
              <a:t>    public </a:t>
            </a:r>
            <a:r>
              <a:rPr lang="fr-FR" sz="1500" b="1" dirty="0" err="1"/>
              <a:t>boolean</a:t>
            </a:r>
            <a:r>
              <a:rPr lang="fr-FR" sz="1500" b="1" dirty="0"/>
              <a:t> </a:t>
            </a:r>
            <a:r>
              <a:rPr lang="fr-FR" sz="1500" b="1" dirty="0" err="1"/>
              <a:t>equals</a:t>
            </a:r>
            <a:r>
              <a:rPr lang="fr-FR" sz="1500" b="1" dirty="0"/>
              <a:t>(Object </a:t>
            </a:r>
            <a:r>
              <a:rPr lang="fr-FR" sz="1500" b="1" dirty="0" err="1"/>
              <a:t>obj</a:t>
            </a:r>
            <a:r>
              <a:rPr lang="fr-FR" sz="1500" b="1" dirty="0"/>
              <a:t>) {</a:t>
            </a:r>
          </a:p>
          <a:p>
            <a:r>
              <a:rPr lang="fr-FR" sz="1500" b="1" dirty="0"/>
              <a:t>        if (</a:t>
            </a:r>
            <a:r>
              <a:rPr lang="fr-FR" sz="1500" b="1" dirty="0" err="1"/>
              <a:t>obj</a:t>
            </a:r>
            <a:r>
              <a:rPr lang="fr-FR" sz="1500" b="1" dirty="0"/>
              <a:t> == </a:t>
            </a:r>
            <a:r>
              <a:rPr lang="fr-FR" sz="1500" b="1" dirty="0" err="1"/>
              <a:t>null</a:t>
            </a:r>
            <a:r>
              <a:rPr lang="fr-FR" sz="1500" b="1" dirty="0"/>
              <a:t>) {</a:t>
            </a:r>
          </a:p>
          <a:p>
            <a:r>
              <a:rPr lang="fr-FR" sz="1500" b="1" dirty="0"/>
              <a:t>            return false;</a:t>
            </a:r>
          </a:p>
          <a:p>
            <a:r>
              <a:rPr lang="fr-FR" sz="1500" b="1" dirty="0"/>
              <a:t>        }</a:t>
            </a:r>
          </a:p>
          <a:p>
            <a:r>
              <a:rPr lang="fr-FR" sz="1500" b="1" dirty="0"/>
              <a:t>        if (</a:t>
            </a:r>
            <a:r>
              <a:rPr lang="fr-FR" sz="1500" b="1" dirty="0" err="1"/>
              <a:t>getClass</a:t>
            </a:r>
            <a:r>
              <a:rPr lang="fr-FR" sz="1500" b="1" dirty="0"/>
              <a:t>() != </a:t>
            </a:r>
            <a:r>
              <a:rPr lang="fr-FR" sz="1500" b="1" dirty="0" err="1"/>
              <a:t>obj.getClass</a:t>
            </a:r>
            <a:r>
              <a:rPr lang="fr-FR" sz="1500" b="1" dirty="0"/>
              <a:t>()) { </a:t>
            </a:r>
            <a:r>
              <a:rPr lang="fr-FR" sz="1500" b="1" dirty="0">
                <a:solidFill>
                  <a:schemeClr val="accent2">
                    <a:lumMod val="75000"/>
                  </a:schemeClr>
                </a:solidFill>
              </a:rPr>
              <a:t>// if(!(</a:t>
            </a:r>
            <a:r>
              <a:rPr lang="fr-FR" sz="15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fr-FR" sz="15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500" b="1" dirty="0" err="1">
                <a:solidFill>
                  <a:schemeClr val="accent2">
                    <a:lumMod val="75000"/>
                  </a:schemeClr>
                </a:solidFill>
              </a:rPr>
              <a:t>instanceof</a:t>
            </a:r>
            <a:r>
              <a:rPr lang="fr-FR" sz="1500" b="1" dirty="0">
                <a:solidFill>
                  <a:schemeClr val="accent2">
                    <a:lumMod val="75000"/>
                  </a:schemeClr>
                </a:solidFill>
              </a:rPr>
              <a:t> Animal))  </a:t>
            </a:r>
          </a:p>
          <a:p>
            <a:r>
              <a:rPr lang="fr-FR" sz="1500" b="1" dirty="0"/>
              <a:t>            return false;</a:t>
            </a:r>
          </a:p>
          <a:p>
            <a:r>
              <a:rPr lang="fr-FR" sz="1500" b="1" dirty="0"/>
              <a:t>        }</a:t>
            </a:r>
          </a:p>
          <a:p>
            <a:r>
              <a:rPr lang="fr-FR" sz="1500" b="1" dirty="0"/>
              <a:t>        final Animal </a:t>
            </a:r>
            <a:r>
              <a:rPr lang="fr-FR" sz="1500" b="1" dirty="0" err="1"/>
              <a:t>animal</a:t>
            </a:r>
            <a:r>
              <a:rPr lang="fr-FR" sz="1500" b="1" dirty="0"/>
              <a:t> = (Animal) </a:t>
            </a:r>
            <a:r>
              <a:rPr lang="fr-FR" sz="1500" b="1" dirty="0" err="1"/>
              <a:t>obj</a:t>
            </a:r>
            <a:r>
              <a:rPr lang="fr-FR" sz="1500" b="1" dirty="0"/>
              <a:t>;</a:t>
            </a:r>
          </a:p>
          <a:p>
            <a:endParaRPr lang="fr-FR" sz="1500" b="1" dirty="0"/>
          </a:p>
          <a:p>
            <a:r>
              <a:rPr lang="fr-FR" sz="1500" b="1" dirty="0"/>
              <a:t>        if (this.name != animal.name) {</a:t>
            </a:r>
          </a:p>
          <a:p>
            <a:r>
              <a:rPr lang="fr-FR" sz="1500" b="1" dirty="0"/>
              <a:t>            return false;</a:t>
            </a:r>
          </a:p>
          <a:p>
            <a:r>
              <a:rPr lang="fr-FR" sz="1500" b="1" dirty="0"/>
              <a:t>        }</a:t>
            </a:r>
          </a:p>
          <a:p>
            <a:r>
              <a:rPr lang="fr-FR" sz="1500" b="1" dirty="0"/>
              <a:t>        return </a:t>
            </a:r>
            <a:r>
              <a:rPr lang="fr-FR" sz="1500" b="1" dirty="0" err="1"/>
              <a:t>true</a:t>
            </a:r>
            <a:r>
              <a:rPr lang="fr-FR" sz="1500" b="1" dirty="0"/>
              <a:t>;</a:t>
            </a:r>
          </a:p>
          <a:p>
            <a:r>
              <a:rPr lang="fr-FR" sz="1500" b="1" dirty="0"/>
              <a:t>    }</a:t>
            </a:r>
          </a:p>
          <a:p>
            <a:r>
              <a:rPr lang="fr-FR" sz="1500" dirty="0"/>
              <a:t>}</a:t>
            </a:r>
          </a:p>
        </p:txBody>
      </p:sp>
      <p:sp>
        <p:nvSpPr>
          <p:cNvPr id="5" name="Espace réservé du numéro de diapositive 4"/>
          <p:cNvSpPr txBox="1">
            <a:spLocks/>
          </p:cNvSpPr>
          <p:nvPr/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156223-6CBB-4053-8E25-8C4A16887D2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75656" y="620688"/>
            <a:ext cx="6589199" cy="644650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kern="0" dirty="0"/>
              <a:t>Objectifs</a:t>
            </a:r>
            <a:br>
              <a:rPr lang="es-ES" b="1" kern="0" dirty="0"/>
            </a:br>
            <a:endParaRPr lang="en-US" b="1" kern="0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755576" y="1988840"/>
            <a:ext cx="8064896" cy="410445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Redéfinition de méthodes dans les sous-classes : POLYMORPHISME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Sur-classement et substitution.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transtypage (conversion de type ou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anglais) 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et méthode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</a:p>
          <a:p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94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056784" cy="720080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fr-FR" sz="3600" b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Polymorphisme: Définition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39614"/>
            <a:ext cx="8640960" cy="495801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N’importe quel objet en Java qui peut passer d’une relation « est un » peut être considéré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est le fait qu’une même </a:t>
            </a:r>
          </a:p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écriture peut correspondre à différents appels de méthodes</a:t>
            </a:r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263"/>
            <a:ext cx="8229600" cy="170633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polymorphisme est le fait de référencer une classe 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un référence déclaré de type une classe 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mère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 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57735" y="2793504"/>
            <a:ext cx="1523730" cy="1336465"/>
            <a:chOff x="9056914" y="3363681"/>
            <a:chExt cx="1338943" cy="1262748"/>
          </a:xfrm>
        </p:grpSpPr>
        <p:sp>
          <p:nvSpPr>
            <p:cNvPr id="4" name="Rectangle 3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57735" y="4750893"/>
            <a:ext cx="1523730" cy="1336465"/>
            <a:chOff x="9056914" y="3363681"/>
            <a:chExt cx="1338943" cy="1262748"/>
          </a:xfrm>
        </p:grpSpPr>
        <p:sp>
          <p:nvSpPr>
            <p:cNvPr id="8" name="Rectangle 7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7519600" y="4129969"/>
            <a:ext cx="0" cy="620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14780" y="3881584"/>
            <a:ext cx="39837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00" dirty="0"/>
              <a:t>Animal </a:t>
            </a:r>
            <a:r>
              <a:rPr lang="fr-FR" sz="2100" dirty="0" err="1"/>
              <a:t>myDog</a:t>
            </a:r>
            <a:r>
              <a:rPr lang="fr-FR" sz="2100" dirty="0"/>
              <a:t> = new Dog();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31357" y="4327072"/>
            <a:ext cx="364603" cy="28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9552" y="4665889"/>
            <a:ext cx="2409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Référence déclaré en</a:t>
            </a:r>
          </a:p>
          <a:p>
            <a:r>
              <a:rPr lang="fr-FR" sz="1600" dirty="0"/>
              <a:t>tant qu’Animal().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134927" y="4311024"/>
            <a:ext cx="416688" cy="39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1396" y="4750893"/>
            <a:ext cx="211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Objet crée en </a:t>
            </a:r>
          </a:p>
          <a:p>
            <a:r>
              <a:rPr lang="fr-FR" dirty="0"/>
              <a:t>tant que Dog().</a:t>
            </a:r>
          </a:p>
        </p:txBody>
      </p:sp>
      <p:sp>
        <p:nvSpPr>
          <p:cNvPr id="19" name="Titre 9"/>
          <p:cNvSpPr txBox="1">
            <a:spLocks/>
          </p:cNvSpPr>
          <p:nvPr/>
        </p:nvSpPr>
        <p:spPr>
          <a:xfrm>
            <a:off x="1414780" y="582932"/>
            <a:ext cx="7045652" cy="72008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 b="1" kern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Polymorphisme: Définition </a:t>
            </a:r>
          </a:p>
        </p:txBody>
      </p:sp>
    </p:spTree>
    <p:extLst>
      <p:ext uri="{BB962C8B-B14F-4D97-AF65-F5344CB8AC3E}">
        <p14:creationId xmlns:p14="http://schemas.microsoft.com/office/powerpoint/2010/main" val="10317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92696"/>
            <a:ext cx="7119168" cy="676480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 : Tableau Polymorphique (1/3)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32" y="1697013"/>
            <a:ext cx="8229600" cy="1240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le polymorphisme : le type de la référence peut être la classe mère de l’objet instancié.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 tableau polymorphique.</a:t>
            </a:r>
          </a:p>
          <a:p>
            <a:pPr marL="342900" lvl="1" indent="0">
              <a:buNone/>
            </a:pPr>
            <a:endParaRPr lang="fr-F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932" y="2998584"/>
            <a:ext cx="5409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Soit :  Animal [ ]  </a:t>
            </a:r>
            <a:r>
              <a:rPr lang="fr-FR" sz="2000" b="1" dirty="0" err="1"/>
              <a:t>animals</a:t>
            </a:r>
            <a:r>
              <a:rPr lang="fr-FR" sz="2000" b="1" dirty="0"/>
              <a:t> = new Animal [3];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92685" y="2913664"/>
            <a:ext cx="1004207" cy="947061"/>
            <a:chOff x="9056914" y="3363681"/>
            <a:chExt cx="1338943" cy="1262748"/>
          </a:xfrm>
        </p:grpSpPr>
        <p:sp>
          <p:nvSpPr>
            <p:cNvPr id="17" name="Rectangle 16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92685" y="4423078"/>
            <a:ext cx="1004207" cy="947061"/>
            <a:chOff x="9056914" y="3363681"/>
            <a:chExt cx="1338943" cy="1262748"/>
          </a:xfrm>
        </p:grpSpPr>
        <p:sp>
          <p:nvSpPr>
            <p:cNvPr id="20" name="Rectangle 19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02724" y="4423078"/>
            <a:ext cx="1004207" cy="947061"/>
            <a:chOff x="9056914" y="3363681"/>
            <a:chExt cx="1338943" cy="1262748"/>
          </a:xfrm>
        </p:grpSpPr>
        <p:sp>
          <p:nvSpPr>
            <p:cNvPr id="23" name="Rectangle 22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82647" y="4423078"/>
            <a:ext cx="1004207" cy="947061"/>
            <a:chOff x="9056914" y="3363681"/>
            <a:chExt cx="1338943" cy="1262748"/>
          </a:xfrm>
        </p:grpSpPr>
        <p:sp>
          <p:nvSpPr>
            <p:cNvPr id="26" name="Rectangle 25"/>
            <p:cNvSpPr/>
            <p:nvPr/>
          </p:nvSpPr>
          <p:spPr>
            <a:xfrm>
              <a:off x="9056914" y="3363681"/>
              <a:ext cx="1338943" cy="3701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Wolf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56914" y="3733796"/>
              <a:ext cx="1338943" cy="8926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H="1" flipV="1">
            <a:off x="6204827" y="4156035"/>
            <a:ext cx="2179923" cy="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0"/>
          </p:cNvCxnSpPr>
          <p:nvPr/>
        </p:nvCxnSpPr>
        <p:spPr>
          <a:xfrm flipH="1" flipV="1">
            <a:off x="6204827" y="4156035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7289595" y="4165646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374362" y="4165647"/>
            <a:ext cx="1" cy="267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8" idx="2"/>
          </p:cNvCxnSpPr>
          <p:nvPr/>
        </p:nvCxnSpPr>
        <p:spPr>
          <a:xfrm flipV="1">
            <a:off x="7289594" y="3860725"/>
            <a:ext cx="5195" cy="29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680" y="3372821"/>
            <a:ext cx="6520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fr-FR" dirty="0"/>
              <a:t>Déclarer un tableau de type Animal.</a:t>
            </a:r>
          </a:p>
          <a:p>
            <a:pPr marL="442913" indent="-442913" algn="just">
              <a:buFont typeface="Wingdings" panose="05000000000000000000" pitchFamily="2" charset="2"/>
              <a:buChar char="ü"/>
            </a:pPr>
            <a:r>
              <a:rPr lang="fr-FR" dirty="0"/>
              <a:t>Un tableau qui contiendra des objets </a:t>
            </a:r>
          </a:p>
          <a:p>
            <a:pPr algn="just"/>
            <a:r>
              <a:rPr lang="fr-FR" dirty="0"/>
              <a:t>   de type Animal. 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830932" y="4670388"/>
            <a:ext cx="2624436" cy="1569660"/>
          </a:xfrm>
          <a:prstGeom prst="rect">
            <a:avLst/>
          </a:prstGeom>
          <a:noFill/>
          <a:ln>
            <a:solidFill>
              <a:srgbClr val="FF4747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/>
              <a:t>animals</a:t>
            </a:r>
            <a:r>
              <a:rPr lang="fr-FR" sz="1600" dirty="0"/>
              <a:t> [0] = new Dog();</a:t>
            </a:r>
          </a:p>
          <a:p>
            <a:endParaRPr lang="fr-FR" sz="1600" dirty="0"/>
          </a:p>
          <a:p>
            <a:r>
              <a:rPr lang="fr-FR" sz="1600" dirty="0" err="1"/>
              <a:t>animals</a:t>
            </a:r>
            <a:r>
              <a:rPr lang="fr-FR" sz="1600" dirty="0"/>
              <a:t> [1] = new Cat();</a:t>
            </a:r>
          </a:p>
          <a:p>
            <a:endParaRPr lang="fr-FR" sz="1600" dirty="0"/>
          </a:p>
          <a:p>
            <a:r>
              <a:rPr lang="fr-FR" sz="1600" dirty="0" err="1"/>
              <a:t>animals</a:t>
            </a:r>
            <a:r>
              <a:rPr lang="fr-FR" sz="1600" dirty="0"/>
              <a:t> [2] = new Wolf();</a:t>
            </a:r>
          </a:p>
          <a:p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3626141" y="563811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On peut affecter les classes « filles » de la classe </a:t>
            </a:r>
            <a:r>
              <a:rPr lang="fr-FR" b="1" dirty="0"/>
              <a:t>Animal</a:t>
            </a:r>
            <a:r>
              <a:rPr lang="fr-FR" dirty="0"/>
              <a:t> dans le tableau ( de type Animal).</a:t>
            </a:r>
          </a:p>
        </p:txBody>
      </p:sp>
    </p:spTree>
    <p:extLst>
      <p:ext uri="{BB962C8B-B14F-4D97-AF65-F5344CB8AC3E}">
        <p14:creationId xmlns:p14="http://schemas.microsoft.com/office/powerpoint/2010/main" val="33056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7488832" cy="639514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: Tableau Polymorphique (2/3) 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8308"/>
              </p:ext>
            </p:extLst>
          </p:nvPr>
        </p:nvGraphicFramePr>
        <p:xfrm>
          <a:off x="5080555" y="3149872"/>
          <a:ext cx="3594874" cy="1233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335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" y="3777046"/>
            <a:ext cx="2974776" cy="22674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83" y="3760526"/>
            <a:ext cx="2733393" cy="21429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90" y="3739814"/>
            <a:ext cx="2958698" cy="23063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628800"/>
            <a:ext cx="5002342" cy="18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5656" y="620688"/>
            <a:ext cx="7560840" cy="655152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: Tableau Polymorphique (3/3) 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8308"/>
              </p:ext>
            </p:extLst>
          </p:nvPr>
        </p:nvGraphicFramePr>
        <p:xfrm>
          <a:off x="5080555" y="3149872"/>
          <a:ext cx="3594874" cy="1233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335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62980"/>
            <a:ext cx="4813649" cy="2907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5" y="2662980"/>
            <a:ext cx="4155685" cy="29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7664" y="624610"/>
            <a:ext cx="7056784" cy="691469"/>
          </a:xfrm>
          <a:solidFill>
            <a:schemeClr val="bg2">
              <a:lumMod val="75000"/>
              <a:alpha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Exemple : Argument Polymorphique 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3345" y="4360283"/>
            <a:ext cx="8000870" cy="164352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méthode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giveShot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de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peut prendre soit un objet Cat ou Dog tant que l’objet passé en paramètre est une classe fille de Animal. </a:t>
            </a:r>
          </a:p>
          <a:p>
            <a:pPr marL="214313" indent="-2143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makeNoise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dit être implémenté dans les classes Cat et Dog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0" y="1993467"/>
            <a:ext cx="3536043" cy="1969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28" y="1963750"/>
            <a:ext cx="3216884" cy="2396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51" y="3376706"/>
            <a:ext cx="1372360" cy="57405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Intégrale</Template>
  <TotalTime>2031</TotalTime>
  <Words>1120</Words>
  <Application>Microsoft Office PowerPoint</Application>
  <PresentationFormat>Affichage à l'écran (4:3)</PresentationFormat>
  <Paragraphs>257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5" baseType="lpstr">
      <vt:lpstr>Adobe Devanagari</vt:lpstr>
      <vt:lpstr>Arial</vt:lpstr>
      <vt:lpstr>Calibri</vt:lpstr>
      <vt:lpstr>Calibri Light</vt:lpstr>
      <vt:lpstr>Comic Sans MS</vt:lpstr>
      <vt:lpstr>Times New Roman</vt:lpstr>
      <vt:lpstr>Tw Cen MT</vt:lpstr>
      <vt:lpstr>Tw Cen MT Condensed</vt:lpstr>
      <vt:lpstr>Wingdings</vt:lpstr>
      <vt:lpstr>Wingdings 2</vt:lpstr>
      <vt:lpstr>Wingdings 3</vt:lpstr>
      <vt:lpstr>HDOfficeLightV0</vt:lpstr>
      <vt:lpstr>Intégral</vt:lpstr>
      <vt:lpstr>Conception par Objet et Programmation Java</vt:lpstr>
      <vt:lpstr>Plan</vt:lpstr>
      <vt:lpstr>Objectifs </vt:lpstr>
      <vt:lpstr>Polymorphisme: Définition </vt:lpstr>
      <vt:lpstr>Présentation PowerPoint</vt:lpstr>
      <vt:lpstr>Exemple  : Tableau Polymorphique (1/3) </vt:lpstr>
      <vt:lpstr>Exemple : Tableau Polymorphique (2/3) </vt:lpstr>
      <vt:lpstr>Exemple : Tableau Polymorphique (3/3) </vt:lpstr>
      <vt:lpstr>Exemple : Argument Polymorphique </vt:lpstr>
      <vt:lpstr>Surclassement et Substitution</vt:lpstr>
      <vt:lpstr>Surclassement et Substitution</vt:lpstr>
      <vt:lpstr>instanceof </vt:lpstr>
      <vt:lpstr>Le polymorphisme au runtime</vt:lpstr>
      <vt:lpstr>Le polymorphisme au runtime</vt:lpstr>
      <vt:lpstr>Le polymorphisme au runtime</vt:lpstr>
      <vt:lpstr>Quel est la méthode appelée ?</vt:lpstr>
      <vt:lpstr>UpCast : classe fille → classe mère </vt:lpstr>
      <vt:lpstr>DownCast : classe mère → classe fille </vt:lpstr>
      <vt:lpstr>Cacher une méthode static </vt:lpstr>
      <vt:lpstr>Final : classe/méthode </vt:lpstr>
      <vt:lpstr>Equals / Définition </vt:lpstr>
      <vt:lpstr>Equals / Implémentation</vt:lpstr>
    </vt:vector>
  </TitlesOfParts>
  <Company>Biatel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cp:lastModifiedBy>Houssem Eddine Lassoued</cp:lastModifiedBy>
  <cp:revision>128</cp:revision>
  <dcterms:created xsi:type="dcterms:W3CDTF">2011-08-10T09:14:16Z</dcterms:created>
  <dcterms:modified xsi:type="dcterms:W3CDTF">2018-09-19T23:32:32Z</dcterms:modified>
</cp:coreProperties>
</file>