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3"/>
  </p:notesMasterIdLst>
  <p:sldIdLst>
    <p:sldId id="354" r:id="rId2"/>
    <p:sldId id="258" r:id="rId3"/>
    <p:sldId id="353" r:id="rId4"/>
    <p:sldId id="315" r:id="rId5"/>
    <p:sldId id="334" r:id="rId6"/>
    <p:sldId id="335" r:id="rId7"/>
    <p:sldId id="336" r:id="rId8"/>
    <p:sldId id="332" r:id="rId9"/>
    <p:sldId id="316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54"/>
            <p14:sldId id="258"/>
            <p14:sldId id="353"/>
            <p14:sldId id="315"/>
            <p14:sldId id="334"/>
            <p14:sldId id="335"/>
            <p14:sldId id="336"/>
            <p14:sldId id="332"/>
            <p14:sldId id="31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136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2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02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7223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391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360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784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712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665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55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79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254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431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7 : </a:t>
              </a:r>
              <a:r>
                <a:rPr lang="fr-FR" sz="2400" b="1" u="sng" dirty="0"/>
                <a:t>Les classes abstraites et l</a:t>
              </a:r>
              <a:r>
                <a:rPr lang="es-UY" sz="2400" b="1" u="sng" kern="0" dirty="0"/>
                <a:t>es Interfaces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26225" y="3931804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93852"/>
            <a:ext cx="7344816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L’interface est plus riche qu’un simple cas particulier des classes abstraites :	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Une classe peut implémenter plusieurs interfaces (alors qu’une classe ne pouvait dériver que d’une seule classe abstraite).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La notion d’interface va se superposer à celle de dérivation, et non s’y substitue.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Les interfaces peuvent se dériver.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Une classe dérivée peut implémenter 1 ou plusieurs interfaces, elle peut même ré-implémenter une interface déjà implémentée par la superclasse.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On pourra utiliser des variables de type interface</a:t>
            </a:r>
            <a:endParaRPr lang="fr-FR" sz="2200" i="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93852"/>
            <a:ext cx="7200800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400" b="1" i="0" u="sng" dirty="0">
                <a:solidFill>
                  <a:schemeClr val="tx1"/>
                </a:solidFill>
              </a:rPr>
              <a:t>Syntaxe:</a:t>
            </a:r>
          </a:p>
          <a:p>
            <a:pPr marL="0" indent="0" algn="just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public interface I </a:t>
            </a: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fr-FR" sz="2400" dirty="0" err="1">
                <a:solidFill>
                  <a:schemeClr val="tx1"/>
                </a:solidFill>
              </a:rPr>
              <a:t>void</a:t>
            </a:r>
            <a:r>
              <a:rPr lang="fr-FR" sz="2400" dirty="0">
                <a:solidFill>
                  <a:schemeClr val="tx1"/>
                </a:solidFill>
              </a:rPr>
              <a:t> f (</a:t>
            </a:r>
            <a:r>
              <a:rPr lang="fr-FR" sz="2400" dirty="0" err="1">
                <a:solidFill>
                  <a:schemeClr val="tx1"/>
                </a:solidFill>
              </a:rPr>
              <a:t>int</a:t>
            </a:r>
            <a:r>
              <a:rPr lang="fr-FR" sz="2400" dirty="0">
                <a:solidFill>
                  <a:schemeClr val="tx1"/>
                </a:solidFill>
              </a:rPr>
              <a:t> n) ; //public abstract facultatifs</a:t>
            </a: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void</a:t>
            </a:r>
            <a:r>
              <a:rPr lang="fr-FR" sz="2400" dirty="0">
                <a:solidFill>
                  <a:schemeClr val="tx1"/>
                </a:solidFill>
              </a:rPr>
              <a:t> g () ; //public abstract facultatifs </a:t>
            </a: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} </a:t>
            </a: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Toutes les méthodes d’une interface qui possèdent une implémentation sont abstraites. On peut ne pas mentionner le modificateur de visibilité (par défaut public) et le mot clé « abstract »</a:t>
            </a:r>
            <a:endParaRPr lang="fr-FR" sz="2200" i="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03648" y="648020"/>
            <a:ext cx="6984776" cy="644650"/>
          </a:xfrm>
          <a:solidFill>
            <a:schemeClr val="tx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Plan</a:t>
            </a:r>
            <a:endParaRPr lang="en-US" sz="32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203848" y="1152908"/>
            <a:ext cx="5616624" cy="4940388"/>
          </a:xfrm>
        </p:spPr>
        <p:txBody>
          <a:bodyPr>
            <a:normAutofit fontScale="77500" lnSpcReduction="20000"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Polymorphisme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pPr fontAlgn="t"/>
            <a:r>
              <a:rPr lang="fr-FR" sz="3200" b="1" u="sng" dirty="0">
                <a:solidFill>
                  <a:schemeClr val="bg1"/>
                </a:solidFill>
              </a:rPr>
              <a:t>Interfaces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03648" y="648020"/>
            <a:ext cx="6984776" cy="644650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dirty="0"/>
              <a:t>Objectifs</a:t>
            </a:r>
            <a:endParaRPr lang="en-US" sz="32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096206" y="1844824"/>
            <a:ext cx="7724266" cy="3960440"/>
          </a:xfr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Introduire la notion de classe abstraite</a:t>
            </a:r>
          </a:p>
          <a:p>
            <a:pPr marL="274320" indent="-274320">
              <a:spcBef>
                <a:spcPct val="20000"/>
              </a:spcBef>
              <a:buFont typeface="Arial" pitchFamily="34" charset="0"/>
              <a:buChar char="•"/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Introduire le concept d’interfaces</a:t>
            </a:r>
          </a:p>
          <a:p>
            <a:pPr marL="274320" indent="-274320">
              <a:spcBef>
                <a:spcPct val="20000"/>
              </a:spcBef>
              <a:buFont typeface="Arial" pitchFamily="34" charset="0"/>
              <a:buChar char="•"/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d’une interface.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44518"/>
            <a:ext cx="7272808" cy="651654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classes abstraites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139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i="0" dirty="0" err="1">
                <a:solidFill>
                  <a:schemeClr val="tx1"/>
                </a:solidFill>
              </a:rPr>
              <a:t>Déﬁnition</a:t>
            </a:r>
            <a:r>
              <a:rPr lang="fr-FR" sz="2600" b="1" i="0" dirty="0">
                <a:solidFill>
                  <a:schemeClr val="tx1"/>
                </a:solidFill>
              </a:rPr>
              <a:t>:</a:t>
            </a:r>
            <a:endParaRPr lang="fr-FR" sz="2600" i="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i="0" dirty="0">
                <a:solidFill>
                  <a:schemeClr val="tx1"/>
                </a:solidFill>
              </a:rPr>
              <a:t>Une classe abstraite est une classe qui ne permet pas d’instancier des objets, elle ne peut servir que de classe de base pour une dérivation.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fr-FR" sz="2400" i="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i="0" dirty="0">
                <a:solidFill>
                  <a:schemeClr val="tx1"/>
                </a:solidFill>
              </a:rPr>
              <a:t>Dans une classe abstraite, on peut trouver classiquement des méthodes et des champs, dont héritera toute classe dérivée et on peut trouver des méthodes dites « abstraites » qui fournissent uniquement la signature et le type de retour.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55168" y="693852"/>
            <a:ext cx="7093296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classes abstraites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69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u="sng" dirty="0">
                <a:solidFill>
                  <a:schemeClr val="tx1"/>
                </a:solidFill>
              </a:rPr>
              <a:t>Syntaxe:</a:t>
            </a:r>
            <a:endParaRPr lang="fr-FR" sz="2600" u="sng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fr-FR" sz="2600" b="1" dirty="0">
                <a:solidFill>
                  <a:schemeClr val="accent6"/>
                </a:solidFill>
              </a:rPr>
              <a:t>abstract</a:t>
            </a:r>
            <a:r>
              <a:rPr lang="fr-FR" sz="2400" dirty="0">
                <a:solidFill>
                  <a:schemeClr val="tx1"/>
                </a:solidFill>
              </a:rPr>
              <a:t> class A</a:t>
            </a: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 {</a:t>
            </a: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public </a:t>
            </a:r>
            <a:r>
              <a:rPr lang="fr-FR" sz="2400" dirty="0" err="1">
                <a:solidFill>
                  <a:schemeClr val="tx1"/>
                </a:solidFill>
              </a:rPr>
              <a:t>void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foo</a:t>
            </a:r>
            <a:r>
              <a:rPr lang="fr-FR" sz="2400" dirty="0">
                <a:solidFill>
                  <a:schemeClr val="tx1"/>
                </a:solidFill>
              </a:rPr>
              <a:t>() {……} //</a:t>
            </a:r>
            <a:r>
              <a:rPr lang="fr-FR" sz="2400" dirty="0" err="1">
                <a:solidFill>
                  <a:schemeClr val="tx1"/>
                </a:solidFill>
              </a:rPr>
              <a:t>foo</a:t>
            </a:r>
            <a:r>
              <a:rPr lang="fr-FR" sz="2400" dirty="0">
                <a:solidFill>
                  <a:schemeClr val="tx1"/>
                </a:solidFill>
              </a:rPr>
              <a:t> est définie dans A</a:t>
            </a: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 public </a:t>
            </a:r>
            <a:r>
              <a:rPr lang="fr-FR" sz="2400" b="1" dirty="0">
                <a:solidFill>
                  <a:schemeClr val="accent6"/>
                </a:solidFill>
              </a:rPr>
              <a:t>abstract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void</a:t>
            </a:r>
            <a:r>
              <a:rPr lang="fr-FR" sz="2400" dirty="0">
                <a:solidFill>
                  <a:schemeClr val="tx1"/>
                </a:solidFill>
              </a:rPr>
              <a:t> bar (</a:t>
            </a:r>
            <a:r>
              <a:rPr lang="fr-FR" sz="2400" dirty="0" err="1">
                <a:solidFill>
                  <a:schemeClr val="tx1"/>
                </a:solidFill>
              </a:rPr>
              <a:t>int</a:t>
            </a:r>
            <a:r>
              <a:rPr lang="fr-FR" sz="2400" dirty="0">
                <a:solidFill>
                  <a:schemeClr val="tx1"/>
                </a:solidFill>
              </a:rPr>
              <a:t> n) ; //bar est une méthode abstraite elle n’est pas définie dans A</a:t>
            </a: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 } </a:t>
            </a:r>
          </a:p>
          <a:p>
            <a:pPr marL="457200" lvl="1" indent="0" algn="just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A </a:t>
            </a:r>
            <a:r>
              <a:rPr lang="fr-FR" sz="2400" dirty="0" err="1">
                <a:solidFill>
                  <a:schemeClr val="tx1"/>
                </a:solidFill>
              </a:rPr>
              <a:t>a</a:t>
            </a:r>
            <a:r>
              <a:rPr lang="fr-FR" sz="2400" dirty="0">
                <a:solidFill>
                  <a:schemeClr val="tx1"/>
                </a:solidFill>
              </a:rPr>
              <a:t> ; //on peut déclarer une référence sur un objet de type A ou dérivé</a:t>
            </a:r>
          </a:p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 a = new A (….) ; //Erreur pas d’instanciation d’objets d’une classe abstraite. </a:t>
            </a:r>
            <a:endParaRPr lang="fr-FR" sz="2400" i="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-252536" y="41490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b="1" i="1" u="sng" dirty="0">
                <a:latin typeface="Calibri" pitchFamily="34" charset="0"/>
                <a:cs typeface="Calibri" pitchFamily="34" charset="0"/>
              </a:rPr>
              <a:t>Utilisation </a:t>
            </a:r>
          </a:p>
        </p:txBody>
      </p:sp>
    </p:spTree>
    <p:extLst>
      <p:ext uri="{BB962C8B-B14F-4D97-AF65-F5344CB8AC3E}">
        <p14:creationId xmlns:p14="http://schemas.microsoft.com/office/powerpoint/2010/main" val="16668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632306" y="646309"/>
            <a:ext cx="6972141" cy="648072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classes abstraites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69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fr-FR" sz="2400" dirty="0">
                <a:solidFill>
                  <a:schemeClr val="tx1"/>
                </a:solidFill>
              </a:rPr>
              <a:t>Si on dérive une classe B de A qui définit les méthodes abstraites de A, alors on peut : a = new B(…) ; //Juste car B n’est pas une classe abstraite</a:t>
            </a:r>
          </a:p>
          <a:p>
            <a:pPr marL="0" lvl="1" indent="0">
              <a:buNone/>
            </a:pPr>
            <a:r>
              <a:rPr lang="fr-FR" sz="2800" b="1" u="sng" dirty="0">
                <a:solidFill>
                  <a:schemeClr val="tx1"/>
                </a:solidFill>
              </a:rPr>
              <a:t>Règles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Dès qu’une classe abstraite comporte une ou </a:t>
            </a:r>
            <a:r>
              <a:rPr lang="fr-FR" sz="2400" dirty="0" err="1">
                <a:solidFill>
                  <a:schemeClr val="tx1"/>
                </a:solidFill>
              </a:rPr>
              <a:t>pusieurs</a:t>
            </a:r>
            <a:r>
              <a:rPr lang="fr-FR" sz="2400" dirty="0">
                <a:solidFill>
                  <a:schemeClr val="tx1"/>
                </a:solidFill>
              </a:rPr>
              <a:t> méthodes abstraites, elle est abstraite, et ce même si l’on n’indique pas le mot clé « abstract » devant sa déclaration.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 Une méthode abstraite doit être obligatoirement déclarée « public », ce qui est logique puisque sa vacation est d’être redéfinie dans une classe dérivée.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69502"/>
            <a:ext cx="7272808" cy="6016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classes abstraites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6946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Une classe dérivée d’une classe abstraite n’est pas obligée de redéfinir toutes les méthodes abstraites, elle peut ne redéfinir aucune, mais elle reste abstraite tant qu’il y a encore des méthodes abstraites non implémentées.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Une classe dérivée d’une classe non abstraite peut être déclarée abstraite.</a:t>
            </a:r>
            <a:endParaRPr lang="fr-FR" sz="2400" i="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9"/>
          <p:cNvSpPr>
            <a:spLocks noGrp="1"/>
          </p:cNvSpPr>
          <p:nvPr>
            <p:ph type="title"/>
          </p:nvPr>
        </p:nvSpPr>
        <p:spPr>
          <a:xfrm>
            <a:off x="1619672" y="693852"/>
            <a:ext cx="7056784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classes abstraites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900" b="1" dirty="0">
                <a:solidFill>
                  <a:schemeClr val="tx1"/>
                </a:solidFill>
              </a:rPr>
              <a:t>Intérêts :</a:t>
            </a:r>
          </a:p>
          <a:p>
            <a:pPr marL="0" indent="0" algn="just">
              <a:buNone/>
            </a:pPr>
            <a:r>
              <a:rPr lang="fr-FR" sz="2200" dirty="0">
                <a:solidFill>
                  <a:schemeClr val="tx1"/>
                </a:solidFill>
              </a:rPr>
              <a:t>Le recours aux classes abstraites facilite largement la conception orientée objet. On peut placer dans une classe abstraite toutes les fonctionnalités dont on souhaite disposer pour les classes descendantes : </a:t>
            </a:r>
          </a:p>
          <a:p>
            <a:pPr marL="0" indent="0" algn="just">
              <a:buNone/>
            </a:pPr>
            <a:r>
              <a:rPr lang="fr-FR" sz="2100" dirty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tx1"/>
                </a:solidFill>
              </a:rPr>
              <a:t>Soit sous la forme d’une implémentation complète de méthodes (non abstraites) et de champs (privés ou non) lorsqu’ils sont communs à tous les descendants.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tx1"/>
                </a:solidFill>
              </a:rPr>
              <a:t>Soit sous forme d’interface de méthodes abstraites dont on est alors sûr qu’elles existeront dans toute classe dérivée </a:t>
            </a:r>
            <a:r>
              <a:rPr lang="fr-FR" sz="2100" dirty="0" err="1">
                <a:solidFill>
                  <a:schemeClr val="tx1"/>
                </a:solidFill>
              </a:rPr>
              <a:t>instanciable</a:t>
            </a:r>
            <a:r>
              <a:rPr lang="fr-FR" sz="2100" dirty="0">
                <a:solidFill>
                  <a:schemeClr val="tx1"/>
                </a:solidFill>
              </a:rPr>
              <a:t>.</a:t>
            </a:r>
            <a:endParaRPr lang="fr-FR" sz="21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93852"/>
            <a:ext cx="7344816" cy="552985"/>
          </a:xfrm>
          <a:solidFill>
            <a:schemeClr val="bg2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400" i="0" dirty="0">
                <a:solidFill>
                  <a:schemeClr val="tx1"/>
                </a:solidFill>
              </a:rPr>
              <a:t>Jusqu’à la version 7 du JDK, une interface  est considérée comme étant une classe abstraite qui n’implantant aucune méthode et aucun champ (sauf les constantes). Ell</a:t>
            </a:r>
            <a:r>
              <a:rPr lang="fr-FR" sz="2400" dirty="0">
                <a:solidFill>
                  <a:schemeClr val="tx1"/>
                </a:solidFill>
              </a:rPr>
              <a:t>e définit donc les entêtes d’un certain nombre de méthodes, ainsi que des constantes,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i="0" dirty="0">
                <a:solidFill>
                  <a:schemeClr val="tx1"/>
                </a:solidFill>
              </a:rPr>
              <a:t>A partir de la version 8, une interface peut implémenter une méthode en utilisant le nouveau mot clé "default. Ce changement radicale à comme objectif de satisfaire la programmation fonctionnelles qui sera détaillée dans les chapitres suivants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1800</TotalTime>
  <Words>614</Words>
  <Application>Microsoft Office PowerPoint</Application>
  <PresentationFormat>Affichage à l'écran (4:3)</PresentationFormat>
  <Paragraphs>85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Adobe Devanagari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Intégral</vt:lpstr>
      <vt:lpstr>Conception par Objet et Programmation Java</vt:lpstr>
      <vt:lpstr>Plan</vt:lpstr>
      <vt:lpstr>Objectifs</vt:lpstr>
      <vt:lpstr>Les classes abstraites</vt:lpstr>
      <vt:lpstr>Les classes abstraites</vt:lpstr>
      <vt:lpstr>Les classes abstraites</vt:lpstr>
      <vt:lpstr>Les classes abstraites</vt:lpstr>
      <vt:lpstr>Les classes abstraites</vt:lpstr>
      <vt:lpstr>Les Interfaces</vt:lpstr>
      <vt:lpstr>Les Interfaces</vt:lpstr>
      <vt:lpstr>Les Interfaces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136</cp:revision>
  <dcterms:created xsi:type="dcterms:W3CDTF">2011-08-10T09:14:16Z</dcterms:created>
  <dcterms:modified xsi:type="dcterms:W3CDTF">2018-09-19T23:32:10Z</dcterms:modified>
</cp:coreProperties>
</file>