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0"/>
  </p:notesMasterIdLst>
  <p:sldIdLst>
    <p:sldId id="313" r:id="rId2"/>
    <p:sldId id="258" r:id="rId3"/>
    <p:sldId id="304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05" r:id="rId17"/>
    <p:sldId id="275" r:id="rId18"/>
    <p:sldId id="276" r:id="rId19"/>
    <p:sldId id="277" r:id="rId20"/>
    <p:sldId id="306" r:id="rId21"/>
    <p:sldId id="279" r:id="rId22"/>
    <p:sldId id="298" r:id="rId23"/>
    <p:sldId id="299" r:id="rId24"/>
    <p:sldId id="280" r:id="rId25"/>
    <p:sldId id="281" r:id="rId26"/>
    <p:sldId id="282" r:id="rId27"/>
    <p:sldId id="292" r:id="rId28"/>
    <p:sldId id="293" r:id="rId29"/>
    <p:sldId id="294" r:id="rId30"/>
    <p:sldId id="307" r:id="rId31"/>
    <p:sldId id="300" r:id="rId32"/>
    <p:sldId id="301" r:id="rId33"/>
    <p:sldId id="302" r:id="rId34"/>
    <p:sldId id="308" r:id="rId35"/>
    <p:sldId id="309" r:id="rId36"/>
    <p:sldId id="310" r:id="rId37"/>
    <p:sldId id="311" r:id="rId38"/>
    <p:sldId id="31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3222BC9-50AC-5641-9A4E-56F8AF5F87C7}">
          <p14:sldIdLst>
            <p14:sldId id="313"/>
            <p14:sldId id="258"/>
            <p14:sldId id="304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5"/>
            <p14:sldId id="275"/>
            <p14:sldId id="276"/>
            <p14:sldId id="277"/>
            <p14:sldId id="306"/>
            <p14:sldId id="279"/>
            <p14:sldId id="298"/>
            <p14:sldId id="299"/>
            <p14:sldId id="280"/>
            <p14:sldId id="281"/>
            <p14:sldId id="282"/>
            <p14:sldId id="292"/>
            <p14:sldId id="293"/>
            <p14:sldId id="294"/>
            <p14:sldId id="307"/>
            <p14:sldId id="300"/>
            <p14:sldId id="301"/>
            <p14:sldId id="302"/>
            <p14:sldId id="308"/>
            <p14:sldId id="309"/>
            <p14:sldId id="310"/>
            <p14:sldId id="311"/>
            <p14:sldId id="312"/>
          </p14:sldIdLst>
        </p14:section>
        <p14:section name="Sezione senza titolo" id="{8712A5E7-E034-0040-8C34-1BC46C75B9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7336" autoAdjust="0"/>
  </p:normalViewPr>
  <p:slideViewPr>
    <p:cSldViewPr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0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5D43A5-E647-4DC6-B44C-520B650AC96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74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BFE93D-35EC-444D-A4FD-C149D1ACEA6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6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1946CE-9A01-498B-9622-485A60F809B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6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288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63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321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870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1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3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87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14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69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42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3443-A946-4243-9DC6-243941B9CF2C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3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Conception par Objet et Programmation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6 : Les Exceptions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58467" y="3761908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 bwMode="auto">
          <a:xfrm>
            <a:off x="1491611" y="573846"/>
            <a:ext cx="6985149" cy="7163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Exemple d’Exception(Utilisateur)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95288" y="1595438"/>
            <a:ext cx="84248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 dirty="0"/>
              <a:t>Il est également possible de déclencher </a:t>
            </a:r>
            <a:r>
              <a:rPr lang="fr-FR" sz="2400" b="1" dirty="0">
                <a:solidFill>
                  <a:schemeClr val="accent6"/>
                </a:solidFill>
              </a:rPr>
              <a:t>nos propres exceptions</a:t>
            </a:r>
            <a:r>
              <a:rPr lang="fr-FR" sz="2400" dirty="0"/>
              <a:t>, qu'elles soient instances de classes fournies par l'API Java, ou de nos propres classes: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fr-FR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3213100"/>
            <a:ext cx="77406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ZoneTexte 6"/>
          <p:cNvSpPr txBox="1">
            <a:spLocks noChangeArrowheads="1"/>
          </p:cNvSpPr>
          <p:nvPr/>
        </p:nvSpPr>
        <p:spPr bwMode="auto">
          <a:xfrm>
            <a:off x="395288" y="4841875"/>
            <a:ext cx="8785225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dirty="0"/>
              <a:t>Le mot-clé </a:t>
            </a:r>
            <a:r>
              <a:rPr lang="fr-FR" sz="2400" b="1" u="sng" dirty="0" err="1">
                <a:solidFill>
                  <a:schemeClr val="accent6"/>
                </a:solidFill>
              </a:rPr>
              <a:t>throw</a:t>
            </a:r>
            <a:r>
              <a:rPr lang="fr-FR" sz="2400" dirty="0"/>
              <a:t> fait partie des mots-clés réservés du langage Java, et il permet de forcer la génération d'une exception, représentée par l'objet qu'on lui passe en paramètre</a:t>
            </a:r>
            <a:r>
              <a:rPr lang="fr-FR" sz="2800" dirty="0"/>
              <a:t>.</a:t>
            </a:r>
          </a:p>
          <a:p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922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F53D7-FA95-4192-85B6-0385EE793AD9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3573016"/>
            <a:ext cx="4608512" cy="643309"/>
          </a:xfrm>
        </p:spPr>
        <p:txBody>
          <a:bodyPr/>
          <a:lstStyle/>
          <a:p>
            <a:pPr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d’exceptions</a:t>
            </a:r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 bwMode="auto">
          <a:xfrm>
            <a:off x="1475656" y="612172"/>
            <a:ext cx="6768232" cy="7163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Hiérarchie</a:t>
            </a:r>
            <a:r>
              <a:rPr lang="en-US" dirty="0"/>
              <a:t> des exceptions</a:t>
            </a:r>
            <a:endParaRPr lang="fr-FR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511300"/>
            <a:ext cx="6911975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2CA1DD-3157-4CDE-AE40-C72B3D9E282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6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755650" y="1268413"/>
            <a:ext cx="77771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fr-FR" b="1" u="sng"/>
              <a:t>Les exceptions standards :</a:t>
            </a:r>
          </a:p>
          <a:p>
            <a:r>
              <a:rPr lang="fr-FR"/>
              <a:t>Java fournit de nombreuses classes prédéfinies, </a:t>
            </a:r>
            <a:r>
              <a:rPr lang="fr-FR" b="1" u="sng"/>
              <a:t>dérivées de la classe </a:t>
            </a:r>
            <a:r>
              <a:rPr lang="fr-FR" b="1" i="1" u="sng"/>
              <a:t>Exception</a:t>
            </a:r>
            <a:r>
              <a:rPr lang="fr-FR"/>
              <a:t>, qui sont utilisées par certaines méthodes standard ; par exemple, la classe </a:t>
            </a:r>
            <a:r>
              <a:rPr lang="fr-FR" b="1" i="1"/>
              <a:t>IOException</a:t>
            </a:r>
            <a:r>
              <a:rPr lang="fr-FR"/>
              <a:t> est utilisée par les méthodes d’entrées-sorties.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2675" y="2613025"/>
            <a:ext cx="3778250" cy="3857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3246438"/>
            <a:ext cx="3208338" cy="242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4" name="Titre 1"/>
          <p:cNvSpPr txBox="1">
            <a:spLocks/>
          </p:cNvSpPr>
          <p:nvPr/>
        </p:nvSpPr>
        <p:spPr bwMode="auto">
          <a:xfrm>
            <a:off x="1614142" y="677480"/>
            <a:ext cx="7056783" cy="5909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types d’Exceptions(1/3)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1229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42BEC-7BFF-4D43-8C2B-3223257B058E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8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2"/>
          <p:cNvSpPr txBox="1">
            <a:spLocks/>
          </p:cNvSpPr>
          <p:nvPr/>
        </p:nvSpPr>
        <p:spPr bwMode="auto">
          <a:xfrm>
            <a:off x="295275" y="1484784"/>
            <a:ext cx="8740775" cy="51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Throwable</a:t>
            </a:r>
            <a:r>
              <a:rPr lang="fr-FR" sz="2000" dirty="0"/>
              <a:t> est la classe de base, à partir de laquelle vont dériver toutes les exceptions.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fr-FR" sz="2000" dirty="0"/>
              <a:t>: Elle gère les erreurs liées à la machine virtuelle (</a:t>
            </a:r>
            <a:r>
              <a:rPr lang="fr-FR" sz="2000" dirty="0" err="1"/>
              <a:t>LinkageError</a:t>
            </a:r>
            <a:r>
              <a:rPr lang="fr-FR" sz="2000" dirty="0"/>
              <a:t>, </a:t>
            </a:r>
            <a:r>
              <a:rPr lang="fr-FR" sz="2000" dirty="0" err="1"/>
              <a:t>ThreadDeath</a:t>
            </a:r>
            <a:r>
              <a:rPr lang="fr-FR" sz="2000" dirty="0"/>
              <a:t> etc.)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fr-FR" sz="2000" dirty="0"/>
              <a:t>: contient l'ensemble des exceptions gérées par le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/>
              <a:t>     Programmeur (</a:t>
            </a:r>
            <a:r>
              <a:rPr lang="fr-FR" sz="2000" dirty="0" err="1"/>
              <a:t>ArithmeticException</a:t>
            </a:r>
            <a:r>
              <a:rPr lang="fr-FR" sz="2000" dirty="0"/>
              <a:t> etc.).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RunTimeException</a:t>
            </a:r>
            <a:r>
              <a:rPr lang="fr-FR" sz="2000" dirty="0"/>
              <a:t>: regroupe les erreurs de base(</a:t>
            </a:r>
            <a:r>
              <a:rPr lang="fr-FR" sz="2000" dirty="0" err="1"/>
              <a:t>Arithmetic</a:t>
            </a:r>
            <a:r>
              <a:rPr lang="fr-FR" sz="2000" dirty="0"/>
              <a:t>, etc.)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IOException</a:t>
            </a:r>
            <a:r>
              <a:rPr lang="fr-FR" sz="2000" dirty="0"/>
              <a:t>: regroupe les erreurs entrée/sortie.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RunTimeException</a:t>
            </a:r>
            <a:r>
              <a: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/>
              <a:t>appartiennent à la catégorie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/>
              <a:t>     « </a:t>
            </a:r>
            <a:r>
              <a:rPr lang="fr-F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uncheked</a:t>
            </a:r>
            <a:r>
              <a:rPr lang="fr-FR" sz="2000" dirty="0"/>
              <a:t> » donc "</a:t>
            </a:r>
            <a:r>
              <a:rPr lang="fr-FR" sz="2000" dirty="0" err="1">
                <a:solidFill>
                  <a:srgbClr val="C00000"/>
                </a:solidFill>
              </a:rPr>
              <a:t>throws</a:t>
            </a:r>
            <a:r>
              <a:rPr lang="fr-FR" sz="2000" dirty="0"/>
              <a:t>" n'est pas nécessaire à coté de la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/>
              <a:t>    méthode qui lance une exception  de cette catégorie là.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fr-F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Toutes les autres exceptions </a:t>
            </a:r>
            <a:r>
              <a:rPr lang="fr-FR" sz="2000" dirty="0"/>
              <a:t>(y compris donc celles créées par le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/>
              <a:t>     programmeur) appartiennent à la catégorie des "</a:t>
            </a:r>
            <a:r>
              <a:rPr lang="fr-FR" sz="2000" dirty="0" err="1">
                <a:solidFill>
                  <a:srgbClr val="C00000"/>
                </a:solidFill>
              </a:rPr>
              <a:t>checked</a:t>
            </a:r>
            <a:r>
              <a:rPr lang="fr-FR" sz="2000" dirty="0"/>
              <a:t>" où </a:t>
            </a:r>
          </a:p>
          <a:p>
            <a:pPr eaLnBrk="0" hangingPunct="0">
              <a:spcBef>
                <a:spcPct val="20000"/>
              </a:spcBef>
            </a:pPr>
            <a:r>
              <a:rPr lang="fr-FR" sz="2000" dirty="0"/>
              <a:t>     l'utilisation de "</a:t>
            </a:r>
            <a:r>
              <a:rPr lang="fr-FR" sz="2000" dirty="0" err="1">
                <a:solidFill>
                  <a:srgbClr val="C00000"/>
                </a:solidFill>
              </a:rPr>
              <a:t>throws</a:t>
            </a:r>
            <a:r>
              <a:rPr lang="fr-FR" sz="2000" dirty="0"/>
              <a:t>" est exigée.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1475656" y="666274"/>
            <a:ext cx="7106977" cy="5678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types d’Exceptions</a:t>
            </a:r>
            <a:r>
              <a:rPr lang="en-US" dirty="0"/>
              <a:t>	(2/3)	</a:t>
            </a:r>
            <a:endParaRPr lang="fr-FR" dirty="0"/>
          </a:p>
        </p:txBody>
      </p:sp>
      <p:sp>
        <p:nvSpPr>
          <p:cNvPr id="133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92762" y="868988"/>
            <a:ext cx="584978" cy="365125"/>
          </a:xfrm>
          <a:noFill/>
        </p:spPr>
        <p:txBody>
          <a:bodyPr/>
          <a:lstStyle/>
          <a:p>
            <a:r>
              <a:rPr lang="es-ES" dirty="0"/>
              <a:t>14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8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1475657" y="669286"/>
            <a:ext cx="6840760" cy="504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types d’Exceptions</a:t>
            </a:r>
            <a:r>
              <a:rPr lang="en-US" dirty="0"/>
              <a:t>	(3/3)	</a:t>
            </a:r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95275" y="1700213"/>
            <a:ext cx="8740775" cy="43211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  <a:defRPr/>
            </a:pPr>
            <a:r>
              <a:rPr lang="fr-FR" sz="2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Throwable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/>
              <a:t>possède 2 sous classes standard: </a:t>
            </a:r>
            <a:r>
              <a:rPr lang="fr-FR" sz="2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java.lang.Error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/>
              <a:t>et </a:t>
            </a:r>
            <a:r>
              <a:rPr lang="fr-FR" sz="2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java.lang.Excep</a:t>
            </a:r>
            <a:r>
              <a:rPr lang="fr-F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sz="2000" dirty="0"/>
              <a:t>-    Les exceptions qui sont des sous classes de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u="sng" dirty="0" err="1">
                <a:solidFill>
                  <a:srgbClr val="FF0000"/>
                </a:solidFill>
              </a:rPr>
              <a:t>Error</a:t>
            </a:r>
            <a:r>
              <a:rPr lang="fr-FR" sz="2000" u="sng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sont généralement irrécupérables (ex: la VM n'a plus de mémoire)</a:t>
            </a:r>
          </a:p>
          <a:p>
            <a:pPr marL="0" indent="0">
              <a:buFontTx/>
              <a:buNone/>
              <a:defRPr/>
            </a:pPr>
            <a:endParaRPr lang="fr-FR" sz="2000" dirty="0"/>
          </a:p>
          <a:p>
            <a:pPr marL="0" indent="0">
              <a:buFontTx/>
              <a:buNone/>
              <a:defRPr/>
            </a:pPr>
            <a:r>
              <a:rPr lang="fr-FR" sz="2000" dirty="0"/>
              <a:t>-    Les exceptions sous classes de </a:t>
            </a:r>
            <a:r>
              <a:rPr lang="fr-FR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/>
              <a:t>indiquent des situations moins sévères (ex: </a:t>
            </a:r>
            <a:r>
              <a:rPr lang="fr-FR" sz="2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EOFException</a:t>
            </a:r>
            <a:r>
              <a:rPr lang="fr-FR" sz="2000" dirty="0"/>
              <a:t>) signalant la fin d'un fichier ou </a:t>
            </a:r>
          </a:p>
          <a:p>
            <a:pPr marL="0" indent="0">
              <a:buFontTx/>
              <a:buNone/>
              <a:defRPr/>
            </a:pPr>
            <a:r>
              <a:rPr lang="fr-FR" sz="2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ArrayIndexOutOfBoundsException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/>
              <a:t>indiquant l'accès en dehors des limites d'un tableau.</a:t>
            </a:r>
          </a:p>
          <a:p>
            <a:pPr>
              <a:buFontTx/>
              <a:buNone/>
              <a:defRPr/>
            </a:pP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434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9D4FD-9799-4532-8AE7-649B223007C1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3573016"/>
            <a:ext cx="4608512" cy="64330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unckecked</a:t>
            </a:r>
            <a:r>
              <a:rPr lang="fr-FR" b="1" dirty="0">
                <a:solidFill>
                  <a:schemeClr val="tx1"/>
                </a:solidFill>
              </a:rPr>
              <a:t> Exception</a:t>
            </a:r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8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1604963" y="636830"/>
            <a:ext cx="7081837" cy="68531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Unchecked</a:t>
            </a:r>
            <a:r>
              <a:rPr lang="fr-FR" sz="3200" b="1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exception(1/3)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435100" y="1484313"/>
            <a:ext cx="7499350" cy="4176712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public class </a:t>
            </a:r>
            <a:r>
              <a:rPr lang="fr-FR" sz="2400" dirty="0" err="1">
                <a:solidFill>
                  <a:schemeClr val="tx1"/>
                </a:solidFill>
              </a:rPr>
              <a:t>TestException</a:t>
            </a:r>
            <a:r>
              <a:rPr lang="fr-FR" sz="2400" dirty="0">
                <a:solidFill>
                  <a:schemeClr val="tx1"/>
                </a:solidFill>
              </a:rPr>
              <a:t> {</a:t>
            </a:r>
          </a:p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    public </a:t>
            </a:r>
            <a:r>
              <a:rPr lang="fr-FR" sz="2400" dirty="0" err="1">
                <a:solidFill>
                  <a:schemeClr val="tx1"/>
                </a:solidFill>
              </a:rPr>
              <a:t>static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void</a:t>
            </a:r>
            <a:r>
              <a:rPr lang="fr-FR" sz="2400" dirty="0">
                <a:solidFill>
                  <a:schemeClr val="tx1"/>
                </a:solidFill>
              </a:rPr>
              <a:t> main(String[] </a:t>
            </a:r>
            <a:r>
              <a:rPr lang="fr-FR" sz="2400" dirty="0" err="1">
                <a:solidFill>
                  <a:schemeClr val="tx1"/>
                </a:solidFill>
              </a:rPr>
              <a:t>args</a:t>
            </a:r>
            <a:r>
              <a:rPr lang="fr-FR" sz="2400" dirty="0">
                <a:solidFill>
                  <a:schemeClr val="tx1"/>
                </a:solidFill>
              </a:rPr>
              <a:t>) {</a:t>
            </a:r>
          </a:p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       </a:t>
            </a:r>
            <a:r>
              <a:rPr lang="fr-FR" sz="2400" dirty="0" err="1">
                <a:solidFill>
                  <a:schemeClr val="tx1"/>
                </a:solidFill>
              </a:rPr>
              <a:t>int</a:t>
            </a:r>
            <a:r>
              <a:rPr lang="fr-FR" sz="2400" dirty="0">
                <a:solidFill>
                  <a:schemeClr val="tx1"/>
                </a:solidFill>
              </a:rPr>
              <a:t> a=</a:t>
            </a:r>
            <a:r>
              <a:rPr lang="fr-FR" sz="2400" dirty="0" err="1">
                <a:solidFill>
                  <a:schemeClr val="tx1"/>
                </a:solidFill>
              </a:rPr>
              <a:t>5,b</a:t>
            </a:r>
            <a:r>
              <a:rPr lang="fr-FR" sz="2400" dirty="0">
                <a:solidFill>
                  <a:schemeClr val="tx1"/>
                </a:solidFill>
              </a:rPr>
              <a:t>=</a:t>
            </a:r>
            <a:r>
              <a:rPr lang="fr-FR" sz="2400" dirty="0" err="1">
                <a:solidFill>
                  <a:schemeClr val="tx1"/>
                </a:solidFill>
              </a:rPr>
              <a:t>0,c</a:t>
            </a:r>
            <a:r>
              <a:rPr lang="fr-FR" sz="2400" dirty="0">
                <a:solidFill>
                  <a:schemeClr val="tx1"/>
                </a:solidFill>
              </a:rPr>
              <a:t>;</a:t>
            </a:r>
          </a:p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       c=a/b;</a:t>
            </a:r>
          </a:p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        </a:t>
            </a:r>
            <a:r>
              <a:rPr lang="fr-FR" sz="2400" dirty="0" err="1">
                <a:solidFill>
                  <a:schemeClr val="tx1"/>
                </a:solidFill>
              </a:rPr>
              <a:t>System.out.println</a:t>
            </a:r>
            <a:r>
              <a:rPr lang="fr-FR" sz="2400" dirty="0">
                <a:solidFill>
                  <a:schemeClr val="tx1"/>
                </a:solidFill>
              </a:rPr>
              <a:t>("le </a:t>
            </a:r>
            <a:r>
              <a:rPr lang="fr-FR" sz="2400" dirty="0" err="1">
                <a:solidFill>
                  <a:schemeClr val="tx1"/>
                </a:solidFill>
              </a:rPr>
              <a:t>résultat"+c</a:t>
            </a:r>
            <a:r>
              <a:rPr lang="fr-FR" sz="2400" dirty="0">
                <a:solidFill>
                  <a:schemeClr val="tx1"/>
                </a:solidFill>
              </a:rPr>
              <a:t>);</a:t>
            </a:r>
          </a:p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    }</a:t>
            </a:r>
          </a:p>
          <a:p>
            <a:pPr>
              <a:buFontTx/>
              <a:buNone/>
            </a:pPr>
            <a:r>
              <a:rPr lang="fr-FR" sz="2400" dirty="0">
                <a:solidFill>
                  <a:schemeClr val="tx1"/>
                </a:solidFill>
              </a:rPr>
              <a:t>}</a:t>
            </a:r>
          </a:p>
          <a:p>
            <a:pPr>
              <a:buFontTx/>
              <a:buNone/>
            </a:pPr>
            <a:endParaRPr lang="fr-FR" dirty="0"/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52963"/>
            <a:ext cx="6517009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èche droite 4"/>
          <p:cNvSpPr/>
          <p:nvPr/>
        </p:nvSpPr>
        <p:spPr>
          <a:xfrm>
            <a:off x="1116013" y="5157788"/>
            <a:ext cx="977900" cy="48418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6013" y="1196975"/>
            <a:ext cx="7632700" cy="42481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public class </a:t>
            </a:r>
            <a:r>
              <a:rPr lang="fr-FR" sz="2000" dirty="0" err="1">
                <a:solidFill>
                  <a:schemeClr val="tx1"/>
                </a:solidFill>
              </a:rPr>
              <a:t>TestException</a:t>
            </a:r>
            <a:r>
              <a:rPr lang="fr-FR" sz="2000" dirty="0">
                <a:solidFill>
                  <a:schemeClr val="tx1"/>
                </a:solidFill>
              </a:rPr>
              <a:t> {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public </a:t>
            </a:r>
            <a:r>
              <a:rPr lang="fr-FR" sz="2000" dirty="0" err="1">
                <a:solidFill>
                  <a:schemeClr val="tx1"/>
                </a:solidFill>
              </a:rPr>
              <a:t>static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void</a:t>
            </a:r>
            <a:r>
              <a:rPr lang="fr-FR" sz="2000" dirty="0">
                <a:solidFill>
                  <a:schemeClr val="tx1"/>
                </a:solidFill>
              </a:rPr>
              <a:t> main(String[] </a:t>
            </a:r>
            <a:r>
              <a:rPr lang="fr-FR" sz="2000" dirty="0" err="1">
                <a:solidFill>
                  <a:schemeClr val="tx1"/>
                </a:solidFill>
              </a:rPr>
              <a:t>args</a:t>
            </a:r>
            <a:r>
              <a:rPr lang="fr-FR" sz="2000" dirty="0">
                <a:solidFill>
                  <a:schemeClr val="tx1"/>
                </a:solidFill>
              </a:rPr>
              <a:t>) {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try {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</a:t>
            </a:r>
            <a:r>
              <a:rPr lang="fr-FR" sz="2000" dirty="0" err="1">
                <a:solidFill>
                  <a:schemeClr val="tx1"/>
                </a:solidFill>
              </a:rPr>
              <a:t>int</a:t>
            </a:r>
            <a:r>
              <a:rPr lang="fr-FR" sz="2000" dirty="0">
                <a:solidFill>
                  <a:schemeClr val="tx1"/>
                </a:solidFill>
              </a:rPr>
              <a:t> a=5,b=0,c;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c=a/b;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 System.out.println("le résultat"+c);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 }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catch (</a:t>
            </a:r>
            <a:r>
              <a:rPr lang="fr-FR" sz="2000" dirty="0" err="1">
                <a:solidFill>
                  <a:schemeClr val="tx1"/>
                </a:solidFill>
              </a:rPr>
              <a:t>ArithmeticException</a:t>
            </a:r>
            <a:r>
              <a:rPr lang="fr-FR" sz="2000" dirty="0">
                <a:solidFill>
                  <a:schemeClr val="tx1"/>
                </a:solidFill>
              </a:rPr>
              <a:t> ex)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 {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     System.out.println(ex);</a:t>
            </a:r>
          </a:p>
          <a:p>
            <a:pPr>
              <a:buFontTx/>
              <a:buNone/>
              <a:defRPr/>
            </a:pPr>
            <a:r>
              <a:rPr lang="fr-FR" sz="2000" dirty="0">
                <a:solidFill>
                  <a:schemeClr val="tx1"/>
                </a:solidFill>
              </a:rPr>
              <a:t>        } }}</a:t>
            </a:r>
          </a:p>
          <a:p>
            <a:pPr>
              <a:buFontTx/>
              <a:buNone/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74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974" y="5493906"/>
            <a:ext cx="5759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èche droite 4"/>
          <p:cNvSpPr/>
          <p:nvPr/>
        </p:nvSpPr>
        <p:spPr>
          <a:xfrm>
            <a:off x="1116013" y="5589588"/>
            <a:ext cx="977900" cy="48418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3" name="Titre 1"/>
          <p:cNvSpPr txBox="1">
            <a:spLocks/>
          </p:cNvSpPr>
          <p:nvPr/>
        </p:nvSpPr>
        <p:spPr bwMode="auto">
          <a:xfrm>
            <a:off x="1475979" y="569054"/>
            <a:ext cx="6912768" cy="583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err="1"/>
              <a:t>Unchecked</a:t>
            </a:r>
            <a:r>
              <a:rPr lang="fr-FR" dirty="0"/>
              <a:t> exception(2/3)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6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16013" y="1268413"/>
            <a:ext cx="7632700" cy="42481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600" dirty="0"/>
              <a:t>public class </a:t>
            </a:r>
            <a:r>
              <a:rPr lang="fr-FR" sz="7600" dirty="0" err="1"/>
              <a:t>TestException</a:t>
            </a:r>
            <a:r>
              <a:rPr lang="fr-FR" sz="7600" dirty="0"/>
              <a:t>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public </a:t>
            </a:r>
            <a:r>
              <a:rPr lang="fr-FR" sz="7400" dirty="0" err="1">
                <a:latin typeface="+mn-lt"/>
                <a:cs typeface="+mn-cs"/>
              </a:rPr>
              <a:t>static</a:t>
            </a:r>
            <a:r>
              <a:rPr lang="fr-FR" sz="7400" dirty="0">
                <a:latin typeface="+mn-lt"/>
                <a:cs typeface="+mn-cs"/>
              </a:rPr>
              <a:t> </a:t>
            </a:r>
            <a:r>
              <a:rPr lang="fr-FR" sz="7400" dirty="0" err="1">
                <a:latin typeface="+mn-lt"/>
                <a:cs typeface="+mn-cs"/>
              </a:rPr>
              <a:t>void</a:t>
            </a:r>
            <a:r>
              <a:rPr lang="fr-FR" sz="7400" dirty="0">
                <a:latin typeface="+mn-lt"/>
                <a:cs typeface="+mn-cs"/>
              </a:rPr>
              <a:t> main(String[] </a:t>
            </a:r>
            <a:r>
              <a:rPr lang="fr-FR" sz="7400" dirty="0" err="1">
                <a:latin typeface="+mn-lt"/>
                <a:cs typeface="+mn-cs"/>
              </a:rPr>
              <a:t>args</a:t>
            </a:r>
            <a:r>
              <a:rPr lang="fr-FR" sz="7400" dirty="0">
                <a:latin typeface="+mn-lt"/>
                <a:cs typeface="+mn-cs"/>
              </a:rPr>
              <a:t>)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b="1" dirty="0">
                <a:solidFill>
                  <a:schemeClr val="accent6"/>
                </a:solidFill>
                <a:latin typeface="+mn-lt"/>
                <a:cs typeface="+mn-cs"/>
              </a:rPr>
              <a:t>try</a:t>
            </a:r>
            <a:r>
              <a:rPr lang="fr-FR" sz="7400" dirty="0">
                <a:latin typeface="+mn-lt"/>
                <a:cs typeface="+mn-cs"/>
              </a:rPr>
              <a:t>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</a:t>
            </a:r>
            <a:r>
              <a:rPr lang="fr-FR" sz="7400" dirty="0" err="1">
                <a:latin typeface="+mn-lt"/>
                <a:cs typeface="+mn-cs"/>
              </a:rPr>
              <a:t>int</a:t>
            </a:r>
            <a:r>
              <a:rPr lang="fr-FR" sz="7400" dirty="0">
                <a:latin typeface="+mn-lt"/>
                <a:cs typeface="+mn-cs"/>
              </a:rPr>
              <a:t> a=5,b=0,c;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c=a/b;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 System.out.println("le résultat"+c);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 }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b="1" dirty="0">
                <a:solidFill>
                  <a:schemeClr val="accent6"/>
                </a:solidFill>
                <a:latin typeface="+mn-lt"/>
                <a:cs typeface="+mn-cs"/>
              </a:rPr>
              <a:t>catch</a:t>
            </a:r>
            <a:r>
              <a:rPr lang="fr-FR" sz="7400" dirty="0">
                <a:latin typeface="+mn-lt"/>
                <a:cs typeface="+mn-cs"/>
              </a:rPr>
              <a:t> (</a:t>
            </a:r>
            <a:r>
              <a:rPr lang="fr-FR" sz="7400" dirty="0" err="1">
                <a:latin typeface="+mn-lt"/>
                <a:cs typeface="+mn-cs"/>
              </a:rPr>
              <a:t>ArithmeticException</a:t>
            </a:r>
            <a:r>
              <a:rPr lang="fr-FR" sz="7400" dirty="0">
                <a:latin typeface="+mn-lt"/>
                <a:cs typeface="+mn-cs"/>
              </a:rPr>
              <a:t> ex)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 {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     System.out.println(ex);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        }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fr-FR" sz="7400" dirty="0"/>
              <a:t>System.out.println("poursuite du programme");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}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fr-FR" sz="7400" dirty="0">
                <a:latin typeface="+mn-lt"/>
                <a:cs typeface="+mn-cs"/>
              </a:rPr>
              <a:t>}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fr-FR" sz="3200" dirty="0">
              <a:latin typeface="+mn-lt"/>
              <a:cs typeface="+mn-cs"/>
            </a:endParaRP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5445125"/>
            <a:ext cx="48244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1547813" y="5732463"/>
            <a:ext cx="977900" cy="4857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37" name="Titre 1"/>
          <p:cNvSpPr>
            <a:spLocks noGrp="1"/>
          </p:cNvSpPr>
          <p:nvPr>
            <p:ph type="title"/>
          </p:nvPr>
        </p:nvSpPr>
        <p:spPr>
          <a:xfrm>
            <a:off x="1547813" y="582795"/>
            <a:ext cx="7056784" cy="642574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Unchecked</a:t>
            </a:r>
            <a:r>
              <a:rPr lang="fr-FR" sz="3200" b="1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exception(3/3)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0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619672" y="648020"/>
            <a:ext cx="6589199" cy="644650"/>
          </a:xfr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Plan</a:t>
            </a:r>
            <a:endParaRPr lang="en-US" sz="3200" b="1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347864" y="1302016"/>
            <a:ext cx="5364040" cy="5328592"/>
          </a:xfrm>
        </p:spPr>
        <p:txBody>
          <a:bodyPr>
            <a:normAutofit fontScale="85000" lnSpcReduction="20000"/>
          </a:bodyPr>
          <a:lstStyle/>
          <a:p>
            <a:pPr fontAlgn="t"/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Introduction </a:t>
            </a:r>
          </a:p>
          <a:p>
            <a:r>
              <a:rPr lang="fr-FR" sz="2800" dirty="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2800" dirty="0">
                <a:solidFill>
                  <a:schemeClr val="bg1"/>
                </a:solidFill>
              </a:rPr>
              <a:t>Polymorphisme</a:t>
            </a:r>
          </a:p>
          <a:p>
            <a:pPr fontAlgn="t"/>
            <a:r>
              <a:rPr lang="fr-FR" sz="3200" b="1" u="sng" dirty="0">
                <a:solidFill>
                  <a:schemeClr val="bg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Connexion Base de donnée</a:t>
            </a:r>
          </a:p>
          <a:p>
            <a:r>
              <a:rPr lang="fr-FR" sz="2800" dirty="0">
                <a:solidFill>
                  <a:schemeClr val="bg1"/>
                </a:solidFill>
              </a:rPr>
              <a:t>Interfaces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Lambda Expression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3573016"/>
            <a:ext cx="4608512" cy="643309"/>
          </a:xfrm>
        </p:spPr>
        <p:txBody>
          <a:bodyPr>
            <a:normAutofit/>
          </a:bodyPr>
          <a:lstStyle/>
          <a:p>
            <a:pPr algn="ctr"/>
            <a:r>
              <a:rPr lang="fr-FR" b="1" dirty="0" err="1"/>
              <a:t>ckecked</a:t>
            </a:r>
            <a:r>
              <a:rPr lang="fr-FR" b="1" dirty="0">
                <a:solidFill>
                  <a:schemeClr val="tx1"/>
                </a:solidFill>
              </a:rPr>
              <a:t> Exception</a:t>
            </a:r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2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3576638"/>
            <a:ext cx="7061200" cy="2876550"/>
          </a:xfrm>
          <a:prstGeom prst="rect">
            <a:avLst/>
          </a:prstGeom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331913" y="1484313"/>
            <a:ext cx="72723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fr-FR" sz="2400" dirty="0"/>
              <a:t>Le constructeur de la classe </a:t>
            </a:r>
            <a:r>
              <a:rPr lang="fr-FR" sz="2400" dirty="0" err="1"/>
              <a:t>java.io.PrintWriter</a:t>
            </a:r>
            <a:r>
              <a:rPr lang="fr-FR" sz="2400" dirty="0"/>
              <a:t> est susceptible, par définition (cf. api), de renvoyer une exception du type </a:t>
            </a:r>
            <a:r>
              <a:rPr lang="fr-FR" sz="2400" b="1" dirty="0" err="1">
                <a:solidFill>
                  <a:schemeClr val="accent6"/>
                </a:solidFill>
              </a:rPr>
              <a:t>java.io.IOException</a:t>
            </a:r>
            <a:r>
              <a:rPr lang="fr-FR" sz="2400" b="1" dirty="0">
                <a:solidFill>
                  <a:schemeClr val="accent6"/>
                </a:solidFill>
              </a:rPr>
              <a:t>. C’est pourquoi le code suivant ne peut pas être compilé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20484" name="Titre 1"/>
          <p:cNvSpPr txBox="1">
            <a:spLocks/>
          </p:cNvSpPr>
          <p:nvPr/>
        </p:nvSpPr>
        <p:spPr bwMode="auto">
          <a:xfrm>
            <a:off x="1475656" y="567954"/>
            <a:ext cx="7128594" cy="6480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err="1"/>
              <a:t>Checked</a:t>
            </a:r>
            <a:r>
              <a:rPr lang="fr-FR" dirty="0"/>
              <a:t> exception</a:t>
            </a:r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1476375" y="398845"/>
            <a:ext cx="7199313" cy="1143000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Solution 1 : gestion active avec </a:t>
            </a:r>
            <a:r>
              <a:rPr lang="fr-FR" sz="3200" b="1" i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fr-FR" sz="3200" b="1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/catch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628775"/>
            <a:ext cx="71993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0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1547664" y="614869"/>
            <a:ext cx="6984776" cy="710952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i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Solution 2 : gestion passive avec </a:t>
            </a:r>
            <a:r>
              <a:rPr lang="fr-FR" sz="2600" b="1" i="1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throws</a:t>
            </a:r>
            <a:endParaRPr lang="fr-FR" sz="2600" b="1" i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339" y="1700808"/>
            <a:ext cx="734536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gestion des exceptions</a:t>
            </a:r>
          </a:p>
        </p:txBody>
      </p:sp>
      <p:sp>
        <p:nvSpPr>
          <p:cNvPr id="2150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4212" y="692696"/>
            <a:ext cx="503237" cy="476250"/>
          </a:xfrm>
          <a:prstGeom prst="rect">
            <a:avLst/>
          </a:prstGeom>
          <a:noFill/>
        </p:spPr>
        <p:txBody>
          <a:bodyPr/>
          <a:lstStyle/>
          <a:p>
            <a:fld id="{B32429FB-C3DE-433F-9F0F-0D74F543C9C1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559817" y="682201"/>
            <a:ext cx="7044631" cy="576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Gérer une exception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2531" name="Espace réservé du contenu 2"/>
          <p:cNvSpPr txBox="1">
            <a:spLocks/>
          </p:cNvSpPr>
          <p:nvPr/>
        </p:nvSpPr>
        <p:spPr bwMode="auto">
          <a:xfrm>
            <a:off x="468313" y="1303338"/>
            <a:ext cx="8963025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Il y a deux façons de réagir au déclenchement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d'une exception pour un programme :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2400" dirty="0"/>
          </a:p>
          <a:p>
            <a:pPr marL="342900" indent="-342900" eaLnBrk="0" hangingPunct="0">
              <a:spcBef>
                <a:spcPct val="20000"/>
              </a:spcBef>
            </a:pPr>
            <a:endParaRPr lang="fr-FR" sz="24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dirty="0"/>
              <a:t>soit l'exception est traitée localement au code exécuté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24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dirty="0"/>
              <a:t>soit l'exception est transmise à la fonction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appelante, qui elle-même peut choisir ce qu'elle en fait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5229225"/>
            <a:ext cx="1116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82D8D-1E01-4979-9B6C-269F016A1041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11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556421" y="646482"/>
            <a:ext cx="7128792" cy="6477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Gérer une exception (localement)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23555" name="Espace réservé du contenu 2"/>
          <p:cNvSpPr txBox="1">
            <a:spLocks/>
          </p:cNvSpPr>
          <p:nvPr/>
        </p:nvSpPr>
        <p:spPr bwMode="auto">
          <a:xfrm>
            <a:off x="1187450" y="1447800"/>
            <a:ext cx="7497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3200" b="1" dirty="0" err="1">
                <a:solidFill>
                  <a:schemeClr val="accent6"/>
                </a:solidFill>
              </a:rPr>
              <a:t>try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/>
              <a:t>{ bloc de programme susceptible de provoquer une exception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/>
              <a:t>}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fr-FR" sz="3200" dirty="0">
              <a:solidFill>
                <a:schemeClr val="bg1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b="1" dirty="0">
                <a:solidFill>
                  <a:schemeClr val="accent6"/>
                </a:solidFill>
              </a:rPr>
              <a:t>catch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/>
              <a:t>(</a:t>
            </a:r>
            <a:r>
              <a:rPr lang="fr-FR" sz="3200" dirty="0" err="1"/>
              <a:t>TypeDexception</a:t>
            </a:r>
            <a:r>
              <a:rPr lang="fr-FR" sz="3200" dirty="0"/>
              <a:t> e)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3200" dirty="0"/>
              <a:t>{ bloc de traitement de l'exception }</a:t>
            </a:r>
          </a:p>
        </p:txBody>
      </p:sp>
      <p:pic>
        <p:nvPicPr>
          <p:cNvPr id="23556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5229225"/>
            <a:ext cx="1116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DAA75-2AB4-498E-A86C-38C972E3EC9B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5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12368" y="764704"/>
            <a:ext cx="658416" cy="476250"/>
          </a:xfrm>
          <a:prstGeom prst="rect">
            <a:avLst/>
          </a:prstGeom>
          <a:noFill/>
        </p:spPr>
        <p:txBody>
          <a:bodyPr/>
          <a:lstStyle/>
          <a:p>
            <a:fld id="{7D802063-728B-40F9-90B2-BF16FDD1B544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1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ChangeArrowheads="1"/>
          </p:cNvSpPr>
          <p:nvPr/>
        </p:nvSpPr>
        <p:spPr bwMode="auto">
          <a:xfrm>
            <a:off x="899592" y="1700808"/>
            <a:ext cx="807976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/>
              <a:t>try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/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/>
              <a:t>catch (</a:t>
            </a:r>
            <a:r>
              <a:rPr lang="en-US" sz="3200" dirty="0" err="1"/>
              <a:t>IOException</a:t>
            </a:r>
            <a:r>
              <a:rPr lang="en-US" sz="3200" dirty="0"/>
              <a:t> </a:t>
            </a:r>
            <a:r>
              <a:rPr lang="en-US" sz="3200" dirty="0" err="1"/>
              <a:t>ioex</a:t>
            </a:r>
            <a:r>
              <a:rPr lang="en-US" sz="3200" dirty="0"/>
              <a:t>)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32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3200" b="1" dirty="0"/>
              <a:t>finally</a:t>
            </a:r>
            <a:r>
              <a:rPr lang="en-US" sz="3200" dirty="0"/>
              <a:t> { ... }</a:t>
            </a:r>
            <a:endParaRPr lang="fr-FR" sz="32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619672" y="634397"/>
            <a:ext cx="6912768" cy="6718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Bloc Finally		</a:t>
            </a:r>
            <a:endParaRPr lang="fr-FR" dirty="0"/>
          </a:p>
        </p:txBody>
      </p:sp>
      <p:sp>
        <p:nvSpPr>
          <p:cNvPr id="3482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27C62-B11D-40DF-990A-74F8C07CC36B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5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323528" y="1700808"/>
            <a:ext cx="770413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dirty="0"/>
              <a:t>try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dirty="0"/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dirty="0"/>
              <a:t>catch (</a:t>
            </a:r>
            <a:r>
              <a:rPr lang="en-US" sz="2600" dirty="0" err="1"/>
              <a:t>ClassException</a:t>
            </a:r>
            <a:r>
              <a:rPr lang="en-US" sz="2600" dirty="0"/>
              <a:t> </a:t>
            </a:r>
            <a:r>
              <a:rPr lang="en-US" sz="2600" dirty="0" err="1"/>
              <a:t>e1</a:t>
            </a:r>
            <a:r>
              <a:rPr lang="en-US" sz="2600" dirty="0"/>
              <a:t>)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600" dirty="0"/>
              <a:t>catch (</a:t>
            </a:r>
            <a:r>
              <a:rPr lang="en-US" sz="2600" dirty="0" err="1"/>
              <a:t>ClassException</a:t>
            </a:r>
            <a:r>
              <a:rPr lang="en-US" sz="2600" dirty="0"/>
              <a:t> </a:t>
            </a:r>
            <a:r>
              <a:rPr lang="en-US" sz="2600" dirty="0" err="1"/>
              <a:t>e2</a:t>
            </a:r>
            <a:r>
              <a:rPr lang="en-US" sz="2600" dirty="0"/>
              <a:t>) { ...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6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600" b="1" dirty="0"/>
              <a:t>finally</a:t>
            </a:r>
            <a:r>
              <a:rPr lang="en-US" sz="2600" dirty="0"/>
              <a:t> { ... }</a:t>
            </a:r>
            <a:endParaRPr lang="fr-FR" sz="26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654968" y="622499"/>
            <a:ext cx="6832600" cy="6459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Bloc Finally		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5896633" y="1816313"/>
            <a:ext cx="2592387" cy="2952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3300"/>
                </a:solidFill>
              </a:rPr>
              <a:t>Il est possible d’avoir un ensemble </a:t>
            </a:r>
            <a:r>
              <a:rPr lang="fr-FR" dirty="0" err="1">
                <a:solidFill>
                  <a:srgbClr val="003300"/>
                </a:solidFill>
              </a:rPr>
              <a:t>try</a:t>
            </a:r>
            <a:r>
              <a:rPr lang="fr-FR" dirty="0">
                <a:solidFill>
                  <a:srgbClr val="003300"/>
                </a:solidFill>
              </a:rPr>
              <a:t>/</a:t>
            </a:r>
            <a:r>
              <a:rPr lang="fr-FR" dirty="0" err="1">
                <a:solidFill>
                  <a:srgbClr val="003300"/>
                </a:solidFill>
              </a:rPr>
              <a:t>finally</a:t>
            </a:r>
            <a:r>
              <a:rPr lang="fr-FR" dirty="0">
                <a:solidFill>
                  <a:srgbClr val="003300"/>
                </a:solidFill>
              </a:rPr>
              <a:t> sans la clause catch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085420" y="2910101"/>
            <a:ext cx="811213" cy="3825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1"/>
          </p:cNvCxnSpPr>
          <p:nvPr/>
        </p:nvCxnSpPr>
        <p:spPr>
          <a:xfrm flipH="1">
            <a:off x="5085420" y="3292688"/>
            <a:ext cx="811213" cy="40957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AE968-6802-423E-B52E-8B9589F45AB8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619672" y="648020"/>
            <a:ext cx="6589199" cy="644650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3200" dirty="0"/>
              <a:t>Objectifs</a:t>
            </a:r>
            <a:br>
              <a:rPr lang="es-ES" sz="3200" b="1" kern="0" dirty="0"/>
            </a:br>
            <a:endParaRPr lang="en-US" sz="3200" b="1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87624" y="1556792"/>
            <a:ext cx="7524280" cy="5073816"/>
          </a:xfrm>
        </p:spPr>
        <p:txBody>
          <a:bodyPr>
            <a:normAutofit fontScale="92500" lnSpcReduction="10000"/>
          </a:bodyPr>
          <a:lstStyle/>
          <a:p>
            <a:pPr fontAlgn="t"/>
            <a:endParaRPr lang="fr-FR" sz="2800" dirty="0">
              <a:solidFill>
                <a:schemeClr val="bg1"/>
              </a:solidFill>
            </a:endParaRP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Dissocier la détection d’une anomalie de son traitement.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Séparer la gestion des anomalies du reste du code, donc de contribuer à la lisibilité programmes.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Savoir écrire un gestionnaire d’exception avec le bloc </a:t>
            </a:r>
            <a:r>
              <a:rPr lang="fr-FR" sz="2800" dirty="0" err="1"/>
              <a:t>try</a:t>
            </a:r>
            <a:r>
              <a:rPr lang="fr-FR" sz="2800" dirty="0"/>
              <a:t> 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Savoir le cheminement d’une exception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Différencier l’utilisation des deux mots clés </a:t>
            </a:r>
            <a:r>
              <a:rPr lang="fr-FR" sz="2800" dirty="0" err="1"/>
              <a:t>throw</a:t>
            </a:r>
            <a:r>
              <a:rPr lang="fr-FR" sz="2800" dirty="0"/>
              <a:t>  et </a:t>
            </a:r>
            <a:r>
              <a:rPr lang="fr-FR" sz="2800" dirty="0" err="1"/>
              <a:t>throws</a:t>
            </a:r>
            <a:r>
              <a:rPr lang="fr-FR" sz="2800" dirty="0"/>
              <a:t> 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fr-FR" sz="2800" dirty="0"/>
              <a:t>Comprendre l’utilisation  du </a:t>
            </a:r>
            <a:r>
              <a:rPr lang="fr-FR" sz="2800" dirty="0" err="1"/>
              <a:t>multicatch</a:t>
            </a:r>
            <a:r>
              <a:rPr lang="fr-FR" sz="2800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3573016"/>
            <a:ext cx="7272982" cy="64330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Les Exceptions personnalisées 	</a:t>
            </a:r>
            <a:r>
              <a:rPr lang="en-US" b="1" dirty="0"/>
              <a:t>	</a:t>
            </a:r>
            <a:endParaRPr lang="fr-FR" b="1" dirty="0"/>
          </a:p>
        </p:txBody>
      </p:sp>
      <p:sp>
        <p:nvSpPr>
          <p:cNvPr id="3379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12368" y="764704"/>
            <a:ext cx="658416" cy="476250"/>
          </a:xfrm>
          <a:prstGeom prst="rect">
            <a:avLst/>
          </a:prstGeom>
          <a:noFill/>
        </p:spPr>
        <p:txBody>
          <a:bodyPr/>
          <a:lstStyle/>
          <a:p>
            <a:fld id="{7D802063-728B-40F9-90B2-BF16FDD1B544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1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1268413"/>
            <a:ext cx="88392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/>
              <a:t>La </a:t>
            </a:r>
            <a:r>
              <a:rPr lang="nl-NL" sz="2000" dirty="0" err="1"/>
              <a:t>gestion</a:t>
            </a:r>
            <a:r>
              <a:rPr lang="nl-NL" sz="2000" dirty="0"/>
              <a:t> des </a:t>
            </a:r>
            <a:r>
              <a:rPr lang="nl-NL" sz="2000" dirty="0" err="1"/>
              <a:t>exceptions</a:t>
            </a:r>
            <a:r>
              <a:rPr lang="nl-NL" sz="2000" dirty="0"/>
              <a:t>  </a:t>
            </a:r>
            <a:r>
              <a:rPr lang="nl-NL" sz="2000" dirty="0" err="1"/>
              <a:t>personnalisées</a:t>
            </a:r>
            <a:r>
              <a:rPr lang="nl-NL" sz="200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/>
              <a:t>          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nl-NL" sz="2000" dirty="0"/>
              <a:t> Ne pas </a:t>
            </a:r>
            <a:r>
              <a:rPr lang="nl-NL" sz="2000" dirty="0" err="1"/>
              <a:t>utiliser</a:t>
            </a:r>
            <a:r>
              <a:rPr lang="nl-NL" sz="2000" dirty="0"/>
              <a:t> des types </a:t>
            </a:r>
            <a:r>
              <a:rPr lang="nl-N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d’exceptions</a:t>
            </a:r>
            <a:r>
              <a:rPr lang="nl-N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standard </a:t>
            </a:r>
            <a:r>
              <a:rPr lang="nl-NL" sz="2000" dirty="0" err="1"/>
              <a:t>fourni</a:t>
            </a:r>
            <a:r>
              <a:rPr lang="nl-NL" sz="2000" dirty="0"/>
              <a:t> par </a:t>
            </a:r>
            <a:r>
              <a:rPr lang="nl-NL" sz="2000" dirty="0" err="1"/>
              <a:t>le</a:t>
            </a:r>
            <a:r>
              <a:rPr lang="nl-NL" sz="2000" dirty="0"/>
              <a:t> </a:t>
            </a:r>
            <a:r>
              <a:rPr lang="nl-NL" sz="2000" dirty="0" err="1"/>
              <a:t>langage</a:t>
            </a:r>
            <a:r>
              <a:rPr lang="nl-NL" sz="2000" dirty="0"/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nl-NL" sz="2000" dirty="0" err="1"/>
              <a:t>Création</a:t>
            </a:r>
            <a:r>
              <a:rPr lang="nl-NL" sz="2000" dirty="0"/>
              <a:t> et </a:t>
            </a:r>
            <a:r>
              <a:rPr lang="nl-NL" sz="2000" dirty="0" err="1"/>
              <a:t>gestion</a:t>
            </a:r>
            <a:r>
              <a:rPr lang="nl-NL" sz="2000" dirty="0"/>
              <a:t> de </a:t>
            </a:r>
            <a:r>
              <a:rPr lang="nl-NL" sz="2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</a:t>
            </a:r>
            <a:r>
              <a:rPr lang="nl-NL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propres</a:t>
            </a:r>
            <a:r>
              <a:rPr lang="nl-NL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0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nl-NL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000" dirty="0" err="1"/>
              <a:t>selon</a:t>
            </a:r>
            <a:r>
              <a:rPr lang="nl-NL" sz="2000" dirty="0"/>
              <a:t> </a:t>
            </a:r>
            <a:r>
              <a:rPr lang="nl-NL" sz="2000" dirty="0" err="1"/>
              <a:t>le</a:t>
            </a:r>
            <a:r>
              <a:rPr lang="nl-NL" sz="2000" dirty="0"/>
              <a:t> </a:t>
            </a:r>
            <a:r>
              <a:rPr lang="nl-NL" sz="2000" dirty="0" err="1"/>
              <a:t>besoin</a:t>
            </a:r>
            <a:r>
              <a:rPr lang="nl-NL" sz="2000" dirty="0"/>
              <a:t> du </a:t>
            </a:r>
            <a:r>
              <a:rPr lang="nl-NL" sz="2000" dirty="0" err="1"/>
              <a:t>programme</a:t>
            </a:r>
            <a:r>
              <a:rPr lang="nl-NL" sz="20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/>
              <a:t> </a:t>
            </a:r>
            <a:r>
              <a:rPr lang="nl-NL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</a:t>
            </a:r>
            <a:r>
              <a:rPr lang="nl-NL" sz="20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/>
              <a:t>          Adapter </a:t>
            </a:r>
            <a:r>
              <a:rPr lang="nl-NL" sz="2000" dirty="0" err="1"/>
              <a:t>le</a:t>
            </a:r>
            <a:r>
              <a:rPr lang="nl-NL" sz="2000" dirty="0"/>
              <a:t> </a:t>
            </a:r>
            <a:r>
              <a:rPr lang="nl-NL" sz="2000" dirty="0" err="1"/>
              <a:t>comportement</a:t>
            </a:r>
            <a:r>
              <a:rPr lang="nl-NL" sz="2000" dirty="0"/>
              <a:t> de vos </a:t>
            </a:r>
            <a:r>
              <a:rPr lang="nl-NL" sz="2000" dirty="0" err="1"/>
              <a:t>propres</a:t>
            </a:r>
            <a:r>
              <a:rPr lang="nl-NL" sz="2000" dirty="0"/>
              <a:t> classes  </a:t>
            </a:r>
            <a:r>
              <a:rPr lang="nl-NL" sz="2000" dirty="0" err="1"/>
              <a:t>d’exception</a:t>
            </a:r>
            <a:r>
              <a:rPr lang="nl-NL" sz="2000" dirty="0"/>
              <a:t> </a:t>
            </a:r>
            <a:r>
              <a:rPr lang="fr-FR" sz="2000" dirty="0"/>
              <a:t> aux  besoins de vos propres programmes.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000" dirty="0"/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NL" sz="2000" b="1" u="sng" dirty="0"/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475657" y="627758"/>
            <a:ext cx="7272808" cy="6406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Exceptions personnalisées 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E96BA-EE1C-4CB7-870D-93C6C95AA435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2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1268413"/>
            <a:ext cx="88392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  <a:defRPr/>
            </a:pPr>
            <a:r>
              <a:rPr lang="nl-NL" sz="2000" dirty="0" err="1"/>
              <a:t>Comment</a:t>
            </a:r>
            <a:r>
              <a:rPr lang="nl-NL" sz="2000" dirty="0"/>
              <a:t> </a:t>
            </a:r>
            <a:r>
              <a:rPr lang="nl-NL" sz="2000" dirty="0" err="1"/>
              <a:t>créer</a:t>
            </a:r>
            <a:r>
              <a:rPr lang="nl-NL" sz="2000" dirty="0"/>
              <a:t> </a:t>
            </a:r>
            <a:r>
              <a:rPr lang="nl-NL" sz="2000" dirty="0" err="1"/>
              <a:t>ses</a:t>
            </a:r>
            <a:r>
              <a:rPr lang="nl-NL" sz="2000" dirty="0"/>
              <a:t> </a:t>
            </a:r>
            <a:r>
              <a:rPr lang="fr-FR" sz="2000" dirty="0"/>
              <a:t>propres exceptions :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fr-FR" sz="2000" dirty="0"/>
              <a:t>Dériver (spécialiser)une  classe de type Exception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fr-FR" sz="2000" dirty="0"/>
              <a:t>Créer uniquement deux constructeurs : un constructeur sans paramètre et un constructeur qui prend un message (String) en paramètre.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sz="2000" dirty="0"/>
              <a:t>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nl-NL" sz="2000" b="1" u="sng" dirty="0" err="1">
                <a:solidFill>
                  <a:schemeClr val="accent6"/>
                </a:solidFill>
              </a:rPr>
              <a:t>Création</a:t>
            </a:r>
            <a:r>
              <a:rPr lang="nl-NL" sz="2000" b="1" u="sng" dirty="0">
                <a:solidFill>
                  <a:schemeClr val="accent6"/>
                </a:solidFill>
              </a:rPr>
              <a:t> </a:t>
            </a:r>
            <a:r>
              <a:rPr lang="nl-NL" sz="2000" b="1" u="sng" dirty="0" err="1">
                <a:solidFill>
                  <a:schemeClr val="accent6"/>
                </a:solidFill>
              </a:rPr>
              <a:t>d’une</a:t>
            </a:r>
            <a:r>
              <a:rPr lang="nl-NL" sz="2000" b="1" u="sng" dirty="0">
                <a:solidFill>
                  <a:schemeClr val="accent6"/>
                </a:solidFill>
              </a:rPr>
              <a:t> </a:t>
            </a:r>
            <a:r>
              <a:rPr lang="nl-NL" sz="2000" b="1" u="sng" dirty="0" err="1">
                <a:solidFill>
                  <a:schemeClr val="accent6"/>
                </a:solidFill>
              </a:rPr>
              <a:t>exception</a:t>
            </a:r>
            <a:r>
              <a:rPr lang="nl-NL" sz="2000" b="1" u="sng" dirty="0">
                <a:solidFill>
                  <a:schemeClr val="accent6"/>
                </a:solidFill>
              </a:rPr>
              <a:t> </a:t>
            </a:r>
            <a:r>
              <a:rPr lang="nl-NL" sz="2000" b="1" u="sng" dirty="0" err="1">
                <a:solidFill>
                  <a:schemeClr val="accent6"/>
                </a:solidFill>
              </a:rPr>
              <a:t>personnalisée</a:t>
            </a:r>
            <a:endParaRPr lang="nl-NL" sz="2000" b="1" u="sng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NL" sz="2000" b="1" u="sng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fr-FR" sz="2000" dirty="0">
                <a:solidFill>
                  <a:schemeClr val="bg2"/>
                </a:solidFill>
              </a:rPr>
              <a:t>en Java.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619672" y="664301"/>
            <a:ext cx="7128792" cy="5991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Exceptions personnalisées 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E96BA-EE1C-4CB7-870D-93C6C95AA435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304799" y="3573016"/>
            <a:ext cx="8785423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public class </a:t>
            </a:r>
            <a:r>
              <a:rPr lang="fr-FR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EmployeException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extends</a:t>
            </a:r>
            <a:r>
              <a:rPr lang="fr-FR" dirty="0">
                <a:solidFill>
                  <a:schemeClr val="tx1"/>
                </a:solidFill>
              </a:rPr>
              <a:t> Exception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public </a:t>
            </a:r>
            <a:r>
              <a:rPr lang="fr-FR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EmployeException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           super();}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public </a:t>
            </a:r>
            <a:r>
              <a:rPr lang="fr-FR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EmployeException</a:t>
            </a:r>
            <a:r>
              <a:rPr lang="fr-FR" b="1" dirty="0">
                <a:solidFill>
                  <a:schemeClr val="accent6"/>
                </a:solidFill>
              </a:rPr>
              <a:t>(String</a:t>
            </a:r>
            <a:r>
              <a:rPr lang="fr-FR" dirty="0">
                <a:solidFill>
                  <a:schemeClr val="tx1"/>
                </a:solidFill>
              </a:rPr>
              <a:t> message){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super(message);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System.out.println</a:t>
            </a:r>
            <a:r>
              <a:rPr lang="fr-FR" dirty="0">
                <a:solidFill>
                  <a:schemeClr val="tx1"/>
                </a:solidFill>
              </a:rPr>
              <a:t>("Vous essayez d'instancier un </a:t>
            </a:r>
            <a:r>
              <a:rPr lang="fr-FR" dirty="0" err="1">
                <a:solidFill>
                  <a:schemeClr val="tx1"/>
                </a:solidFill>
              </a:rPr>
              <a:t>Employe</a:t>
            </a:r>
            <a:r>
              <a:rPr lang="fr-FR" dirty="0">
                <a:solidFill>
                  <a:schemeClr val="tx1"/>
                </a:solidFill>
              </a:rPr>
              <a:t>  avec un 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  négatif 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 } }</a:t>
            </a:r>
          </a:p>
        </p:txBody>
      </p:sp>
    </p:spTree>
    <p:extLst>
      <p:ext uri="{BB962C8B-B14F-4D97-AF65-F5344CB8AC3E}">
        <p14:creationId xmlns:p14="http://schemas.microsoft.com/office/powerpoint/2010/main" val="3688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4800" y="1268413"/>
            <a:ext cx="88392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1600" b="1" dirty="0"/>
              <a:t>//Déclaration de la classe ErrEmpl</a:t>
            </a:r>
            <a:endParaRPr lang="fr-FR" sz="1600" b="1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</a:t>
            </a:r>
            <a:r>
              <a:rPr lang="fr-FR" sz="2000" b="1" dirty="0" err="1"/>
              <a:t>:</a:t>
            </a:r>
            <a:r>
              <a:rPr lang="fr-FR" sz="2000" dirty="0" err="1"/>
              <a:t>permet</a:t>
            </a:r>
            <a:r>
              <a:rPr lang="fr-FR" sz="2000" dirty="0"/>
              <a:t> de signaler à la JVM qu'un morceau de code, une méthode, une classe… est susceptible. Il est suivi du nom de la classe qui va gérer l'exception.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fr-FR" sz="2000" b="1" dirty="0"/>
              <a:t>:</a:t>
            </a:r>
            <a:r>
              <a:rPr lang="fr-FR" sz="2000" dirty="0"/>
              <a:t> celui-ci permet tout simplement de lever une exception manuellement en instanciant un objet de type Exception (ou un objet hérité).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NL" sz="2000" b="1" u="sng" dirty="0">
              <a:solidFill>
                <a:schemeClr val="bg2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1469297" y="627759"/>
            <a:ext cx="7423183" cy="5251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Exceptions personnalisées 	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2458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E96BA-EE1C-4CB7-870D-93C6C95AA435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04800" y="1268413"/>
            <a:ext cx="8587680" cy="295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public class </a:t>
            </a:r>
            <a:r>
              <a:rPr lang="fr-FR" dirty="0" err="1">
                <a:solidFill>
                  <a:schemeClr val="tx1"/>
                </a:solidFill>
              </a:rPr>
              <a:t>Employe</a:t>
            </a: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public </a:t>
            </a:r>
            <a:r>
              <a:rPr lang="fr-FR" dirty="0" err="1">
                <a:solidFill>
                  <a:schemeClr val="tx1"/>
                </a:solidFill>
              </a:rPr>
              <a:t>Employe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dirty="0" err="1">
                <a:solidFill>
                  <a:srgbClr val="FF0000"/>
                </a:solidFill>
              </a:rPr>
              <a:t>throws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EmployeException</a:t>
            </a:r>
            <a:r>
              <a:rPr lang="fr-FR" dirty="0">
                <a:solidFill>
                  <a:srgbClr val="FF0000"/>
                </a:solidFill>
              </a:rPr>
              <a:t>  </a:t>
            </a:r>
            <a:r>
              <a:rPr lang="fr-FR" dirty="0">
                <a:solidFill>
                  <a:srgbClr val="00B050"/>
                </a:solidFill>
              </a:rPr>
              <a:t>//méthode susceptible 												de déclencher l’erreur</a:t>
            </a:r>
          </a:p>
          <a:p>
            <a:pPr>
              <a:lnSpc>
                <a:spcPct val="90000"/>
              </a:lnSpc>
              <a:defRPr/>
            </a:pPr>
            <a:r>
              <a:rPr lang="fr-FR" dirty="0">
                <a:solidFill>
                  <a:schemeClr val="bg2"/>
                </a:solidFill>
              </a:rPr>
              <a:t>           </a:t>
            </a:r>
            <a:r>
              <a:rPr lang="fr-FR" dirty="0">
                <a:solidFill>
                  <a:schemeClr val="tx1"/>
                </a:solidFill>
              </a:rPr>
              <a:t>{ if ( (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&lt;0)) </a:t>
            </a:r>
          </a:p>
          <a:p>
            <a:pPr>
              <a:lnSpc>
                <a:spcPct val="90000"/>
              </a:lnSpc>
              <a:defRPr/>
            </a:pPr>
            <a:r>
              <a:rPr lang="fr-FR" dirty="0">
                <a:solidFill>
                  <a:schemeClr val="bg2"/>
                </a:solidFill>
              </a:rPr>
              <a:t>                   </a:t>
            </a:r>
            <a:r>
              <a:rPr lang="fr-FR" dirty="0" err="1">
                <a:solidFill>
                  <a:srgbClr val="FF0000"/>
                </a:solidFill>
              </a:rPr>
              <a:t>throw</a:t>
            </a:r>
            <a:r>
              <a:rPr lang="fr-FR" dirty="0">
                <a:solidFill>
                  <a:srgbClr val="FF0000"/>
                </a:solidFill>
              </a:rPr>
              <a:t> new </a:t>
            </a:r>
            <a:r>
              <a:rPr lang="fr-FR" dirty="0" err="1">
                <a:solidFill>
                  <a:srgbClr val="FF0000"/>
                </a:solidFill>
              </a:rPr>
              <a:t>EmployeException</a:t>
            </a:r>
            <a:r>
              <a:rPr lang="fr-FR" dirty="0">
                <a:solidFill>
                  <a:srgbClr val="FF0000"/>
                </a:solidFill>
              </a:rPr>
              <a:t>()</a:t>
            </a:r>
            <a:r>
              <a:rPr lang="fr-FR" dirty="0"/>
              <a:t> ; </a:t>
            </a:r>
            <a:r>
              <a:rPr lang="fr-FR" dirty="0">
                <a:solidFill>
                  <a:srgbClr val="00B050"/>
                </a:solidFill>
              </a:rPr>
              <a:t>// lance une exception 	  </a:t>
            </a:r>
          </a:p>
          <a:p>
            <a:pPr>
              <a:lnSpc>
                <a:spcPct val="90000"/>
              </a:lnSpc>
              <a:defRPr/>
            </a:pPr>
            <a:r>
              <a:rPr lang="fr-FR" dirty="0">
                <a:solidFill>
                  <a:srgbClr val="00B050"/>
                </a:solidFill>
              </a:rPr>
              <a:t>                                                                         de type  </a:t>
            </a:r>
            <a:r>
              <a:rPr lang="fr-FR" dirty="0" err="1">
                <a:solidFill>
                  <a:srgbClr val="00B050"/>
                </a:solidFill>
              </a:rPr>
              <a:t>EmployeException</a:t>
            </a:r>
            <a:endParaRPr lang="fr-FR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fr-FR" dirty="0">
                <a:solidFill>
                  <a:srgbClr val="00B050"/>
                </a:solidFill>
              </a:rPr>
              <a:t>        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 {</a:t>
            </a:r>
            <a:r>
              <a:rPr lang="fr-FR" dirty="0" err="1">
                <a:solidFill>
                  <a:schemeClr val="tx1"/>
                </a:solidFill>
              </a:rPr>
              <a:t>this.age</a:t>
            </a:r>
            <a:r>
              <a:rPr lang="fr-FR" dirty="0">
                <a:solidFill>
                  <a:schemeClr val="tx1"/>
                </a:solidFill>
              </a:rPr>
              <a:t>=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 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        public </a:t>
            </a:r>
            <a:r>
              <a:rPr lang="fr-FR" dirty="0" err="1">
                <a:solidFill>
                  <a:schemeClr val="tx1"/>
                </a:solidFill>
              </a:rPr>
              <a:t>void</a:t>
            </a:r>
            <a:r>
              <a:rPr lang="fr-FR" dirty="0">
                <a:solidFill>
                  <a:schemeClr val="tx1"/>
                </a:solidFill>
              </a:rPr>
              <a:t> affiche()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        { </a:t>
            </a:r>
            <a:r>
              <a:rPr lang="fr-FR" dirty="0" err="1">
                <a:solidFill>
                  <a:schemeClr val="tx1"/>
                </a:solidFill>
              </a:rPr>
              <a:t>System.out.println</a:t>
            </a:r>
            <a:r>
              <a:rPr lang="fr-FR" dirty="0">
                <a:solidFill>
                  <a:schemeClr val="tx1"/>
                </a:solidFill>
              </a:rPr>
              <a:t>(‘’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 : ‘’+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);}}}</a:t>
            </a:r>
          </a:p>
        </p:txBody>
      </p:sp>
    </p:spTree>
    <p:extLst>
      <p:ext uri="{BB962C8B-B14F-4D97-AF65-F5344CB8AC3E}">
        <p14:creationId xmlns:p14="http://schemas.microsoft.com/office/powerpoint/2010/main" val="33410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3433763"/>
            <a:ext cx="7953375" cy="1143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Remarques</a:t>
            </a:r>
          </a:p>
        </p:txBody>
      </p:sp>
      <p:sp>
        <p:nvSpPr>
          <p:cNvPr id="2867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4212" y="764704"/>
            <a:ext cx="503237" cy="476250"/>
          </a:xfrm>
          <a:prstGeom prst="rect">
            <a:avLst/>
          </a:prstGeom>
          <a:noFill/>
        </p:spPr>
        <p:txBody>
          <a:bodyPr/>
          <a:lstStyle/>
          <a:p>
            <a:fld id="{8EFA44D0-193E-42AA-B8C8-23D744E737EA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1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427594" y="687007"/>
            <a:ext cx="7669212" cy="566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Remarques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250825" y="1403350"/>
            <a:ext cx="8875568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nl-NL" sz="20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000" dirty="0"/>
              <a:t>- le bloc </a:t>
            </a:r>
            <a:r>
              <a:rPr lang="fr-FR" sz="2000" i="1" dirty="0" err="1"/>
              <a:t>try</a:t>
            </a:r>
            <a:r>
              <a:rPr lang="fr-FR" sz="2000" i="1" dirty="0"/>
              <a:t> </a:t>
            </a:r>
            <a:r>
              <a:rPr lang="fr-FR" sz="2000" dirty="0"/>
              <a:t>et les gestionnaires associés doivent être contigus.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000" dirty="0"/>
              <a:t>   Cette construction est erronée 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fr-FR" sz="20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000" dirty="0"/>
              <a:t>	</a:t>
            </a:r>
            <a:r>
              <a:rPr lang="fr-FR" dirty="0"/>
              <a:t>	</a:t>
            </a:r>
            <a:r>
              <a:rPr lang="fr-FR" b="1" dirty="0" err="1">
                <a:solidFill>
                  <a:schemeClr val="accent6"/>
                </a:solidFill>
              </a:rPr>
              <a:t>try</a:t>
            </a:r>
            <a:endParaRPr lang="fr-FR" b="1" dirty="0">
              <a:solidFill>
                <a:schemeClr val="accent6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/>
              <a:t>		{ .....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/>
              <a:t>		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/>
              <a:t>		.....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nl-NL" dirty="0"/>
              <a:t>		.....</a:t>
            </a:r>
            <a:endParaRPr lang="fr-FR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/>
              <a:t>		</a:t>
            </a:r>
            <a:r>
              <a:rPr lang="fr-FR" b="1" dirty="0">
                <a:solidFill>
                  <a:schemeClr val="accent6"/>
                </a:solidFill>
              </a:rPr>
              <a:t>catch</a:t>
            </a:r>
            <a:r>
              <a:rPr lang="fr-FR" dirty="0"/>
              <a:t> (</a:t>
            </a:r>
            <a:r>
              <a:rPr lang="fr-FR" dirty="0" err="1"/>
              <a:t>ErrConst</a:t>
            </a:r>
            <a:r>
              <a:rPr lang="fr-FR" dirty="0"/>
              <a:t>)   // erreur : catch doit être contigu au bloc </a:t>
            </a:r>
            <a:r>
              <a:rPr lang="fr-FR" dirty="0" err="1"/>
              <a:t>try</a:t>
            </a:r>
            <a:endParaRPr lang="fr-FR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dirty="0"/>
              <a:t>		{ .....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fr-FR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sz="2400" dirty="0"/>
              <a:t>- </a:t>
            </a:r>
            <a:r>
              <a:rPr lang="fr-FR" sz="2000" dirty="0"/>
              <a:t>Vous pouvez ajouter autant de blocs catch que vous le voulez à la suite d'un bloc </a:t>
            </a:r>
            <a:r>
              <a:rPr lang="fr-FR" sz="2000" dirty="0" err="1"/>
              <a:t>try</a:t>
            </a:r>
            <a:r>
              <a:rPr lang="fr-FR" sz="2000" dirty="0"/>
              <a:t>, mais respectez l'ordre : </a:t>
            </a:r>
            <a:r>
              <a:rPr lang="fr-FR" sz="2000" u="sng" dirty="0"/>
              <a:t>du plus pertinent au moins pertinent.</a:t>
            </a:r>
          </a:p>
        </p:txBody>
      </p:sp>
      <p:sp>
        <p:nvSpPr>
          <p:cNvPr id="2970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DBBA8-2CBE-4197-AAE3-C6AA0D8972A4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7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455930" y="682864"/>
            <a:ext cx="7220526" cy="5749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Remarques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7950" y="1906588"/>
            <a:ext cx="8856663" cy="4043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nl-NL" sz="2400" b="1" u="sng" dirty="0"/>
              <a:t>Méthodes de la classe throwable: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nl-NL" sz="2000" dirty="0"/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nl-NL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getMessage() </a:t>
            </a:r>
            <a:r>
              <a:rPr lang="nl-NL" sz="2000" dirty="0"/>
              <a:t>: retourne le message d’erreur associé à l’instance de Throwable 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nl-NL" sz="2000" dirty="0"/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nl-NL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printStackTrace(): </a:t>
            </a:r>
            <a:r>
              <a:rPr lang="nl-NL" sz="2000" dirty="0"/>
              <a:t>affiche sur la sortie standard des erreurs (System.err), le message d’erreur et la pile des appels de méthodes qui ont conduit au problème</a:t>
            </a:r>
          </a:p>
        </p:txBody>
      </p:sp>
      <p:sp>
        <p:nvSpPr>
          <p:cNvPr id="3072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98999-22F2-4BB9-8FD6-3B8221BC8C5F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74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507331" y="653118"/>
            <a:ext cx="6732587" cy="6344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</a:lstStyle>
          <a:p>
            <a:r>
              <a:rPr lang="fr-FR" dirty="0"/>
              <a:t>Remarques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107950" y="1906588"/>
            <a:ext cx="8856663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nl-NL" sz="2000"/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263" y="1628800"/>
            <a:ext cx="6308725" cy="49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C73E8-6341-4969-9C46-DF9C517D6297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8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 bwMode="auto">
          <a:xfrm>
            <a:off x="1547664" y="687374"/>
            <a:ext cx="7056784" cy="5077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Remarques</a:t>
            </a:r>
            <a:r>
              <a:rPr lang="en-US" dirty="0"/>
              <a:t>		</a:t>
            </a:r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474788"/>
            <a:ext cx="8686800" cy="4906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fr-FR" sz="2000" dirty="0"/>
              <a:t>- Un bloc </a:t>
            </a:r>
            <a:r>
              <a:rPr lang="fr-FR" sz="2000" b="1" dirty="0" err="1"/>
              <a:t>finally</a:t>
            </a:r>
            <a:r>
              <a:rPr lang="fr-FR" sz="2000" dirty="0"/>
              <a:t> est en général utilisé pour effectuer des nettoyages (fermer des fichiers, libérer des ressources...). </a:t>
            </a:r>
          </a:p>
          <a:p>
            <a:pPr>
              <a:buFontTx/>
              <a:buChar char="-"/>
              <a:defRPr/>
            </a:pPr>
            <a:endParaRPr lang="fr-FR" sz="2000" dirty="0"/>
          </a:p>
          <a:p>
            <a:pPr marL="0" indent="0">
              <a:buFontTx/>
              <a:buNone/>
              <a:defRPr/>
            </a:pPr>
            <a:r>
              <a:rPr lang="fr-FR" sz="2000" dirty="0"/>
              <a:t>- Un bloc </a:t>
            </a:r>
            <a:r>
              <a:rPr lang="fr-FR" sz="2000" b="1" dirty="0" err="1"/>
              <a:t>finally</a:t>
            </a:r>
            <a:r>
              <a:rPr lang="fr-FR" sz="2000" dirty="0"/>
              <a:t> suit: </a:t>
            </a:r>
          </a:p>
          <a:p>
            <a:pPr marL="0" indent="0">
              <a:buFontTx/>
              <a:buNone/>
              <a:defRPr/>
            </a:pPr>
            <a:r>
              <a:rPr lang="fr-FR" sz="2000" dirty="0"/>
              <a:t>	soit un bloc </a:t>
            </a:r>
            <a:r>
              <a:rPr lang="fr-FR" sz="2000" b="1" dirty="0"/>
              <a:t>try </a:t>
            </a:r>
          </a:p>
          <a:p>
            <a:pPr marL="0" indent="0">
              <a:buFontTx/>
              <a:buNone/>
              <a:defRPr/>
            </a:pPr>
            <a:r>
              <a:rPr lang="fr-FR" sz="2000" dirty="0"/>
              <a:t>	soit un bloc </a:t>
            </a:r>
            <a:r>
              <a:rPr lang="fr-FR" sz="2000" b="1" dirty="0"/>
              <a:t>try</a:t>
            </a:r>
            <a:r>
              <a:rPr lang="fr-FR" sz="2000" dirty="0"/>
              <a:t> suivi d'un ou plusieurs bloc catch </a:t>
            </a:r>
          </a:p>
          <a:p>
            <a:pPr marL="0" indent="0">
              <a:buFontTx/>
              <a:buNone/>
              <a:defRPr/>
            </a:pPr>
            <a:endParaRPr lang="fr-FR" sz="2000" dirty="0"/>
          </a:p>
          <a:p>
            <a:pPr marL="0" indent="0">
              <a:buFontTx/>
              <a:buNone/>
              <a:defRPr/>
            </a:pPr>
            <a:r>
              <a:rPr lang="fr-FR" sz="2000" dirty="0"/>
              <a:t>- Ce bloc contient les instructions qui sont toujours exécutées après avoir quitté la  clause /try, indépendamment du type de sortie (normalement, exception gérée par un catch, exception non saisie, return, break, continue).</a:t>
            </a:r>
          </a:p>
          <a:p>
            <a:pPr marL="0" indent="0">
              <a:buFontTx/>
              <a:buNone/>
              <a:defRPr/>
            </a:pPr>
            <a:endParaRPr lang="fr-FR" sz="2000" dirty="0"/>
          </a:p>
          <a:p>
            <a:pPr marL="0" indent="0">
              <a:buFontTx/>
              <a:buNone/>
              <a:defRPr/>
            </a:pPr>
            <a:r>
              <a:rPr lang="fr-FR" sz="2000" dirty="0"/>
              <a:t>- Seul l'appel de </a:t>
            </a:r>
            <a:r>
              <a:rPr lang="fr-FR" sz="2000" dirty="0" err="1"/>
              <a:t>System.exit</a:t>
            </a:r>
            <a:r>
              <a:rPr lang="fr-FR" sz="2000" dirty="0"/>
              <a:t>() empêchera l'exécution du bloc </a:t>
            </a:r>
            <a:r>
              <a:rPr lang="fr-FR" sz="2000" b="1" dirty="0" err="1"/>
              <a:t>finally</a:t>
            </a:r>
            <a:endParaRPr lang="fr-FR" sz="2000" b="1" dirty="0"/>
          </a:p>
          <a:p>
            <a:pPr marL="0" indent="0">
              <a:buFontTx/>
              <a:buNone/>
              <a:defRPr/>
            </a:pPr>
            <a:endParaRPr lang="fr-FR" sz="1600" dirty="0"/>
          </a:p>
        </p:txBody>
      </p:sp>
      <p:sp>
        <p:nvSpPr>
          <p:cNvPr id="3277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17597-EC8E-4502-B421-08B5CD60D1C6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65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68638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4213" y="3068638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611401"/>
            <a:ext cx="4752528" cy="78772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Exception: Définition</a:t>
            </a:r>
          </a:p>
        </p:txBody>
      </p:sp>
      <p:sp>
        <p:nvSpPr>
          <p:cNvPr id="307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96B710A-7EF5-4B6A-926C-CB4DCF1BEBA0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619672" y="548680"/>
            <a:ext cx="6912768" cy="7371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1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Qu’est ce qu’une Exception?</a:t>
            </a: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550" y="5084763"/>
            <a:ext cx="1506538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ZoneTexte 2"/>
          <p:cNvSpPr txBox="1">
            <a:spLocks noChangeArrowheads="1"/>
          </p:cNvSpPr>
          <p:nvPr/>
        </p:nvSpPr>
        <p:spPr bwMode="auto">
          <a:xfrm>
            <a:off x="571500" y="1285875"/>
            <a:ext cx="752951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lang="fr-FR" sz="2400" dirty="0"/>
              <a:t> Événement exceptionnel : erreur qui se produit lors de l’exécution</a:t>
            </a:r>
          </a:p>
          <a:p>
            <a:pPr eaLnBrk="0" hangingPunct="0"/>
            <a:endParaRPr lang="fr-FR" sz="2400" dirty="0"/>
          </a:p>
          <a:p>
            <a:pPr eaLnBrk="0" hangingPunct="0">
              <a:buFont typeface="Wingdings" pitchFamily="2" charset="2"/>
              <a:buChar char="ü"/>
            </a:pPr>
            <a:r>
              <a:rPr lang="fr-FR" sz="2400" dirty="0"/>
              <a:t> Cause l’arrêt de l’exécution normal du programme</a:t>
            </a:r>
          </a:p>
          <a:p>
            <a:pPr eaLnBrk="0" hangingPunct="0"/>
            <a:endParaRPr lang="fr-FR" sz="2400" dirty="0"/>
          </a:p>
          <a:p>
            <a:pPr eaLnBrk="0" hangingPunct="0">
              <a:buFont typeface="Wingdings" pitchFamily="2" charset="2"/>
              <a:buChar char="ü"/>
            </a:pPr>
            <a:r>
              <a:rPr lang="fr-FR" sz="2400" dirty="0"/>
              <a:t>Exemples:</a:t>
            </a:r>
          </a:p>
          <a:p>
            <a:pPr marL="742950" lvl="1" indent="-285750" eaLnBrk="0" hangingPunct="0"/>
            <a:r>
              <a:rPr lang="fr-FR" sz="2400" dirty="0"/>
              <a:t>Division par zéro</a:t>
            </a:r>
          </a:p>
          <a:p>
            <a:pPr marL="742950" lvl="1" indent="-285750" eaLnBrk="0" hangingPunct="0"/>
            <a:r>
              <a:rPr lang="fr-FR" sz="2400" dirty="0"/>
              <a:t>Accès à un élément au-delà de la limite d’un tableau</a:t>
            </a:r>
          </a:p>
          <a:p>
            <a:pPr marL="742950" lvl="1" indent="-285750" eaLnBrk="0" hangingPunct="0"/>
            <a:r>
              <a:rPr lang="fr-FR" sz="2400" dirty="0"/>
              <a:t>Saisie invalide</a:t>
            </a:r>
          </a:p>
          <a:p>
            <a:pPr marL="742950" lvl="1" indent="-285750" eaLnBrk="0" hangingPunct="0"/>
            <a:r>
              <a:rPr lang="fr-FR" sz="2400" dirty="0"/>
              <a:t>Crash du disque</a:t>
            </a:r>
          </a:p>
          <a:p>
            <a:pPr marL="742950" lvl="1" indent="-285750" eaLnBrk="0" hangingPunct="0"/>
            <a:r>
              <a:rPr lang="fr-FR" sz="2400" dirty="0"/>
              <a:t>Ouverture d’un fichier inexistant</a:t>
            </a:r>
          </a:p>
          <a:p>
            <a:pPr marL="742950" lvl="1" indent="-285750" eaLnBrk="0" hangingPunct="0"/>
            <a:r>
              <a:rPr lang="fr-FR" sz="2400" dirty="0"/>
              <a:t>Mémoire pleine</a:t>
            </a:r>
          </a:p>
          <a:p>
            <a:pPr marL="742950" lvl="1" indent="-285750" eaLnBrk="0" hangingPunct="0"/>
            <a:r>
              <a:rPr lang="fr-FR" sz="2400" dirty="0"/>
              <a:t>Etc.. </a:t>
            </a:r>
          </a:p>
        </p:txBody>
      </p:sp>
      <p:sp>
        <p:nvSpPr>
          <p:cNvPr id="410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978E63-5EDC-42CE-9EC4-685179DA366E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 txBox="1">
            <a:spLocks/>
          </p:cNvSpPr>
          <p:nvPr/>
        </p:nvSpPr>
        <p:spPr bwMode="auto">
          <a:xfrm>
            <a:off x="1474970" y="628627"/>
            <a:ext cx="6984776" cy="6508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Exemple d’Exception</a:t>
            </a: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269" y="6088309"/>
            <a:ext cx="6111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CE89C-92CC-4FE6-B6B0-913DE75F8EB4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755130" y="1772816"/>
            <a:ext cx="7921326" cy="1944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r>
              <a:rPr lang="fr-FR" dirty="0"/>
              <a:t> public class Exemple {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 {</a:t>
            </a:r>
          </a:p>
          <a:p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10, y = 0, z ;</a:t>
            </a:r>
          </a:p>
          <a:p>
            <a:r>
              <a:rPr lang="fr-FR" dirty="0"/>
              <a:t>  z = x / y;  }}</a:t>
            </a:r>
          </a:p>
          <a:p>
            <a:pPr algn="ctr"/>
            <a:endParaRPr lang="fr-FR" dirty="0"/>
          </a:p>
          <a:p>
            <a:r>
              <a:rPr lang="fr-FR" dirty="0"/>
              <a:t>Aucune erreur lors de la compilation, mais :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755130" y="4149079"/>
            <a:ext cx="7921326" cy="1761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Résultat d’exécution :</a:t>
            </a:r>
          </a:p>
          <a:p>
            <a:endParaRPr lang="fr-FR" dirty="0"/>
          </a:p>
          <a:p>
            <a:r>
              <a:rPr lang="fr-FR" dirty="0"/>
              <a:t>      C:&gt;java </a:t>
            </a:r>
            <a:r>
              <a:rPr lang="fr-FR" dirty="0" err="1"/>
              <a:t>TestExemple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Exception in thread "main" </a:t>
            </a:r>
            <a:r>
              <a:rPr lang="fr-FR" dirty="0" err="1"/>
              <a:t>java.lang.ArithmeticException</a:t>
            </a:r>
            <a:r>
              <a:rPr lang="fr-FR" dirty="0"/>
              <a:t>:</a:t>
            </a:r>
          </a:p>
          <a:p>
            <a:r>
              <a:rPr lang="fr-FR" dirty="0"/>
              <a:t>    / by </a:t>
            </a:r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Erreur.main</a:t>
            </a:r>
            <a:r>
              <a:rPr lang="fr-FR" dirty="0"/>
              <a:t>(</a:t>
            </a:r>
            <a:r>
              <a:rPr lang="fr-FR" dirty="0" err="1"/>
              <a:t>Erreur.java:4</a:t>
            </a:r>
            <a:r>
              <a:rPr lang="fr-FR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13259" y="1120298"/>
            <a:ext cx="7429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/>
              <a:t>Exemple :  Exception levée (déclenchée), mais non capturée</a:t>
            </a:r>
          </a:p>
        </p:txBody>
      </p:sp>
    </p:spTree>
    <p:extLst>
      <p:ext uri="{BB962C8B-B14F-4D97-AF65-F5344CB8AC3E}">
        <p14:creationId xmlns:p14="http://schemas.microsoft.com/office/powerpoint/2010/main" val="37499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475656" y="612173"/>
            <a:ext cx="7056784" cy="656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Exception : Quand?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60425" y="1557338"/>
            <a:ext cx="7888039" cy="48936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/>
              <a:t>Une exception peut être déclenchée de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 façons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>
              <a:defRPr/>
            </a:pPr>
            <a:endParaRPr lang="fr-FR" sz="2400" dirty="0"/>
          </a:p>
          <a:p>
            <a:pPr>
              <a:defRPr/>
            </a:pPr>
            <a:r>
              <a:rPr lang="fr-FR" sz="2400" dirty="0"/>
              <a:t>1- l'exécution du programme ne se déroule pas de la façon prévue, et la machine Java génère une exception</a:t>
            </a:r>
          </a:p>
          <a:p>
            <a:pPr>
              <a:defRPr/>
            </a:pPr>
            <a:endParaRPr lang="fr-FR" sz="2400" dirty="0"/>
          </a:p>
          <a:p>
            <a:pPr>
              <a:defRPr/>
            </a:pPr>
            <a:endParaRPr lang="fr-FR" sz="2400" dirty="0"/>
          </a:p>
          <a:p>
            <a:pPr>
              <a:defRPr/>
            </a:pPr>
            <a:endParaRPr lang="fr-FR" sz="2400" dirty="0"/>
          </a:p>
          <a:p>
            <a:pPr>
              <a:defRPr/>
            </a:pPr>
            <a:r>
              <a:rPr lang="fr-FR" sz="2400" dirty="0"/>
              <a:t>2- le programme décide lui-même de déclencher une exception, afin de signaler à la méthode appelante que quelque chose ne se déroule pas comme prévu</a:t>
            </a:r>
          </a:p>
        </p:txBody>
      </p:sp>
      <p:sp>
        <p:nvSpPr>
          <p:cNvPr id="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F460F-6E46-4540-88E8-605BD1A3761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9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2013"/>
            <a:ext cx="9144000" cy="187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50209" y="2132013"/>
            <a:ext cx="574675" cy="187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03" y="2564904"/>
            <a:ext cx="5534807" cy="792088"/>
          </a:xfrm>
        </p:spPr>
        <p:txBody>
          <a:bodyPr/>
          <a:lstStyle/>
          <a:p>
            <a:pPr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Exception: Mécanisme</a:t>
            </a:r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FF460F-6E46-4540-88E8-605BD1A3761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460912" y="618729"/>
            <a:ext cx="7143338" cy="657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1" 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Exception (Mécanisme)</a:t>
            </a: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374650" y="1304528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/>
            <a:r>
              <a:rPr lang="fr-FR" sz="3200" dirty="0"/>
              <a:t>	</a:t>
            </a:r>
            <a:r>
              <a:rPr lang="fr-FR" sz="2400" b="1" dirty="0"/>
              <a:t>1) émission d’un signal : l’exception est levée (déclenchée)</a:t>
            </a:r>
          </a:p>
          <a:p>
            <a:pPr marL="342900" indent="-342900" algn="just" eaLnBrk="0" hangingPunct="0"/>
            <a:r>
              <a:rPr lang="fr-FR" sz="2400" dirty="0"/>
              <a:t>	2) </a:t>
            </a:r>
            <a:r>
              <a:rPr lang="fr-FR" sz="2400" b="1" dirty="0"/>
              <a:t>interruption de l’exécution</a:t>
            </a:r>
            <a:r>
              <a:rPr lang="fr-FR" sz="2400" dirty="0"/>
              <a:t> du programme en cours 3) possibilité d’</a:t>
            </a:r>
            <a:r>
              <a:rPr lang="fr-FR" sz="2400" b="1" i="1" dirty="0"/>
              <a:t>attraper </a:t>
            </a:r>
            <a:r>
              <a:rPr lang="fr-FR" sz="2400" dirty="0"/>
              <a:t>(</a:t>
            </a:r>
            <a:r>
              <a:rPr lang="fr-FR" sz="2400" i="1" dirty="0"/>
              <a:t>intercepter) l’exception </a:t>
            </a:r>
            <a:r>
              <a:rPr lang="fr-FR" sz="2400" dirty="0"/>
              <a:t>de manière à la traiter et éviter que le programme soit arrêté définitivement.</a:t>
            </a:r>
          </a:p>
        </p:txBody>
      </p:sp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3278188" y="5229225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8197" name="Group 2"/>
          <p:cNvGrpSpPr>
            <a:grpSpLocks/>
          </p:cNvGrpSpPr>
          <p:nvPr/>
        </p:nvGrpSpPr>
        <p:grpSpPr bwMode="auto">
          <a:xfrm>
            <a:off x="479425" y="3781425"/>
            <a:ext cx="8413750" cy="2888616"/>
            <a:chOff x="478730" y="3638128"/>
            <a:chExt cx="8413750" cy="2888616"/>
          </a:xfrm>
        </p:grpSpPr>
        <p:sp>
          <p:nvSpPr>
            <p:cNvPr id="8202" name="Line 4"/>
            <p:cNvSpPr>
              <a:spLocks noChangeShapeType="1"/>
            </p:cNvSpPr>
            <p:nvPr/>
          </p:nvSpPr>
          <p:spPr bwMode="auto">
            <a:xfrm>
              <a:off x="2171005" y="3638128"/>
              <a:ext cx="0" cy="1447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03" name="Text Box 5"/>
            <p:cNvSpPr txBox="1">
              <a:spLocks noChangeArrowheads="1"/>
            </p:cNvSpPr>
            <p:nvPr/>
          </p:nvSpPr>
          <p:spPr bwMode="auto">
            <a:xfrm>
              <a:off x="2355899" y="4055641"/>
              <a:ext cx="39693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/>
                <a:t>programme en cours d’exécution</a:t>
              </a:r>
            </a:p>
          </p:txBody>
        </p:sp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723204" y="5009728"/>
              <a:ext cx="1566069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FR" dirty="0"/>
                <a:t>   signal</a:t>
              </a:r>
            </a:p>
            <a:p>
              <a:r>
                <a:rPr lang="fr-FR" dirty="0"/>
                <a:t>d’exception</a:t>
              </a:r>
            </a:p>
          </p:txBody>
        </p:sp>
        <p:sp>
          <p:nvSpPr>
            <p:cNvPr id="8205" name="Text Box 9"/>
            <p:cNvSpPr txBox="1">
              <a:spLocks noChangeArrowheads="1"/>
            </p:cNvSpPr>
            <p:nvPr/>
          </p:nvSpPr>
          <p:spPr bwMode="auto">
            <a:xfrm>
              <a:off x="3390205" y="4704928"/>
              <a:ext cx="43719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interruption du programme</a:t>
              </a:r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2171005" y="5771728"/>
              <a:ext cx="1143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2171005" y="5771728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2323405" y="6000328"/>
              <a:ext cx="26869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/>
                <a:t>reprise du programme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6080" y="5049416"/>
              <a:ext cx="5486400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traitement de           ou              arrêt </a:t>
              </a:r>
            </a:p>
            <a:p>
              <a:r>
                <a:rPr lang="fr-FR" dirty="0"/>
                <a:t>l’exception                               définitif</a:t>
              </a:r>
            </a:p>
            <a:p>
              <a:r>
                <a:rPr lang="fr-FR" dirty="0"/>
                <a:t>                            (plantage! avec message d’erreur)</a:t>
              </a:r>
            </a:p>
            <a:p>
              <a:r>
                <a:rPr lang="fr-FR" dirty="0"/>
                <a:t>                                </a:t>
              </a:r>
            </a:p>
          </p:txBody>
        </p:sp>
        <p:sp>
          <p:nvSpPr>
            <p:cNvPr id="8210" name="AutoShape 15"/>
            <p:cNvSpPr>
              <a:spLocks noChangeArrowheads="1"/>
            </p:cNvSpPr>
            <p:nvPr/>
          </p:nvSpPr>
          <p:spPr bwMode="auto">
            <a:xfrm>
              <a:off x="570805" y="4704928"/>
              <a:ext cx="1447800" cy="304800"/>
            </a:xfrm>
            <a:prstGeom prst="lightningBol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478730" y="4055641"/>
              <a:ext cx="173637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/>
                <a:t>programmeur</a:t>
              </a:r>
            </a:p>
            <a:p>
              <a:r>
                <a:rPr lang="fr-FR" dirty="0"/>
                <a:t>ou java</a:t>
              </a:r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2247205" y="5085928"/>
              <a:ext cx="51054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pic>
        <p:nvPicPr>
          <p:cNvPr id="8198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4292600"/>
            <a:ext cx="2413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941888"/>
            <a:ext cx="215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0275" y="6237288"/>
            <a:ext cx="1793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7D9EF-E633-4F7A-A25C-DE22B629F4EE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0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3991</TotalTime>
  <Words>1327</Words>
  <Application>Microsoft Office PowerPoint</Application>
  <PresentationFormat>Affichage à l'écran (4:3)</PresentationFormat>
  <Paragraphs>332</Paragraphs>
  <Slides>38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Adobe Devanagari</vt:lpstr>
      <vt:lpstr>Calibri</vt:lpstr>
      <vt:lpstr>Tw Cen MT</vt:lpstr>
      <vt:lpstr>Tw Cen MT Condensed</vt:lpstr>
      <vt:lpstr>Wingdings</vt:lpstr>
      <vt:lpstr>Wingdings 2</vt:lpstr>
      <vt:lpstr>Wingdings 3</vt:lpstr>
      <vt:lpstr>Intégral</vt:lpstr>
      <vt:lpstr>Conception par Objet et Programmation Java</vt:lpstr>
      <vt:lpstr>Plan</vt:lpstr>
      <vt:lpstr>Objectifs </vt:lpstr>
      <vt:lpstr>Exception: Définition</vt:lpstr>
      <vt:lpstr>Présentation PowerPoint</vt:lpstr>
      <vt:lpstr>Présentation PowerPoint</vt:lpstr>
      <vt:lpstr>Présentation PowerPoint</vt:lpstr>
      <vt:lpstr>Exception: Mécanisme</vt:lpstr>
      <vt:lpstr>Présentation PowerPoint</vt:lpstr>
      <vt:lpstr>Présentation PowerPoint</vt:lpstr>
      <vt:lpstr>Types d’exceptions</vt:lpstr>
      <vt:lpstr>Présentation PowerPoint</vt:lpstr>
      <vt:lpstr>Présentation PowerPoint</vt:lpstr>
      <vt:lpstr>Présentation PowerPoint</vt:lpstr>
      <vt:lpstr>Présentation PowerPoint</vt:lpstr>
      <vt:lpstr>unckecked Exception</vt:lpstr>
      <vt:lpstr>Unchecked exception(1/3)</vt:lpstr>
      <vt:lpstr>Présentation PowerPoint</vt:lpstr>
      <vt:lpstr>Unchecked exception(3/3)</vt:lpstr>
      <vt:lpstr>ckecked Exception</vt:lpstr>
      <vt:lpstr>Présentation PowerPoint</vt:lpstr>
      <vt:lpstr>Solution 1 : gestion active avec try/catch</vt:lpstr>
      <vt:lpstr>Solution 2 : gestion passive avec throws</vt:lpstr>
      <vt:lpstr>La gestion des exceptions</vt:lpstr>
      <vt:lpstr>Présentation PowerPoint</vt:lpstr>
      <vt:lpstr>Présentation PowerPoint</vt:lpstr>
      <vt:lpstr>Bloc finally</vt:lpstr>
      <vt:lpstr>Présentation PowerPoint</vt:lpstr>
      <vt:lpstr>Présentation PowerPoint</vt:lpstr>
      <vt:lpstr>Les Exceptions personnalisées   </vt:lpstr>
      <vt:lpstr>Présentation PowerPoint</vt:lpstr>
      <vt:lpstr>Présentation PowerPoint</vt:lpstr>
      <vt:lpstr>Présentation PowerPoint</vt:lpstr>
      <vt:lpstr>Remarques</vt:lpstr>
      <vt:lpstr>Présentation PowerPoint</vt:lpstr>
      <vt:lpstr>Présentation PowerPoint</vt:lpstr>
      <vt:lpstr>Présentation PowerPoint</vt:lpstr>
      <vt:lpstr>Présentation PowerPoint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Houssem Eddine Lassoued</cp:lastModifiedBy>
  <cp:revision>269</cp:revision>
  <dcterms:created xsi:type="dcterms:W3CDTF">2011-08-10T09:14:16Z</dcterms:created>
  <dcterms:modified xsi:type="dcterms:W3CDTF">2018-09-19T23:31:50Z</dcterms:modified>
</cp:coreProperties>
</file>