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2"/>
  </p:notesMasterIdLst>
  <p:sldIdLst>
    <p:sldId id="404" r:id="rId2"/>
    <p:sldId id="341" r:id="rId3"/>
    <p:sldId id="403" r:id="rId4"/>
    <p:sldId id="343" r:id="rId5"/>
    <p:sldId id="396" r:id="rId6"/>
    <p:sldId id="378" r:id="rId7"/>
    <p:sldId id="386" r:id="rId8"/>
    <p:sldId id="385" r:id="rId9"/>
    <p:sldId id="387" r:id="rId10"/>
    <p:sldId id="388" r:id="rId11"/>
    <p:sldId id="400" r:id="rId12"/>
    <p:sldId id="389" r:id="rId13"/>
    <p:sldId id="390" r:id="rId14"/>
    <p:sldId id="391" r:id="rId15"/>
    <p:sldId id="394" r:id="rId16"/>
    <p:sldId id="393" r:id="rId17"/>
    <p:sldId id="349" r:id="rId18"/>
    <p:sldId id="398" r:id="rId19"/>
    <p:sldId id="399" r:id="rId20"/>
    <p:sldId id="4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itage" id="{03222BC9-50AC-5641-9A4E-56F8AF5F87C7}">
          <p14:sldIdLst>
            <p14:sldId id="404"/>
            <p14:sldId id="341"/>
            <p14:sldId id="403"/>
            <p14:sldId id="343"/>
            <p14:sldId id="396"/>
            <p14:sldId id="378"/>
            <p14:sldId id="386"/>
            <p14:sldId id="385"/>
            <p14:sldId id="387"/>
            <p14:sldId id="388"/>
            <p14:sldId id="400"/>
            <p14:sldId id="389"/>
            <p14:sldId id="390"/>
            <p14:sldId id="391"/>
            <p14:sldId id="394"/>
            <p14:sldId id="393"/>
            <p14:sldId id="349"/>
            <p14:sldId id="398"/>
            <p14:sldId id="39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37026-EC9C-45BF-ABE6-86F740B58445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A014D3EF-ADFD-44A2-95F2-F89463EF906A}">
      <dgm:prSet custT="1"/>
      <dgm:spPr/>
      <dgm:t>
        <a:bodyPr/>
        <a:lstStyle/>
        <a:p>
          <a:pPr rtl="0"/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r>
            <a:rPr lang="fr-FR" sz="1200" b="1" u="sng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ère</a:t>
          </a:r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Etape: Charger le pilote </a:t>
          </a:r>
        </a:p>
      </dgm:t>
    </dgm:pt>
    <dgm:pt modelId="{1E60A63A-CF6D-4492-A80A-3F7DA02D0226}" type="parTrans" cxnId="{8A530B31-C69E-4A61-A2F3-F1C6E0286034}">
      <dgm:prSet/>
      <dgm:spPr/>
      <dgm:t>
        <a:bodyPr/>
        <a:lstStyle/>
        <a:p>
          <a:endParaRPr lang="fr-FR"/>
        </a:p>
      </dgm:t>
    </dgm:pt>
    <dgm:pt modelId="{84FC852B-15BD-4D50-B674-1178A25F0A3B}" type="sibTrans" cxnId="{8A530B31-C69E-4A61-A2F3-F1C6E0286034}">
      <dgm:prSet/>
      <dgm:spPr/>
      <dgm:t>
        <a:bodyPr/>
        <a:lstStyle/>
        <a:p>
          <a:endParaRPr lang="fr-FR"/>
        </a:p>
      </dgm:t>
    </dgm:pt>
    <dgm:pt modelId="{3C5FC086-BA02-4762-BE8F-5846FF637AB2}">
      <dgm:prSet custT="1"/>
      <dgm:spPr/>
      <dgm:t>
        <a:bodyPr/>
        <a:lstStyle/>
        <a:p>
          <a:pPr rtl="0"/>
          <a:r>
            <a:rPr lang="fr-FR" sz="1200" b="1" dirty="0"/>
            <a:t>Préciser le type de driver que l'on veut utiliser: Le Driver permet de gérer l’accès à un type particulier de SGBD.</a:t>
          </a:r>
        </a:p>
      </dgm:t>
    </dgm:pt>
    <dgm:pt modelId="{ADCF3552-2624-4D6D-B572-3A9229E56651}" type="parTrans" cxnId="{FB04CA12-1881-4A41-8390-5BA647072759}">
      <dgm:prSet/>
      <dgm:spPr/>
      <dgm:t>
        <a:bodyPr/>
        <a:lstStyle/>
        <a:p>
          <a:endParaRPr lang="fr-FR"/>
        </a:p>
      </dgm:t>
    </dgm:pt>
    <dgm:pt modelId="{3BB99540-1A70-4E61-8FC9-FC659499BCF9}" type="sibTrans" cxnId="{FB04CA12-1881-4A41-8390-5BA647072759}">
      <dgm:prSet/>
      <dgm:spPr/>
      <dgm:t>
        <a:bodyPr/>
        <a:lstStyle/>
        <a:p>
          <a:endParaRPr lang="fr-FR"/>
        </a:p>
      </dgm:t>
    </dgm:pt>
    <dgm:pt modelId="{E514180C-E1BD-479A-83CD-C992D0C1B721}">
      <dgm:prSet custT="1"/>
      <dgm:spPr/>
      <dgm:t>
        <a:bodyPr/>
        <a:lstStyle/>
        <a:p>
          <a:pPr rtl="0"/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r>
            <a:rPr lang="fr-FR" sz="1200" b="1" u="sng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ème</a:t>
          </a:r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Etape: Connexion à la base</a:t>
          </a:r>
        </a:p>
      </dgm:t>
    </dgm:pt>
    <dgm:pt modelId="{F0D4C77A-1DBE-40CD-8083-ABEE51A66C04}" type="parTrans" cxnId="{7541432B-EA84-49DC-8B88-11CB1EF078B5}">
      <dgm:prSet/>
      <dgm:spPr/>
      <dgm:t>
        <a:bodyPr/>
        <a:lstStyle/>
        <a:p>
          <a:endParaRPr lang="fr-FR"/>
        </a:p>
      </dgm:t>
    </dgm:pt>
    <dgm:pt modelId="{C00BDAF2-C22C-4847-AA3B-AA01A21657E7}" type="sibTrans" cxnId="{7541432B-EA84-49DC-8B88-11CB1EF078B5}">
      <dgm:prSet/>
      <dgm:spPr/>
      <dgm:t>
        <a:bodyPr/>
        <a:lstStyle/>
        <a:p>
          <a:endParaRPr lang="fr-FR"/>
        </a:p>
      </dgm:t>
    </dgm:pt>
    <dgm:pt modelId="{73632F97-AD7A-4ACE-AD8C-7799626E728E}">
      <dgm:prSet custT="1"/>
      <dgm:spPr/>
      <dgm:t>
        <a:bodyPr/>
        <a:lstStyle/>
        <a:p>
          <a:pPr rtl="0"/>
          <a:r>
            <a:rPr lang="fr-FR" sz="1200" b="1" dirty="0"/>
            <a:t>Récupérer un objet « </a:t>
          </a:r>
          <a:r>
            <a:rPr lang="fr-FR" sz="1200" b="1" dirty="0" err="1"/>
            <a:t>Connection</a:t>
          </a:r>
          <a:r>
            <a:rPr lang="fr-FR" sz="1200" b="1" dirty="0"/>
            <a:t> » en s'identifiant auprès du  SGBD et en précisant la base utilisée .  </a:t>
          </a:r>
        </a:p>
      </dgm:t>
    </dgm:pt>
    <dgm:pt modelId="{722F80B4-DEEC-43E5-B07D-DD1D309CA53C}" type="parTrans" cxnId="{524D732E-CB47-430C-A56E-6B52FD12A0FB}">
      <dgm:prSet/>
      <dgm:spPr/>
      <dgm:t>
        <a:bodyPr/>
        <a:lstStyle/>
        <a:p>
          <a:endParaRPr lang="fr-FR"/>
        </a:p>
      </dgm:t>
    </dgm:pt>
    <dgm:pt modelId="{361070C2-0F30-4500-B5BF-B86F56AE0DED}" type="sibTrans" cxnId="{524D732E-CB47-430C-A56E-6B52FD12A0FB}">
      <dgm:prSet/>
      <dgm:spPr/>
      <dgm:t>
        <a:bodyPr/>
        <a:lstStyle/>
        <a:p>
          <a:endParaRPr lang="fr-FR"/>
        </a:p>
      </dgm:t>
    </dgm:pt>
    <dgm:pt modelId="{7C4EBC6D-76D4-44D4-879F-04773741566F}">
      <dgm:prSet custT="1"/>
      <dgm:spPr/>
      <dgm:t>
        <a:bodyPr/>
        <a:lstStyle/>
        <a:p>
          <a:pPr rtl="0"/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3</a:t>
          </a:r>
          <a:r>
            <a:rPr lang="fr-FR" sz="1200" b="1" u="sng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ème</a:t>
          </a:r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Etape :Création d’un </a:t>
          </a:r>
          <a:r>
            <a:rPr lang="fr-FR" sz="1200" b="1" u="sng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Statement</a:t>
          </a:r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C2D27689-59E7-4AD0-8E2B-9BF8B2769B01}" type="parTrans" cxnId="{CA38D360-4350-4136-ABF9-B20EB1F4B2CB}">
      <dgm:prSet/>
      <dgm:spPr/>
      <dgm:t>
        <a:bodyPr/>
        <a:lstStyle/>
        <a:p>
          <a:endParaRPr lang="fr-FR"/>
        </a:p>
      </dgm:t>
    </dgm:pt>
    <dgm:pt modelId="{6649FFE0-A224-49E5-B0CC-DA601955BC4D}" type="sibTrans" cxnId="{CA38D360-4350-4136-ABF9-B20EB1F4B2CB}">
      <dgm:prSet/>
      <dgm:spPr/>
      <dgm:t>
        <a:bodyPr/>
        <a:lstStyle/>
        <a:p>
          <a:endParaRPr lang="fr-FR"/>
        </a:p>
      </dgm:t>
    </dgm:pt>
    <dgm:pt modelId="{943F3EF1-6E89-4285-9360-130B5234AD0B}">
      <dgm:prSet custT="1"/>
      <dgm:spPr/>
      <dgm:t>
        <a:bodyPr/>
        <a:lstStyle/>
        <a:p>
          <a:pPr rtl="0"/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4</a:t>
          </a:r>
          <a:r>
            <a:rPr lang="fr-FR" sz="1200" b="1" u="sng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ème</a:t>
          </a:r>
          <a:r>
            <a:rPr lang="fr-F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Etape </a:t>
          </a:r>
          <a:r>
            <a:rPr lang="fr-FR" sz="1200" b="1" dirty="0"/>
            <a:t>: Exécution  de la requête et lecture des résultats. </a:t>
          </a:r>
        </a:p>
      </dgm:t>
    </dgm:pt>
    <dgm:pt modelId="{1F999FDC-A663-4CA2-9571-767F6A86F1C6}" type="parTrans" cxnId="{B212C19E-C5E9-4096-89D1-3D25CBE15115}">
      <dgm:prSet/>
      <dgm:spPr/>
      <dgm:t>
        <a:bodyPr/>
        <a:lstStyle/>
        <a:p>
          <a:endParaRPr lang="fr-FR"/>
        </a:p>
      </dgm:t>
    </dgm:pt>
    <dgm:pt modelId="{B78FCBE3-08CE-4DCF-9C19-38E36C629B20}" type="sibTrans" cxnId="{B212C19E-C5E9-4096-89D1-3D25CBE15115}">
      <dgm:prSet/>
      <dgm:spPr/>
      <dgm:t>
        <a:bodyPr/>
        <a:lstStyle/>
        <a:p>
          <a:endParaRPr lang="fr-FR"/>
        </a:p>
      </dgm:t>
    </dgm:pt>
    <dgm:pt modelId="{95B4EE51-D77E-4A76-B01B-6353255B2A5B}" type="pres">
      <dgm:prSet presAssocID="{66537026-EC9C-45BF-ABE6-86F740B58445}" presName="linear" presStyleCnt="0">
        <dgm:presLayoutVars>
          <dgm:animLvl val="lvl"/>
          <dgm:resizeHandles val="exact"/>
        </dgm:presLayoutVars>
      </dgm:prSet>
      <dgm:spPr/>
    </dgm:pt>
    <dgm:pt modelId="{09830513-F2FB-4EF1-9C4C-E7DD10DE2C7A}" type="pres">
      <dgm:prSet presAssocID="{A014D3EF-ADFD-44A2-95F2-F89463EF906A}" presName="parentText" presStyleLbl="node1" presStyleIdx="0" presStyleCnt="6" custLinFactNeighborY="-80441">
        <dgm:presLayoutVars>
          <dgm:chMax val="0"/>
          <dgm:bulletEnabled val="1"/>
        </dgm:presLayoutVars>
      </dgm:prSet>
      <dgm:spPr/>
    </dgm:pt>
    <dgm:pt modelId="{495E05E3-03D1-404A-9328-6C0FD56386DC}" type="pres">
      <dgm:prSet presAssocID="{84FC852B-15BD-4D50-B674-1178A25F0A3B}" presName="spacer" presStyleCnt="0"/>
      <dgm:spPr/>
    </dgm:pt>
    <dgm:pt modelId="{283C2BA3-15C7-4922-95C9-8047F2333CF5}" type="pres">
      <dgm:prSet presAssocID="{3C5FC086-BA02-4762-BE8F-5846FF637AB2}" presName="parentText" presStyleLbl="node1" presStyleIdx="1" presStyleCnt="6" custScaleY="289450" custLinFactY="-29641" custLinFactNeighborY="-100000">
        <dgm:presLayoutVars>
          <dgm:chMax val="0"/>
          <dgm:bulletEnabled val="1"/>
        </dgm:presLayoutVars>
      </dgm:prSet>
      <dgm:spPr/>
    </dgm:pt>
    <dgm:pt modelId="{16313511-7528-40C9-8581-BD406D788E83}" type="pres">
      <dgm:prSet presAssocID="{3BB99540-1A70-4E61-8FC9-FC659499BCF9}" presName="spacer" presStyleCnt="0"/>
      <dgm:spPr/>
    </dgm:pt>
    <dgm:pt modelId="{1E88AB93-5ADD-4142-84DD-171D9B4D7AD7}" type="pres">
      <dgm:prSet presAssocID="{E514180C-E1BD-479A-83CD-C992D0C1B721}" presName="parentText" presStyleLbl="node1" presStyleIdx="2" presStyleCnt="6" custScaleY="171959" custLinFactY="-35035" custLinFactNeighborY="-100000">
        <dgm:presLayoutVars>
          <dgm:chMax val="0"/>
          <dgm:bulletEnabled val="1"/>
        </dgm:presLayoutVars>
      </dgm:prSet>
      <dgm:spPr/>
    </dgm:pt>
    <dgm:pt modelId="{D372B876-2237-4E8A-90DC-6D928E610AA0}" type="pres">
      <dgm:prSet presAssocID="{C00BDAF2-C22C-4847-AA3B-AA01A21657E7}" presName="spacer" presStyleCnt="0"/>
      <dgm:spPr/>
    </dgm:pt>
    <dgm:pt modelId="{3DBD3011-72C7-418E-BC12-685E6F885E13}" type="pres">
      <dgm:prSet presAssocID="{73632F97-AD7A-4ACE-AD8C-7799626E728E}" presName="parentText" presStyleLbl="node1" presStyleIdx="3" presStyleCnt="6" custScaleY="202101" custLinFactY="-35035" custLinFactNeighborY="-100000">
        <dgm:presLayoutVars>
          <dgm:chMax val="0"/>
          <dgm:bulletEnabled val="1"/>
        </dgm:presLayoutVars>
      </dgm:prSet>
      <dgm:spPr/>
    </dgm:pt>
    <dgm:pt modelId="{36F4F294-2CE1-40B8-B27C-D2AFB42FCD8B}" type="pres">
      <dgm:prSet presAssocID="{361070C2-0F30-4500-B5BF-B86F56AE0DED}" presName="spacer" presStyleCnt="0"/>
      <dgm:spPr/>
    </dgm:pt>
    <dgm:pt modelId="{74A2DEE1-5B27-4873-90C9-C92665BE096C}" type="pres">
      <dgm:prSet presAssocID="{7C4EBC6D-76D4-44D4-879F-04773741566F}" presName="parentText" presStyleLbl="node1" presStyleIdx="4" presStyleCnt="6" custScaleY="114254" custLinFactY="-46962" custLinFactNeighborY="-100000">
        <dgm:presLayoutVars>
          <dgm:chMax val="0"/>
          <dgm:bulletEnabled val="1"/>
        </dgm:presLayoutVars>
      </dgm:prSet>
      <dgm:spPr/>
    </dgm:pt>
    <dgm:pt modelId="{0841B157-E6E0-4274-A84E-9ABBACEFD7C9}" type="pres">
      <dgm:prSet presAssocID="{6649FFE0-A224-49E5-B0CC-DA601955BC4D}" presName="spacer" presStyleCnt="0"/>
      <dgm:spPr/>
    </dgm:pt>
    <dgm:pt modelId="{9BA3342E-9C81-462B-866F-5CC7EB2E78D7}" type="pres">
      <dgm:prSet presAssocID="{943F3EF1-6E89-4285-9360-130B5234AD0B}" presName="parentText" presStyleLbl="node1" presStyleIdx="5" presStyleCnt="6" custScaleY="343838" custLinFactY="-61152" custLinFactNeighborY="-100000">
        <dgm:presLayoutVars>
          <dgm:chMax val="0"/>
          <dgm:bulletEnabled val="1"/>
        </dgm:presLayoutVars>
      </dgm:prSet>
      <dgm:spPr/>
    </dgm:pt>
  </dgm:ptLst>
  <dgm:cxnLst>
    <dgm:cxn modelId="{30222506-6FE0-410A-9741-B80E8E4C5FF4}" type="presOf" srcId="{66537026-EC9C-45BF-ABE6-86F740B58445}" destId="{95B4EE51-D77E-4A76-B01B-6353255B2A5B}" srcOrd="0" destOrd="0" presId="urn:microsoft.com/office/officeart/2005/8/layout/vList2"/>
    <dgm:cxn modelId="{FB04CA12-1881-4A41-8390-5BA647072759}" srcId="{66537026-EC9C-45BF-ABE6-86F740B58445}" destId="{3C5FC086-BA02-4762-BE8F-5846FF637AB2}" srcOrd="1" destOrd="0" parTransId="{ADCF3552-2624-4D6D-B572-3A9229E56651}" sibTransId="{3BB99540-1A70-4E61-8FC9-FC659499BCF9}"/>
    <dgm:cxn modelId="{2E3B1616-01E9-4341-8BE4-E42BBFFC4412}" type="presOf" srcId="{73632F97-AD7A-4ACE-AD8C-7799626E728E}" destId="{3DBD3011-72C7-418E-BC12-685E6F885E13}" srcOrd="0" destOrd="0" presId="urn:microsoft.com/office/officeart/2005/8/layout/vList2"/>
    <dgm:cxn modelId="{7541432B-EA84-49DC-8B88-11CB1EF078B5}" srcId="{66537026-EC9C-45BF-ABE6-86F740B58445}" destId="{E514180C-E1BD-479A-83CD-C992D0C1B721}" srcOrd="2" destOrd="0" parTransId="{F0D4C77A-1DBE-40CD-8083-ABEE51A66C04}" sibTransId="{C00BDAF2-C22C-4847-AA3B-AA01A21657E7}"/>
    <dgm:cxn modelId="{524D732E-CB47-430C-A56E-6B52FD12A0FB}" srcId="{66537026-EC9C-45BF-ABE6-86F740B58445}" destId="{73632F97-AD7A-4ACE-AD8C-7799626E728E}" srcOrd="3" destOrd="0" parTransId="{722F80B4-DEEC-43E5-B07D-DD1D309CA53C}" sibTransId="{361070C2-0F30-4500-B5BF-B86F56AE0DED}"/>
    <dgm:cxn modelId="{8A530B31-C69E-4A61-A2F3-F1C6E0286034}" srcId="{66537026-EC9C-45BF-ABE6-86F740B58445}" destId="{A014D3EF-ADFD-44A2-95F2-F89463EF906A}" srcOrd="0" destOrd="0" parTransId="{1E60A63A-CF6D-4492-A80A-3F7DA02D0226}" sibTransId="{84FC852B-15BD-4D50-B674-1178A25F0A3B}"/>
    <dgm:cxn modelId="{CA38D360-4350-4136-ABF9-B20EB1F4B2CB}" srcId="{66537026-EC9C-45BF-ABE6-86F740B58445}" destId="{7C4EBC6D-76D4-44D4-879F-04773741566F}" srcOrd="4" destOrd="0" parTransId="{C2D27689-59E7-4AD0-8E2B-9BF8B2769B01}" sibTransId="{6649FFE0-A224-49E5-B0CC-DA601955BC4D}"/>
    <dgm:cxn modelId="{94046C6E-ED43-40FD-849E-5A610A300DD7}" type="presOf" srcId="{7C4EBC6D-76D4-44D4-879F-04773741566F}" destId="{74A2DEE1-5B27-4873-90C9-C92665BE096C}" srcOrd="0" destOrd="0" presId="urn:microsoft.com/office/officeart/2005/8/layout/vList2"/>
    <dgm:cxn modelId="{B212C19E-C5E9-4096-89D1-3D25CBE15115}" srcId="{66537026-EC9C-45BF-ABE6-86F740B58445}" destId="{943F3EF1-6E89-4285-9360-130B5234AD0B}" srcOrd="5" destOrd="0" parTransId="{1F999FDC-A663-4CA2-9571-767F6A86F1C6}" sibTransId="{B78FCBE3-08CE-4DCF-9C19-38E36C629B20}"/>
    <dgm:cxn modelId="{D3BEE6A2-FD44-4F29-A840-6679A0200F0C}" type="presOf" srcId="{3C5FC086-BA02-4762-BE8F-5846FF637AB2}" destId="{283C2BA3-15C7-4922-95C9-8047F2333CF5}" srcOrd="0" destOrd="0" presId="urn:microsoft.com/office/officeart/2005/8/layout/vList2"/>
    <dgm:cxn modelId="{C1E465B3-FA5A-43D3-8ADC-F5DB59A3C312}" type="presOf" srcId="{A014D3EF-ADFD-44A2-95F2-F89463EF906A}" destId="{09830513-F2FB-4EF1-9C4C-E7DD10DE2C7A}" srcOrd="0" destOrd="0" presId="urn:microsoft.com/office/officeart/2005/8/layout/vList2"/>
    <dgm:cxn modelId="{0F35A0EA-ECFD-4413-AF9D-BE71094313A7}" type="presOf" srcId="{943F3EF1-6E89-4285-9360-130B5234AD0B}" destId="{9BA3342E-9C81-462B-866F-5CC7EB2E78D7}" srcOrd="0" destOrd="0" presId="urn:microsoft.com/office/officeart/2005/8/layout/vList2"/>
    <dgm:cxn modelId="{C845B1F0-8194-45E6-AD8F-3719B1EBB00F}" type="presOf" srcId="{E514180C-E1BD-479A-83CD-C992D0C1B721}" destId="{1E88AB93-5ADD-4142-84DD-171D9B4D7AD7}" srcOrd="0" destOrd="0" presId="urn:microsoft.com/office/officeart/2005/8/layout/vList2"/>
    <dgm:cxn modelId="{73E05EAB-12EC-4263-BC05-2E2A15B2A9DF}" type="presParOf" srcId="{95B4EE51-D77E-4A76-B01B-6353255B2A5B}" destId="{09830513-F2FB-4EF1-9C4C-E7DD10DE2C7A}" srcOrd="0" destOrd="0" presId="urn:microsoft.com/office/officeart/2005/8/layout/vList2"/>
    <dgm:cxn modelId="{F7220601-BD7B-4C25-B677-1DA889B4A0CF}" type="presParOf" srcId="{95B4EE51-D77E-4A76-B01B-6353255B2A5B}" destId="{495E05E3-03D1-404A-9328-6C0FD56386DC}" srcOrd="1" destOrd="0" presId="urn:microsoft.com/office/officeart/2005/8/layout/vList2"/>
    <dgm:cxn modelId="{A484106B-90B3-43CC-8FA9-E99DAB38E706}" type="presParOf" srcId="{95B4EE51-D77E-4A76-B01B-6353255B2A5B}" destId="{283C2BA3-15C7-4922-95C9-8047F2333CF5}" srcOrd="2" destOrd="0" presId="urn:microsoft.com/office/officeart/2005/8/layout/vList2"/>
    <dgm:cxn modelId="{FC613290-164A-4ACE-8AE1-6D46770FBEA9}" type="presParOf" srcId="{95B4EE51-D77E-4A76-B01B-6353255B2A5B}" destId="{16313511-7528-40C9-8581-BD406D788E83}" srcOrd="3" destOrd="0" presId="urn:microsoft.com/office/officeart/2005/8/layout/vList2"/>
    <dgm:cxn modelId="{17734FC8-8C35-4804-BA99-15AF99AF1412}" type="presParOf" srcId="{95B4EE51-D77E-4A76-B01B-6353255B2A5B}" destId="{1E88AB93-5ADD-4142-84DD-171D9B4D7AD7}" srcOrd="4" destOrd="0" presId="urn:microsoft.com/office/officeart/2005/8/layout/vList2"/>
    <dgm:cxn modelId="{F3B63880-8FF2-4F3E-A72C-CEDB2996ABA7}" type="presParOf" srcId="{95B4EE51-D77E-4A76-B01B-6353255B2A5B}" destId="{D372B876-2237-4E8A-90DC-6D928E610AA0}" srcOrd="5" destOrd="0" presId="urn:microsoft.com/office/officeart/2005/8/layout/vList2"/>
    <dgm:cxn modelId="{804F58EA-71E2-45D5-B557-D00941166675}" type="presParOf" srcId="{95B4EE51-D77E-4A76-B01B-6353255B2A5B}" destId="{3DBD3011-72C7-418E-BC12-685E6F885E13}" srcOrd="6" destOrd="0" presId="urn:microsoft.com/office/officeart/2005/8/layout/vList2"/>
    <dgm:cxn modelId="{90787F7C-E9A4-4F89-9751-B003206E8835}" type="presParOf" srcId="{95B4EE51-D77E-4A76-B01B-6353255B2A5B}" destId="{36F4F294-2CE1-40B8-B27C-D2AFB42FCD8B}" srcOrd="7" destOrd="0" presId="urn:microsoft.com/office/officeart/2005/8/layout/vList2"/>
    <dgm:cxn modelId="{509C6885-DFA7-472B-9835-B5383FCBC4F9}" type="presParOf" srcId="{95B4EE51-D77E-4A76-B01B-6353255B2A5B}" destId="{74A2DEE1-5B27-4873-90C9-C92665BE096C}" srcOrd="8" destOrd="0" presId="urn:microsoft.com/office/officeart/2005/8/layout/vList2"/>
    <dgm:cxn modelId="{B46D3A9C-C735-4DF8-8734-7DA3199530D9}" type="presParOf" srcId="{95B4EE51-D77E-4A76-B01B-6353255B2A5B}" destId="{0841B157-E6E0-4274-A84E-9ABBACEFD7C9}" srcOrd="9" destOrd="0" presId="urn:microsoft.com/office/officeart/2005/8/layout/vList2"/>
    <dgm:cxn modelId="{29CC5D43-4D3E-4C58-9F6C-FC78B85E28B7}" type="presParOf" srcId="{95B4EE51-D77E-4A76-B01B-6353255B2A5B}" destId="{9BA3342E-9C81-462B-866F-5CC7EB2E78D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0513-F2FB-4EF1-9C4C-E7DD10DE2C7A}">
      <dsp:nvSpPr>
        <dsp:cNvPr id="0" name=""/>
        <dsp:cNvSpPr/>
      </dsp:nvSpPr>
      <dsp:spPr>
        <a:xfrm>
          <a:off x="0" y="74800"/>
          <a:ext cx="8568952" cy="336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r>
            <a:rPr lang="fr-FR" sz="1200" b="1" u="sng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ère</a:t>
          </a: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Etape: Charger le pilote </a:t>
          </a:r>
        </a:p>
      </dsp:txBody>
      <dsp:txXfrm>
        <a:off x="16449" y="91249"/>
        <a:ext cx="8536054" cy="304062"/>
      </dsp:txXfrm>
    </dsp:sp>
    <dsp:sp modelId="{283C2BA3-15C7-4922-95C9-8047F2333CF5}">
      <dsp:nvSpPr>
        <dsp:cNvPr id="0" name=""/>
        <dsp:cNvSpPr/>
      </dsp:nvSpPr>
      <dsp:spPr>
        <a:xfrm>
          <a:off x="0" y="353582"/>
          <a:ext cx="8568952" cy="975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Préciser le type de driver que l'on veut utiliser: Le Driver permet de gérer l’accès à un type particulier de SGBD.</a:t>
          </a:r>
        </a:p>
      </dsp:txBody>
      <dsp:txXfrm>
        <a:off x="47612" y="401194"/>
        <a:ext cx="8473728" cy="880106"/>
      </dsp:txXfrm>
    </dsp:sp>
    <dsp:sp modelId="{1E88AB93-5ADD-4142-84DD-171D9B4D7AD7}">
      <dsp:nvSpPr>
        <dsp:cNvPr id="0" name=""/>
        <dsp:cNvSpPr/>
      </dsp:nvSpPr>
      <dsp:spPr>
        <a:xfrm>
          <a:off x="0" y="1362577"/>
          <a:ext cx="8568952" cy="57943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r>
            <a:rPr lang="fr-FR" sz="1200" b="1" u="sng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ème</a:t>
          </a: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Etape: Connexion à la base</a:t>
          </a:r>
        </a:p>
      </dsp:txBody>
      <dsp:txXfrm>
        <a:off x="28286" y="1390863"/>
        <a:ext cx="8512380" cy="522861"/>
      </dsp:txXfrm>
    </dsp:sp>
    <dsp:sp modelId="{3DBD3011-72C7-418E-BC12-685E6F885E13}">
      <dsp:nvSpPr>
        <dsp:cNvPr id="0" name=""/>
        <dsp:cNvSpPr/>
      </dsp:nvSpPr>
      <dsp:spPr>
        <a:xfrm>
          <a:off x="0" y="1993850"/>
          <a:ext cx="8568952" cy="680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Récupérer un objet « </a:t>
          </a:r>
          <a:r>
            <a:rPr lang="fr-FR" sz="1200" b="1" kern="1200" dirty="0" err="1"/>
            <a:t>Connection</a:t>
          </a:r>
          <a:r>
            <a:rPr lang="fr-FR" sz="1200" b="1" kern="1200" dirty="0"/>
            <a:t> » en s'identifiant auprès du  SGBD et en précisant la base utilisée .  </a:t>
          </a:r>
        </a:p>
      </dsp:txBody>
      <dsp:txXfrm>
        <a:off x="33244" y="2027094"/>
        <a:ext cx="8502464" cy="614511"/>
      </dsp:txXfrm>
    </dsp:sp>
    <dsp:sp modelId="{74A2DEE1-5B27-4873-90C9-C92665BE096C}">
      <dsp:nvSpPr>
        <dsp:cNvPr id="0" name=""/>
        <dsp:cNvSpPr/>
      </dsp:nvSpPr>
      <dsp:spPr>
        <a:xfrm>
          <a:off x="0" y="2686501"/>
          <a:ext cx="8568952" cy="3849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3</a:t>
          </a:r>
          <a:r>
            <a:rPr lang="fr-FR" sz="1200" b="1" u="sng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ème</a:t>
          </a: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Etape :Création d’un </a:t>
          </a:r>
          <a:r>
            <a:rPr lang="fr-FR" sz="1200" b="1" u="sng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Statement</a:t>
          </a: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18794" y="2705295"/>
        <a:ext cx="8531364" cy="347402"/>
      </dsp:txXfrm>
    </dsp:sp>
    <dsp:sp modelId="{9BA3342E-9C81-462B-866F-5CC7EB2E78D7}">
      <dsp:nvSpPr>
        <dsp:cNvPr id="0" name=""/>
        <dsp:cNvSpPr/>
      </dsp:nvSpPr>
      <dsp:spPr>
        <a:xfrm>
          <a:off x="0" y="3075516"/>
          <a:ext cx="8568952" cy="11585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4</a:t>
          </a:r>
          <a:r>
            <a:rPr lang="fr-FR" sz="1200" b="1" u="sng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ème</a:t>
          </a:r>
          <a:r>
            <a:rPr lang="fr-FR" sz="12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Etape </a:t>
          </a:r>
          <a:r>
            <a:rPr lang="fr-FR" sz="1200" b="1" kern="1200" dirty="0"/>
            <a:t>: Exécution  de la requête et lecture des résultats. </a:t>
          </a:r>
        </a:p>
      </dsp:txBody>
      <dsp:txXfrm>
        <a:off x="56558" y="3132074"/>
        <a:ext cx="8455836" cy="104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07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9730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31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4600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55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154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93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977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6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62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292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6551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5FB0B9-DFB6-48E2-851D-C4F00DA4EC53}" type="datetime1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_plus_plus" TargetMode="External"/><Relationship Id="rId2" Type="http://schemas.openxmlformats.org/officeDocument/2006/relationships/hyperlink" Target="http://fr.wikipedia.org/wiki/Langage_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>
                <a:latin typeface="Adobe Devanagari" panose="02040503050201020203" pitchFamily="18" charset="0"/>
                <a:cs typeface="Adobe Devanagari" panose="02040503050201020203" pitchFamily="18" charset="0"/>
              </a:rPr>
              <a:t>	Conception par Objet et Programmation Java</a:t>
            </a:r>
            <a:br>
              <a:rPr lang="fr-FR" sz="300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fr-FR" sz="3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79512" y="1886402"/>
            <a:ext cx="8964488" cy="3711575"/>
            <a:chOff x="305837" y="1872471"/>
            <a:chExt cx="9144000" cy="3711575"/>
          </a:xfrm>
        </p:grpSpPr>
        <p:grpSp>
          <p:nvGrpSpPr>
            <p:cNvPr id="8" name="Groupe 7"/>
            <p:cNvGrpSpPr/>
            <p:nvPr/>
          </p:nvGrpSpPr>
          <p:grpSpPr>
            <a:xfrm>
              <a:off x="305837" y="1872471"/>
              <a:ext cx="9144000" cy="3711575"/>
              <a:chOff x="0" y="1928813"/>
              <a:chExt cx="9144000" cy="37115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978301"/>
                <a:ext cx="9144000" cy="20161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7500"/>
              </a:bodyPr>
              <a:lstStyle/>
              <a:p>
                <a:pPr>
                  <a:spcBef>
                    <a:spcPct val="0"/>
                  </a:spcBef>
                </a:pPr>
                <a:endParaRPr lang="fr-FR" sz="3600" b="1" i="1" kern="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Picture 6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525" y="1928813"/>
                <a:ext cx="3419475" cy="371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ZoneTexte 8"/>
            <p:cNvSpPr txBox="1">
              <a:spLocks noChangeArrowheads="1"/>
            </p:cNvSpPr>
            <p:nvPr/>
          </p:nvSpPr>
          <p:spPr bwMode="auto">
            <a:xfrm>
              <a:off x="526225" y="2581583"/>
              <a:ext cx="5989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fr-FR" sz="2000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6225" y="3140968"/>
              <a:ext cx="58220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i="1" u="sng" dirty="0"/>
                <a:t>Chapitre 11 : Connexion base de données</a:t>
              </a:r>
              <a:endParaRPr lang="fr-FR" sz="2400" i="1" u="sng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58467" y="4043977"/>
              <a:ext cx="4549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i="1" dirty="0">
                  <a:solidFill>
                    <a:schemeClr val="accent6"/>
                  </a:solidFill>
                </a:rPr>
                <a:t>Equipe Java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69301"/>
            <a:ext cx="6984776" cy="48360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Connexion à la base </a:t>
            </a:r>
            <a:endParaRPr lang="fr-FR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219200"/>
            <a:ext cx="9217024" cy="4874096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endParaRPr lang="fr-FR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Accès via une URL qui spécifie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l'utilisation de JDBC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le driver ou le type du SGBDR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l'identification de la base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Exemple : </a:t>
            </a:r>
          </a:p>
          <a:p>
            <a:pPr>
              <a:buFontTx/>
              <a:buNone/>
            </a:pPr>
            <a:r>
              <a:rPr lang="fr-FR" sz="1800" dirty="0">
                <a:solidFill>
                  <a:schemeClr val="tx1"/>
                </a:solidFill>
                <a:latin typeface="Courier New" pitchFamily="49" charset="0"/>
              </a:rPr>
              <a:t>String url="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jdbc:mysql</a:t>
            </a:r>
            <a:r>
              <a:rPr lang="fr-FR" dirty="0">
                <a:solidFill>
                  <a:schemeClr val="tx1"/>
                </a:solidFill>
              </a:rPr>
              <a:t>://localhost:3306/esprit</a:t>
            </a:r>
            <a:r>
              <a:rPr lang="fr-FR" sz="1800" dirty="0">
                <a:solidFill>
                  <a:schemeClr val="tx1"/>
                </a:solidFill>
                <a:latin typeface="Courier New" pitchFamily="49" charset="0"/>
              </a:rPr>
              <a:t>";</a:t>
            </a:r>
          </a:p>
          <a:p>
            <a:pPr>
              <a:buFontTx/>
              <a:buNone/>
            </a:pPr>
            <a:r>
              <a:rPr lang="fr-FR" sz="18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fr-FR" sz="1800" b="1" dirty="0" err="1">
                <a:solidFill>
                  <a:schemeClr val="tx1"/>
                </a:solidFill>
                <a:latin typeface="Courier New" pitchFamily="49" charset="0"/>
              </a:rPr>
              <a:t>username</a:t>
            </a:r>
            <a:r>
              <a:rPr lang="fr-FR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</a:rPr>
              <a:t>root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fr-FR" sz="1800" b="1" dirty="0" err="1">
                <a:solidFill>
                  <a:schemeClr val="tx1"/>
                </a:solidFill>
                <a:latin typeface="Courier New" pitchFamily="49" charset="0"/>
              </a:rPr>
              <a:t>password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</a:rPr>
              <a:t>= "";</a:t>
            </a:r>
            <a:endParaRPr lang="fr-FR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Ouverture de la connexion :</a:t>
            </a:r>
          </a:p>
          <a:p>
            <a:pPr>
              <a:buFontTx/>
              <a:buNone/>
            </a:pPr>
            <a:r>
              <a:rPr lang="fr-FR" sz="1600" b="1" dirty="0">
                <a:solidFill>
                  <a:schemeClr val="tx1"/>
                </a:solidFill>
                <a:latin typeface="Courier New" pitchFamily="49" charset="0"/>
              </a:rPr>
              <a:t>Connection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itchFamily="49" charset="0"/>
              </a:rPr>
              <a:t>conn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</a:rPr>
              <a:t>DriverManager.getConnection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</a:rPr>
              <a:t>(url, user, </a:t>
            </a:r>
            <a:r>
              <a:rPr lang="fr-FR" sz="1600" dirty="0" err="1">
                <a:solidFill>
                  <a:schemeClr val="tx1"/>
                </a:solidFill>
                <a:latin typeface="Courier New" pitchFamily="49" charset="0"/>
              </a:rPr>
              <a:t>password</a:t>
            </a:r>
            <a:r>
              <a:rPr lang="fr-FR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2987"/>
            <a:ext cx="7036143" cy="60208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Exemple </a:t>
            </a:r>
            <a:endParaRPr lang="fr-FR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219200"/>
            <a:ext cx="9217024" cy="4114800"/>
          </a:xfrm>
          <a:prstGeom prst="rect">
            <a:avLst/>
          </a:prstGeom>
          <a:noFill/>
          <a:ln/>
        </p:spPr>
        <p:txBody>
          <a:bodyPr lIns="92075" tIns="46038" rIns="92075" bIns="46038">
            <a:noAutofit/>
          </a:bodyPr>
          <a:lstStyle/>
          <a:p>
            <a:pPr marL="0" indent="0">
              <a:buNone/>
            </a:pPr>
            <a:r>
              <a:rPr lang="fr-FR" sz="1400" dirty="0">
                <a:latin typeface="Courier New" pitchFamily="49" charset="0"/>
              </a:rPr>
              <a:t>public class </a:t>
            </a:r>
            <a:r>
              <a:rPr lang="fr-FR" sz="1400" dirty="0" err="1">
                <a:latin typeface="Courier New" pitchFamily="49" charset="0"/>
              </a:rPr>
              <a:t>connexionBaseD</a:t>
            </a:r>
            <a:r>
              <a:rPr lang="fr-FR" sz="1400" dirty="0">
                <a:solidFill>
                  <a:schemeClr val="bg1"/>
                </a:solidFill>
                <a:latin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JDBC driver </a:t>
            </a:r>
            <a:r>
              <a:rPr lang="fr-FR" sz="14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name</a:t>
            </a:r>
            <a:r>
              <a:rPr lang="fr-FR" sz="1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and </a:t>
            </a:r>
            <a:r>
              <a:rPr lang="fr-FR" sz="14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database</a:t>
            </a:r>
            <a:r>
              <a:rPr lang="fr-FR" sz="1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URL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static</a:t>
            </a:r>
            <a:r>
              <a:rPr lang="fr-FR" sz="1400" b="1" dirty="0">
                <a:latin typeface="Courier New" pitchFamily="49" charset="0"/>
              </a:rPr>
              <a:t> final String </a:t>
            </a:r>
            <a:r>
              <a:rPr lang="fr-FR" sz="1400" b="1" dirty="0" err="1">
                <a:latin typeface="Courier New" pitchFamily="49" charset="0"/>
              </a:rPr>
              <a:t>jdbcDriver</a:t>
            </a:r>
            <a:r>
              <a:rPr lang="fr-FR" sz="1400" b="1" dirty="0">
                <a:latin typeface="Courier New" pitchFamily="49" charset="0"/>
              </a:rPr>
              <a:t> = "</a:t>
            </a:r>
            <a:r>
              <a:rPr lang="fr-FR" sz="1400" b="1" dirty="0" err="1">
                <a:latin typeface="Courier New" pitchFamily="49" charset="0"/>
              </a:rPr>
              <a:t>com.mysql.jdbc.Driver</a:t>
            </a:r>
            <a:r>
              <a:rPr lang="fr-FR" sz="1400" b="1" dirty="0">
                <a:latin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static</a:t>
            </a:r>
            <a:r>
              <a:rPr lang="fr-FR" sz="1400" b="1" dirty="0">
                <a:latin typeface="Courier New" pitchFamily="49" charset="0"/>
              </a:rPr>
              <a:t> final String </a:t>
            </a:r>
            <a:r>
              <a:rPr lang="fr-FR" sz="1400" b="1" dirty="0" err="1">
                <a:latin typeface="Courier New" pitchFamily="49" charset="0"/>
              </a:rPr>
              <a:t>databaseUrl</a:t>
            </a:r>
            <a:r>
              <a:rPr lang="fr-FR" sz="1400" b="1" dirty="0">
                <a:latin typeface="Courier New" pitchFamily="49" charset="0"/>
              </a:rPr>
              <a:t> = "</a:t>
            </a:r>
            <a:r>
              <a:rPr lang="fr-FR" sz="1400" b="1" dirty="0" err="1">
                <a:latin typeface="Courier New" pitchFamily="49" charset="0"/>
              </a:rPr>
              <a:t>jdbc:mysql</a:t>
            </a:r>
            <a:r>
              <a:rPr lang="fr-FR" sz="1400" b="1" dirty="0">
                <a:latin typeface="Courier New" pitchFamily="49" charset="0"/>
              </a:rPr>
              <a:t>://localhost:3306/esprit";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static</a:t>
            </a:r>
            <a:r>
              <a:rPr lang="fr-FR" sz="1400" b="1" dirty="0">
                <a:latin typeface="Courier New" pitchFamily="49" charset="0"/>
              </a:rPr>
              <a:t> final String user = “</a:t>
            </a:r>
            <a:r>
              <a:rPr lang="fr-FR" sz="1400" b="1" dirty="0" err="1">
                <a:latin typeface="Courier New" pitchFamily="49" charset="0"/>
              </a:rPr>
              <a:t>root</a:t>
            </a:r>
            <a:r>
              <a:rPr lang="fr-FR" sz="1400" b="1" dirty="0">
                <a:latin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static</a:t>
            </a:r>
            <a:r>
              <a:rPr lang="fr-FR" sz="1400" b="1" dirty="0">
                <a:latin typeface="Courier New" pitchFamily="49" charset="0"/>
              </a:rPr>
              <a:t> final String </a:t>
            </a:r>
            <a:r>
              <a:rPr lang="fr-FR" sz="1400" b="1" dirty="0" err="1">
                <a:latin typeface="Courier New" pitchFamily="49" charset="0"/>
              </a:rPr>
              <a:t>pass</a:t>
            </a:r>
            <a:r>
              <a:rPr lang="fr-FR" sz="1400" b="1" dirty="0">
                <a:latin typeface="Courier New" pitchFamily="49" charset="0"/>
              </a:rPr>
              <a:t> = “";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try</a:t>
            </a:r>
            <a:r>
              <a:rPr lang="fr-FR" sz="1400" b="1" dirty="0">
                <a:latin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Charger le pilote</a:t>
            </a:r>
          </a:p>
          <a:p>
            <a:pPr marL="0" indent="0">
              <a:buNone/>
            </a:pPr>
            <a:r>
              <a:rPr lang="fr-FR" sz="1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Class.forName</a:t>
            </a:r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</a:t>
            </a:r>
            <a:r>
              <a:rPr lang="fr-FR" sz="1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jdbcDriver</a:t>
            </a:r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Etablir la </a:t>
            </a:r>
            <a:r>
              <a:rPr lang="fr-FR" sz="14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connection</a:t>
            </a:r>
            <a:endParaRPr lang="fr-FR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0" indent="0">
              <a:buNone/>
            </a:pPr>
            <a:r>
              <a:rPr lang="fr-FR" sz="1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connection</a:t>
            </a:r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= </a:t>
            </a:r>
            <a:r>
              <a:rPr lang="fr-FR" sz="1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DriverManager.getConnection</a:t>
            </a:r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</a:t>
            </a:r>
            <a:r>
              <a:rPr lang="fr-FR" sz="1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databaseUrl</a:t>
            </a:r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, user, </a:t>
            </a:r>
            <a:r>
              <a:rPr lang="fr-FR" sz="1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pass</a:t>
            </a:r>
            <a:r>
              <a:rPr lang="fr-F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b="1" dirty="0">
                <a:latin typeface="Courier New" pitchFamily="49" charset="0"/>
              </a:rPr>
              <a:t>} // end </a:t>
            </a:r>
            <a:r>
              <a:rPr lang="fr-FR" sz="1400" b="1" dirty="0" err="1">
                <a:latin typeface="Courier New" pitchFamily="49" charset="0"/>
              </a:rPr>
              <a:t>try</a:t>
            </a:r>
            <a:endParaRPr lang="fr-FR" sz="1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Courier New" pitchFamily="49" charset="0"/>
              </a:rPr>
              <a:t>catch ( </a:t>
            </a:r>
            <a:r>
              <a:rPr lang="fr-FR" sz="1400" b="1" dirty="0" err="1">
                <a:latin typeface="Courier New" pitchFamily="49" charset="0"/>
              </a:rPr>
              <a:t>ClassNotFoundException</a:t>
            </a:r>
            <a:r>
              <a:rPr lang="fr-FR" sz="1400" b="1" dirty="0">
                <a:latin typeface="Courier New" pitchFamily="49" charset="0"/>
              </a:rPr>
              <a:t> </a:t>
            </a:r>
            <a:r>
              <a:rPr lang="fr-FR" sz="1400" b="1" dirty="0" err="1">
                <a:latin typeface="Courier New" pitchFamily="49" charset="0"/>
              </a:rPr>
              <a:t>classNotFound</a:t>
            </a:r>
            <a:r>
              <a:rPr lang="fr-FR" sz="1400" b="1" dirty="0">
                <a:latin typeface="Courier New" pitchFamily="49" charset="0"/>
              </a:rPr>
              <a:t> ) {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System.err.prinln</a:t>
            </a:r>
            <a:r>
              <a:rPr lang="fr-FR" sz="1400" b="1" dirty="0">
                <a:latin typeface="Courier New" pitchFamily="49" charset="0"/>
              </a:rPr>
              <a:t>(“Impossible de charger le pilote”);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classNotFound.printStackTrace</a:t>
            </a:r>
            <a:r>
              <a:rPr lang="fr-FR" sz="1400" b="1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System.exit</a:t>
            </a:r>
            <a:r>
              <a:rPr lang="fr-FR" sz="1400" b="1" dirty="0">
                <a:latin typeface="Courier New" pitchFamily="49" charset="0"/>
              </a:rPr>
              <a:t>( 1 );</a:t>
            </a:r>
          </a:p>
          <a:p>
            <a:pPr marL="0" indent="0">
              <a:buNone/>
            </a:pPr>
            <a:r>
              <a:rPr lang="fr-FR" sz="1400" b="1" dirty="0">
                <a:latin typeface="Courier New" pitchFamily="49" charset="0"/>
              </a:rPr>
              <a:t>} // end catch</a:t>
            </a:r>
          </a:p>
          <a:p>
            <a:pPr marL="0" indent="0">
              <a:buNone/>
            </a:pPr>
            <a:r>
              <a:rPr lang="fr-FR" sz="1400" b="1" dirty="0">
                <a:latin typeface="Courier New" pitchFamily="49" charset="0"/>
              </a:rPr>
              <a:t>catch ( </a:t>
            </a:r>
            <a:r>
              <a:rPr lang="fr-FR" sz="1400" b="1" dirty="0" err="1">
                <a:latin typeface="Courier New" pitchFamily="49" charset="0"/>
              </a:rPr>
              <a:t>SQLException</a:t>
            </a:r>
            <a:r>
              <a:rPr lang="fr-FR" sz="1400" b="1" dirty="0">
                <a:latin typeface="Courier New" pitchFamily="49" charset="0"/>
              </a:rPr>
              <a:t> </a:t>
            </a:r>
            <a:r>
              <a:rPr lang="fr-FR" sz="1400" b="1" dirty="0" err="1">
                <a:latin typeface="Courier New" pitchFamily="49" charset="0"/>
              </a:rPr>
              <a:t>sqlException</a:t>
            </a:r>
            <a:r>
              <a:rPr lang="fr-FR" sz="1400" b="1" dirty="0">
                <a:latin typeface="Courier New" pitchFamily="49" charset="0"/>
              </a:rPr>
              <a:t> ){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System.err.prinln</a:t>
            </a:r>
            <a:r>
              <a:rPr lang="fr-FR" sz="1400" b="1" dirty="0">
                <a:latin typeface="Courier New" pitchFamily="49" charset="0"/>
              </a:rPr>
              <a:t>(“</a:t>
            </a:r>
            <a:r>
              <a:rPr lang="fr-FR" sz="1400" b="1" dirty="0" err="1">
                <a:latin typeface="Courier New" pitchFamily="49" charset="0"/>
              </a:rPr>
              <a:t>Connetion</a:t>
            </a:r>
            <a:r>
              <a:rPr lang="fr-FR" sz="1400" b="1" dirty="0">
                <a:latin typeface="Courier New" pitchFamily="49" charset="0"/>
              </a:rPr>
              <a:t> Impossible”);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sqlException.printStackTrace</a:t>
            </a:r>
            <a:r>
              <a:rPr lang="fr-FR" sz="1400" b="1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b="1" dirty="0" err="1">
                <a:latin typeface="Courier New" pitchFamily="49" charset="0"/>
              </a:rPr>
              <a:t>System.exit</a:t>
            </a:r>
            <a:r>
              <a:rPr lang="fr-FR" sz="1400" b="1" dirty="0">
                <a:latin typeface="Courier New" pitchFamily="49" charset="0"/>
              </a:rPr>
              <a:t>( 1 );</a:t>
            </a:r>
          </a:p>
          <a:p>
            <a:pPr marL="0" indent="0">
              <a:buNone/>
            </a:pPr>
            <a:r>
              <a:rPr lang="fr-FR" sz="1400" b="1" dirty="0">
                <a:latin typeface="Courier New" pitchFamily="49" charset="0"/>
              </a:rPr>
              <a:t>} // end catch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14475"/>
            <a:ext cx="7128792" cy="60208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Création d'un Statement</a:t>
            </a:r>
            <a:endParaRPr lang="fr-FR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946104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/>
          </a:bodyPr>
          <a:lstStyle/>
          <a:p>
            <a:pPr marL="0" indent="0">
              <a:buNone/>
            </a:pPr>
            <a:endParaRPr lang="fr-FR" sz="2800">
              <a:solidFill>
                <a:schemeClr val="tx1"/>
              </a:solidFill>
            </a:endParaRPr>
          </a:p>
          <a:p>
            <a:r>
              <a:rPr lang="fr-FR" sz="2800">
                <a:solidFill>
                  <a:schemeClr val="tx1"/>
                </a:solidFill>
              </a:rPr>
              <a:t>3 types de </a:t>
            </a:r>
            <a:r>
              <a:rPr lang="fr-FR" sz="2800" i="1">
                <a:solidFill>
                  <a:schemeClr val="tx1"/>
                </a:solidFill>
              </a:rPr>
              <a:t>statement</a:t>
            </a:r>
            <a:r>
              <a:rPr lang="fr-FR" sz="280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statement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sz="2400">
                <a:solidFill>
                  <a:schemeClr val="tx1"/>
                </a:solidFill>
              </a:rPr>
              <a:t>: requêtes simples</a:t>
            </a:r>
          </a:p>
          <a:p>
            <a:pPr lvl="1"/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prepared statement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sz="2400">
                <a:solidFill>
                  <a:schemeClr val="tx1"/>
                </a:solidFill>
              </a:rPr>
              <a:t>: requêtes précompilées</a:t>
            </a:r>
            <a:endParaRPr lang="fr-FR">
              <a:solidFill>
                <a:schemeClr val="tx1"/>
              </a:solidFill>
            </a:endParaRPr>
          </a:p>
          <a:p>
            <a:pPr lvl="1"/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callable statement</a:t>
            </a:r>
            <a:r>
              <a:rPr lang="fr-FR" sz="2400">
                <a:solidFill>
                  <a:schemeClr val="tx1"/>
                </a:solidFill>
              </a:rPr>
              <a:t> : procédures stockées</a:t>
            </a:r>
            <a:endParaRPr lang="fr-FR">
              <a:solidFill>
                <a:schemeClr val="tx1"/>
              </a:solidFill>
            </a:endParaRPr>
          </a:p>
          <a:p>
            <a:r>
              <a:rPr lang="fr-FR" sz="2800">
                <a:solidFill>
                  <a:schemeClr val="tx1"/>
                </a:solidFill>
              </a:rPr>
              <a:t>Création d'un </a:t>
            </a:r>
            <a:r>
              <a:rPr lang="fr-FR" sz="2800" i="1">
                <a:solidFill>
                  <a:schemeClr val="tx1"/>
                </a:solidFill>
              </a:rPr>
              <a:t>statement</a:t>
            </a:r>
            <a:r>
              <a:rPr lang="fr-FR" sz="2800">
                <a:solidFill>
                  <a:schemeClr val="tx1"/>
                </a:solidFill>
              </a:rPr>
              <a:t> :</a:t>
            </a:r>
          </a:p>
          <a:p>
            <a:pPr>
              <a:buFontTx/>
              <a:buNone/>
            </a:pPr>
            <a:endParaRPr lang="fr-FR" sz="130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fr-FR" sz="1600">
                <a:solidFill>
                  <a:schemeClr val="tx1"/>
                </a:solidFill>
                <a:latin typeface="Courier New" pitchFamily="49" charset="0"/>
              </a:rPr>
              <a:t>Statement stmt = conn.</a:t>
            </a:r>
            <a:r>
              <a:rPr lang="fr-FR" sz="1600" b="1">
                <a:solidFill>
                  <a:schemeClr val="tx1"/>
                </a:solidFill>
                <a:latin typeface="Courier New" pitchFamily="49" charset="0"/>
              </a:rPr>
              <a:t>createStatement</a:t>
            </a:r>
            <a:r>
              <a:rPr lang="fr-FR" sz="160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fr-FR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80755"/>
            <a:ext cx="6696744" cy="60208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200" b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Exécution d'une requête (1/2)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12776"/>
            <a:ext cx="7772400" cy="4114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r>
              <a:rPr lang="fr-FR" sz="2800">
                <a:solidFill>
                  <a:schemeClr val="tx1"/>
                </a:solidFill>
              </a:rPr>
              <a:t>3 types d'executions :</a:t>
            </a:r>
            <a:endParaRPr lang="fr-FR">
              <a:solidFill>
                <a:schemeClr val="tx1"/>
              </a:solidFill>
            </a:endParaRPr>
          </a:p>
          <a:p>
            <a:pPr lvl="1"/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executeQuery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sz="2400">
                <a:solidFill>
                  <a:schemeClr val="tx1"/>
                </a:solidFill>
              </a:rPr>
              <a:t>: pour les requêtes qui retournent un </a:t>
            </a: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ResultSet</a:t>
            </a:r>
            <a:endParaRPr lang="fr-FR">
              <a:solidFill>
                <a:schemeClr val="tx1"/>
              </a:solidFill>
            </a:endParaRPr>
          </a:p>
          <a:p>
            <a:pPr lvl="1"/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executeUpdate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sz="2400">
                <a:solidFill>
                  <a:schemeClr val="tx1"/>
                </a:solidFill>
              </a:rPr>
              <a:t>: pour les requêtes </a:t>
            </a: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INSERT</a:t>
            </a:r>
            <a:r>
              <a:rPr lang="fr-FR" sz="2400">
                <a:solidFill>
                  <a:schemeClr val="tx1"/>
                </a:solidFill>
              </a:rPr>
              <a:t>, </a:t>
            </a: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fr-FR" sz="2400">
                <a:solidFill>
                  <a:schemeClr val="tx1"/>
                </a:solidFill>
              </a:rPr>
              <a:t>, </a:t>
            </a: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DELETE</a:t>
            </a:r>
            <a:r>
              <a:rPr lang="fr-FR" sz="2400">
                <a:solidFill>
                  <a:schemeClr val="tx1"/>
                </a:solidFill>
              </a:rPr>
              <a:t>, </a:t>
            </a: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CREATE TABLE</a:t>
            </a:r>
            <a:r>
              <a:rPr lang="fr-FR" sz="2400">
                <a:solidFill>
                  <a:schemeClr val="tx1"/>
                </a:solidFill>
              </a:rPr>
              <a:t> et </a:t>
            </a: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DROP TABLE</a:t>
            </a:r>
            <a:endParaRPr lang="fr-FR">
              <a:solidFill>
                <a:schemeClr val="tx1"/>
              </a:solidFill>
            </a:endParaRPr>
          </a:p>
          <a:p>
            <a:pPr lvl="1"/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execute</a:t>
            </a:r>
            <a:r>
              <a:rPr lang="fr-FR" sz="2400">
                <a:solidFill>
                  <a:schemeClr val="tx1"/>
                </a:solidFill>
              </a:rPr>
              <a:t> : pour quelques cas rares (procédures stockées)</a:t>
            </a:r>
            <a:endParaRPr lang="fr-FR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fr-FR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fr-FR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fr-FR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fr-FR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69301"/>
            <a:ext cx="6768752" cy="60208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200" b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Exécution d'une requête (2/2)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568952" cy="4114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r>
              <a:rPr lang="fr-FR" sz="2800">
                <a:solidFill>
                  <a:schemeClr val="tx1"/>
                </a:solidFill>
              </a:rPr>
              <a:t>Execution de la requête :</a:t>
            </a:r>
            <a:endParaRPr lang="fr-FR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fr-FR" sz="130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String myQuery = "SELECT prenom, nom, email " +</a:t>
            </a:r>
          </a:p>
          <a:p>
            <a:pPr>
              <a:buFontTx/>
              <a:buNone/>
            </a:pP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                 "FROM employe " +</a:t>
            </a:r>
          </a:p>
          <a:p>
            <a:pPr>
              <a:buFontTx/>
              <a:buNone/>
            </a:pP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                 "WHERE (nom=‘Ali') AND (email   </a:t>
            </a:r>
          </a:p>
          <a:p>
            <a:pPr>
              <a:buFontTx/>
              <a:buNone/>
            </a:pP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                  IS NOT NULL) " +"ORDER BY nom";</a:t>
            </a:r>
          </a:p>
          <a:p>
            <a:pPr>
              <a:buFontTx/>
              <a:buNone/>
            </a:pP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ResultSet rs = stmt.</a:t>
            </a:r>
            <a:r>
              <a:rPr lang="fr-FR" sz="2000" b="1">
                <a:solidFill>
                  <a:schemeClr val="tx1"/>
                </a:solidFill>
                <a:latin typeface="Courier New" pitchFamily="49" charset="0"/>
              </a:rPr>
              <a:t>executeQuery</a:t>
            </a: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(myQuery);</a:t>
            </a:r>
            <a:endParaRPr lang="fr-FR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9831"/>
            <a:ext cx="6768752" cy="60208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200" b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Lecture des résultats (1/2)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973832" y="1628800"/>
            <a:ext cx="7772400" cy="4392488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La Classe: java.sql</a:t>
            </a:r>
            <a:r>
              <a:rPr lang="fr-FR">
                <a:solidFill>
                  <a:schemeClr val="tx1"/>
                </a:solidFill>
                <a:latin typeface="Courier New" pitchFamily="49" charset="0"/>
              </a:rPr>
              <a:t>.ResultSet </a:t>
            </a:r>
          </a:p>
          <a:p>
            <a:pPr>
              <a:buFont typeface="Wingdings" pitchFamily="2" charset="2"/>
              <a:buChar char="§"/>
            </a:pPr>
            <a:r>
              <a:rPr lang="fr-FR" i="0">
                <a:solidFill>
                  <a:schemeClr val="tx1"/>
                </a:solidFill>
              </a:rPr>
              <a:t>Contient les résultats d'une requête SELECT</a:t>
            </a:r>
          </a:p>
          <a:p>
            <a:pPr>
              <a:buFont typeface="Wingdings" pitchFamily="2" charset="2"/>
              <a:buChar char="§"/>
            </a:pPr>
            <a:r>
              <a:rPr lang="fr-FR" i="0">
                <a:solidFill>
                  <a:schemeClr val="tx1"/>
                </a:solidFill>
              </a:rPr>
              <a:t>Plusieurs lignes contenant plusieurs colonnes</a:t>
            </a:r>
          </a:p>
          <a:p>
            <a:pPr>
              <a:buFont typeface="Wingdings" pitchFamily="2" charset="2"/>
              <a:buChar char="§"/>
            </a:pPr>
            <a:r>
              <a:rPr lang="fr-FR" i="0">
                <a:solidFill>
                  <a:schemeClr val="tx1"/>
                </a:solidFill>
              </a:rPr>
              <a:t>On y accède ligne par ligne puis valeur par valeur dans la ligne</a:t>
            </a:r>
            <a:endParaRPr lang="fr-FR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executeQuery</a:t>
            </a:r>
            <a:r>
              <a:rPr lang="fr-FR" sz="160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fr-FR" sz="2400">
                <a:solidFill>
                  <a:schemeClr val="tx1"/>
                </a:solidFill>
              </a:rPr>
              <a:t> renvoit un </a:t>
            </a:r>
            <a:r>
              <a:rPr lang="fr-FR" sz="1800">
                <a:solidFill>
                  <a:schemeClr val="tx1"/>
                </a:solidFill>
                <a:latin typeface="Courier New" pitchFamily="49" charset="0"/>
              </a:rPr>
              <a:t>ResultSet</a:t>
            </a:r>
            <a:endParaRPr lang="fr-FR" sz="240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2000">
                <a:solidFill>
                  <a:schemeClr val="tx1"/>
                </a:solidFill>
              </a:rPr>
              <a:t>Le RS se parcourt itérativement </a:t>
            </a:r>
            <a:r>
              <a:rPr lang="fr-FR" sz="2000" i="1">
                <a:solidFill>
                  <a:schemeClr val="tx1"/>
                </a:solidFill>
              </a:rPr>
              <a:t>row(ligne)</a:t>
            </a:r>
            <a:r>
              <a:rPr lang="fr-FR" sz="2000">
                <a:solidFill>
                  <a:schemeClr val="tx1"/>
                </a:solidFill>
              </a:rPr>
              <a:t> par </a:t>
            </a:r>
            <a:r>
              <a:rPr lang="fr-FR" sz="2000" i="1">
                <a:solidFill>
                  <a:schemeClr val="tx1"/>
                </a:solidFill>
              </a:rPr>
              <a:t>row</a:t>
            </a:r>
          </a:p>
          <a:p>
            <a:pPr>
              <a:buFont typeface="Wingdings" pitchFamily="2" charset="2"/>
              <a:buChar char="§"/>
            </a:pPr>
            <a:r>
              <a:rPr lang="fr-FR" sz="2000">
                <a:solidFill>
                  <a:schemeClr val="tx1"/>
                </a:solidFill>
              </a:rPr>
              <a:t>Les colonnes sont référencées par leur numéro ou par leur nom.</a:t>
            </a:r>
          </a:p>
          <a:p>
            <a:pPr>
              <a:buFont typeface="Wingdings" pitchFamily="2" charset="2"/>
              <a:buChar char="§"/>
            </a:pPr>
            <a:r>
              <a:rPr lang="fr-FR" sz="2000">
                <a:solidFill>
                  <a:schemeClr val="tx1"/>
                </a:solidFill>
              </a:rPr>
              <a:t>L'accès aux valeurs des colonnes se fait par les méthodes </a:t>
            </a: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getXXX()</a:t>
            </a:r>
            <a:r>
              <a:rPr lang="fr-FR" sz="2000">
                <a:solidFill>
                  <a:schemeClr val="tx1"/>
                </a:solidFill>
              </a:rPr>
              <a:t> où </a:t>
            </a:r>
            <a:r>
              <a:rPr lang="fr-FR" sz="2000">
                <a:solidFill>
                  <a:schemeClr val="tx1"/>
                </a:solidFill>
                <a:latin typeface="Courier New" pitchFamily="49" charset="0"/>
              </a:rPr>
              <a:t>XXX</a:t>
            </a:r>
            <a:r>
              <a:rPr lang="fr-FR" sz="2000">
                <a:solidFill>
                  <a:schemeClr val="tx1"/>
                </a:solidFill>
              </a:rPr>
              <a:t> représente le type de l'objet</a:t>
            </a:r>
          </a:p>
          <a:p>
            <a:pPr>
              <a:buFont typeface="Wingdings" pitchFamily="2" charset="2"/>
              <a:buChar char="§"/>
            </a:pPr>
            <a:r>
              <a:rPr lang="fr-FR" sz="2000">
                <a:solidFill>
                  <a:schemeClr val="tx1"/>
                </a:solidFill>
              </a:rPr>
              <a:t>Pour les très gros </a:t>
            </a:r>
            <a:r>
              <a:rPr lang="fr-FR" sz="2000" i="1">
                <a:solidFill>
                  <a:schemeClr val="tx1"/>
                </a:solidFill>
              </a:rPr>
              <a:t>row</a:t>
            </a:r>
            <a:r>
              <a:rPr lang="fr-FR" sz="2000">
                <a:solidFill>
                  <a:schemeClr val="tx1"/>
                </a:solidFill>
              </a:rPr>
              <a:t>, on peut utiliser des </a:t>
            </a:r>
            <a:r>
              <a:rPr lang="fr-FR" sz="2000" i="1">
                <a:solidFill>
                  <a:schemeClr val="tx1"/>
                </a:solidFill>
              </a:rPr>
              <a:t>streams</a:t>
            </a:r>
            <a:r>
              <a:rPr lang="fr-FR" sz="2000">
                <a:solidFill>
                  <a:schemeClr val="tx1"/>
                </a:solidFill>
              </a:rPr>
              <a:t>.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9306" y="679684"/>
            <a:ext cx="6876662" cy="60208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200" b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Lecture des résultats (2/2)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Rectangle à coins arrondis 1"/>
          <p:cNvSpPr/>
          <p:nvPr/>
        </p:nvSpPr>
        <p:spPr>
          <a:xfrm>
            <a:off x="755576" y="2132856"/>
            <a:ext cx="7939264" cy="33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java.sql.Statement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stmt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conn.createStatement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FontTx/>
              <a:buNone/>
            </a:pPr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stmt.executeQuery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"SELECT a, b, c </a:t>
            </a:r>
            <a:r>
              <a:rPr lang="fr-FR" sz="16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Table1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rs.next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()) </a:t>
            </a:r>
          </a:p>
          <a:p>
            <a:pPr>
              <a:buFontTx/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Tx/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fr-FR" sz="1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the values for the </a:t>
            </a:r>
            <a:r>
              <a:rPr lang="fr-FR" sz="1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fr-FR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fr-FR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i = </a:t>
            </a:r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rs.getInt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"a"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String s = </a:t>
            </a:r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rs.getString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"b"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byte b[] = </a:t>
            </a:r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rs.getBytes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"c"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6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+ i + 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 "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+ s + </a:t>
            </a:r>
            <a:r>
              <a:rPr lang="fr-FR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 "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+ b[0]);</a:t>
            </a:r>
          </a:p>
          <a:p>
            <a:pPr>
              <a:buFontTx/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82313"/>
            <a:ext cx="6840760" cy="57606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400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PreparedStatement(instruction paramétré) </a:t>
            </a:r>
            <a:endParaRPr lang="fr-FR" sz="2400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530" y="1916832"/>
            <a:ext cx="8363272" cy="39703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/>
              <a:t>L'envoi d'une requête à la BD  pour exécution  passe par  les étapes suivantes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Analyse de la requête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Compilation de la requête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Optimisation de la requête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Exécution de la requête 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Même si cette requête est la même que la précédente !! Or les 3 premières étapes ont déjà été  effectuées dans ce cas.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Les bases de données définissent la notion de requête préparée, requête où les 3 premières étapes ne sont effectuées qu'une seule fois.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11228" y="5606468"/>
            <a:ext cx="8444141" cy="561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err="1"/>
              <a:t>JDBC</a:t>
            </a:r>
            <a:r>
              <a:rPr lang="fr-FR" sz="1600" dirty="0"/>
              <a:t> propose l'interface </a:t>
            </a:r>
            <a:r>
              <a:rPr lang="fr-FR" sz="1600" b="1" dirty="0" err="1"/>
              <a:t>PreparedStatement</a:t>
            </a:r>
            <a:r>
              <a:rPr lang="fr-FR" sz="1600" dirty="0"/>
              <a:t> pour modéliser cette notion.</a:t>
            </a:r>
          </a:p>
        </p:txBody>
      </p:sp>
    </p:spTree>
    <p:extLst>
      <p:ext uri="{BB962C8B-B14F-4D97-AF65-F5344CB8AC3E}">
        <p14:creationId xmlns:p14="http://schemas.microsoft.com/office/powerpoint/2010/main" val="4463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706779"/>
            <a:ext cx="6552728" cy="57606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Syntaxe de PreparedStatement  (1/2)</a:t>
            </a:r>
            <a:endParaRPr lang="fr-FR" sz="2600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226" y="1412776"/>
            <a:ext cx="8799270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lieu :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conX.createStatement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smt.executeQuery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"SELECT *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Livres" );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écrit :</a:t>
            </a:r>
          </a:p>
          <a:p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pSmt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conX.prepareStatement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*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Livres" );</a:t>
            </a: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pSmt.executeQuery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requête est décrite au moment de la "construction" pas lors de l'exécution qui est lancée par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executeQuery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sans argument.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Avantages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compilation unique et paramètres binaires plus faciles à passer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97782"/>
            <a:ext cx="7128792" cy="45512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2600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Syntaxe de PreparedStatement  (2/2)</a:t>
            </a:r>
            <a:endParaRPr lang="fr-FR" sz="2600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226" y="1412776"/>
            <a:ext cx="8799270" cy="40318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/>
              <a:t>Requêtes de la forme :</a:t>
            </a:r>
          </a:p>
          <a:p>
            <a:r>
              <a:rPr lang="en-US" sz="1600" dirty="0"/>
              <a:t>SELECT nom FROM </a:t>
            </a:r>
            <a:r>
              <a:rPr lang="en-US" sz="1600" dirty="0" err="1"/>
              <a:t>Personnes</a:t>
            </a:r>
            <a:r>
              <a:rPr lang="en-US" sz="1600" dirty="0"/>
              <a:t> WHERE age &gt; ? </a:t>
            </a:r>
            <a:r>
              <a:rPr lang="fr-FR" sz="1600" dirty="0"/>
              <a:t>AND adresse = ?</a:t>
            </a:r>
          </a:p>
          <a:p>
            <a:endParaRPr lang="fr-FR" sz="1600" dirty="0"/>
          </a:p>
          <a:p>
            <a:r>
              <a:rPr lang="fr-FR" sz="1600" dirty="0"/>
              <a:t>On écrit :</a:t>
            </a:r>
          </a:p>
          <a:p>
            <a:r>
              <a:rPr lang="fr-FR" sz="1600" b="1" dirty="0" err="1"/>
              <a:t>PreparedStatement</a:t>
            </a:r>
            <a:r>
              <a:rPr lang="fr-FR" sz="1600" dirty="0"/>
              <a:t> </a:t>
            </a:r>
            <a:r>
              <a:rPr lang="fr-FR" sz="1600" dirty="0" err="1"/>
              <a:t>pSmt</a:t>
            </a:r>
            <a:r>
              <a:rPr lang="fr-FR" sz="1600" dirty="0"/>
              <a:t> = </a:t>
            </a:r>
            <a:r>
              <a:rPr lang="fr-FR" sz="1600" dirty="0" err="1"/>
              <a:t>conX.prepareStatement</a:t>
            </a:r>
            <a:r>
              <a:rPr lang="fr-FR" sz="1600" dirty="0"/>
              <a:t>("SELECT * </a:t>
            </a:r>
            <a:r>
              <a:rPr lang="fr-FR" sz="1600" dirty="0" err="1"/>
              <a:t>FROM</a:t>
            </a:r>
            <a:r>
              <a:rPr lang="fr-FR" sz="1600" dirty="0"/>
              <a:t> Livres" );</a:t>
            </a:r>
          </a:p>
          <a:p>
            <a:r>
              <a:rPr lang="fr-FR" sz="1600" dirty="0" err="1"/>
              <a:t>ResultSet</a:t>
            </a:r>
            <a:r>
              <a:rPr lang="fr-FR" sz="1600" dirty="0"/>
              <a:t> </a:t>
            </a:r>
            <a:r>
              <a:rPr lang="fr-FR" sz="1600" dirty="0" err="1"/>
              <a:t>rs</a:t>
            </a:r>
            <a:r>
              <a:rPr lang="fr-FR" sz="1600" dirty="0"/>
              <a:t> = </a:t>
            </a:r>
            <a:r>
              <a:rPr lang="fr-FR" sz="1600" dirty="0" err="1"/>
              <a:t>pSmt.executeQuery</a:t>
            </a:r>
            <a:r>
              <a:rPr lang="fr-FR" sz="1600" dirty="0"/>
              <a:t>();</a:t>
            </a:r>
          </a:p>
          <a:p>
            <a:endParaRPr lang="fr-FR" sz="1600" dirty="0"/>
          </a:p>
          <a:p>
            <a:r>
              <a:rPr lang="fr-FR" sz="1600" dirty="0"/>
              <a:t>la requête est décrite au moment de la "construction" pas lors de l'exécution qui est lancée par </a:t>
            </a:r>
            <a:r>
              <a:rPr lang="fr-FR" sz="1600" dirty="0" err="1"/>
              <a:t>executeQuery</a:t>
            </a:r>
            <a:r>
              <a:rPr lang="fr-FR" sz="1600" dirty="0"/>
              <a:t>() sans argument</a:t>
            </a:r>
          </a:p>
          <a:p>
            <a:endParaRPr lang="fr-FR" sz="1600" dirty="0"/>
          </a:p>
          <a:p>
            <a:r>
              <a:rPr lang="fr-F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Exemple: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215009" y="4437112"/>
            <a:ext cx="8928991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</a:rPr>
              <a:t>PreparedStatement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pSmt</a:t>
            </a:r>
            <a:r>
              <a:rPr lang="fr-FR" sz="1600" dirty="0">
                <a:solidFill>
                  <a:schemeClr val="tx1"/>
                </a:solidFill>
              </a:rPr>
              <a:t> = </a:t>
            </a:r>
            <a:r>
              <a:rPr lang="fr-FR" sz="1600" dirty="0" err="1">
                <a:solidFill>
                  <a:schemeClr val="tx1"/>
                </a:solidFill>
              </a:rPr>
              <a:t>conX.prepareStatement</a:t>
            </a:r>
            <a:r>
              <a:rPr lang="fr-FR" sz="1600" dirty="0">
                <a:solidFill>
                  <a:schemeClr val="tx1"/>
                </a:solidFill>
              </a:rPr>
              <a:t>("SELECT nom </a:t>
            </a:r>
            <a:r>
              <a:rPr lang="fr-FR" sz="1600" dirty="0" err="1">
                <a:solidFill>
                  <a:schemeClr val="tx1"/>
                </a:solidFill>
              </a:rPr>
              <a:t>FROM</a:t>
            </a:r>
            <a:r>
              <a:rPr lang="fr-FR" sz="1600" dirty="0">
                <a:solidFill>
                  <a:schemeClr val="tx1"/>
                </a:solidFill>
              </a:rPr>
              <a:t> Personnes </a:t>
            </a:r>
            <a:r>
              <a:rPr lang="fr-FR" sz="1600" dirty="0" err="1">
                <a:solidFill>
                  <a:schemeClr val="tx1"/>
                </a:solidFill>
              </a:rPr>
              <a:t>WHERE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age</a:t>
            </a:r>
            <a:r>
              <a:rPr lang="fr-FR" sz="1600" dirty="0">
                <a:solidFill>
                  <a:schemeClr val="tx1"/>
                </a:solidFill>
              </a:rPr>
              <a:t> &gt; ? AND adresse = ?" );</a:t>
            </a:r>
          </a:p>
          <a:p>
            <a:r>
              <a:rPr lang="fr-FR" sz="1600" dirty="0" err="1">
                <a:solidFill>
                  <a:schemeClr val="tx1"/>
                </a:solidFill>
              </a:rPr>
              <a:t>pSmt</a:t>
            </a:r>
            <a:r>
              <a:rPr lang="fr-FR" sz="1600" dirty="0">
                <a:solidFill>
                  <a:schemeClr val="tx1"/>
                </a:solidFill>
              </a:rPr>
              <a:t> .</a:t>
            </a:r>
            <a:r>
              <a:rPr lang="fr-FR" sz="1600" dirty="0" err="1">
                <a:solidFill>
                  <a:schemeClr val="tx1"/>
                </a:solidFill>
              </a:rPr>
              <a:t>setInt</a:t>
            </a:r>
            <a:r>
              <a:rPr lang="fr-FR" sz="1600" dirty="0">
                <a:solidFill>
                  <a:schemeClr val="tx1"/>
                </a:solidFill>
              </a:rPr>
              <a:t>(1, 22);</a:t>
            </a:r>
          </a:p>
          <a:p>
            <a:r>
              <a:rPr lang="fr-FR" sz="1600" dirty="0" err="1">
                <a:solidFill>
                  <a:schemeClr val="tx1"/>
                </a:solidFill>
              </a:rPr>
              <a:t>pSmt</a:t>
            </a:r>
            <a:r>
              <a:rPr lang="fr-FR" sz="1600" dirty="0">
                <a:solidFill>
                  <a:schemeClr val="tx1"/>
                </a:solidFill>
              </a:rPr>
              <a:t> .</a:t>
            </a:r>
            <a:r>
              <a:rPr lang="fr-FR" sz="1600" dirty="0" err="1">
                <a:solidFill>
                  <a:schemeClr val="tx1"/>
                </a:solidFill>
              </a:rPr>
              <a:t>setString</a:t>
            </a:r>
            <a:r>
              <a:rPr lang="fr-FR" sz="1600" dirty="0">
                <a:solidFill>
                  <a:schemeClr val="tx1"/>
                </a:solidFill>
              </a:rPr>
              <a:t>(2, "Ali");</a:t>
            </a:r>
          </a:p>
          <a:p>
            <a:r>
              <a:rPr lang="fr-FR" sz="1600" dirty="0" err="1">
                <a:solidFill>
                  <a:schemeClr val="tx1"/>
                </a:solidFill>
              </a:rPr>
              <a:t>ResultSet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rs</a:t>
            </a:r>
            <a:r>
              <a:rPr lang="fr-FR" sz="1600" dirty="0">
                <a:solidFill>
                  <a:schemeClr val="tx1"/>
                </a:solidFill>
              </a:rPr>
              <a:t> = </a:t>
            </a:r>
            <a:r>
              <a:rPr lang="fr-FR" sz="1600" dirty="0" err="1">
                <a:solidFill>
                  <a:schemeClr val="tx1"/>
                </a:solidFill>
              </a:rPr>
              <a:t>pSmt.executeQuery</a:t>
            </a:r>
            <a:r>
              <a:rPr lang="fr-FR" sz="1600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211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06059" y="648020"/>
            <a:ext cx="6589199" cy="644650"/>
          </a:xfr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kern="0"/>
              <a:t>Plan</a:t>
            </a:r>
            <a:endParaRPr lang="en-US" b="1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456432" y="1484784"/>
            <a:ext cx="5364040" cy="4608512"/>
          </a:xfrm>
        </p:spPr>
        <p:txBody>
          <a:bodyPr>
            <a:normAutofit fontScale="62500" lnSpcReduction="20000"/>
          </a:bodyPr>
          <a:lstStyle/>
          <a:p>
            <a:pPr fontAlgn="t"/>
            <a:endParaRPr lang="fr-FR" sz="2800">
              <a:solidFill>
                <a:schemeClr val="bg1"/>
              </a:solidFill>
            </a:endParaRPr>
          </a:p>
          <a:p>
            <a:r>
              <a:rPr lang="fr-FR" sz="2800">
                <a:solidFill>
                  <a:schemeClr val="bg1"/>
                </a:solidFill>
              </a:rPr>
              <a:t>Introduction </a:t>
            </a:r>
          </a:p>
          <a:p>
            <a:r>
              <a:rPr lang="fr-FR" sz="2800">
                <a:solidFill>
                  <a:schemeClr val="bg1"/>
                </a:solidFill>
              </a:rPr>
              <a:t>Classe et objet</a:t>
            </a:r>
          </a:p>
          <a:p>
            <a:r>
              <a:rPr lang="fr-FR" sz="2800">
                <a:solidFill>
                  <a:schemeClr val="bg1"/>
                </a:solidFill>
              </a:rPr>
              <a:t>Encapsulation</a:t>
            </a:r>
          </a:p>
          <a:p>
            <a:r>
              <a:rPr lang="fr-FR" sz="2800">
                <a:solidFill>
                  <a:schemeClr val="bg1"/>
                </a:solidFill>
              </a:rPr>
              <a:t>Héritage</a:t>
            </a:r>
          </a:p>
          <a:p>
            <a:pPr fontAlgn="t"/>
            <a:r>
              <a:rPr lang="fr-FR" sz="2800">
                <a:solidFill>
                  <a:schemeClr val="bg1"/>
                </a:solidFill>
              </a:rPr>
              <a:t>Polymorphisme</a:t>
            </a:r>
          </a:p>
          <a:p>
            <a:pPr fontAlgn="t"/>
            <a:r>
              <a:rPr lang="fr-FR" sz="2900">
                <a:solidFill>
                  <a:schemeClr val="bg1"/>
                </a:solidFill>
              </a:rPr>
              <a:t>Exceptions</a:t>
            </a:r>
          </a:p>
          <a:p>
            <a:r>
              <a:rPr lang="fr-FR" sz="3100" b="1" u="sng">
                <a:solidFill>
                  <a:schemeClr val="bg1"/>
                </a:solidFill>
              </a:rPr>
              <a:t>Connexion Base de donnée</a:t>
            </a:r>
          </a:p>
          <a:p>
            <a:r>
              <a:rPr lang="fr-FR" sz="2800">
                <a:solidFill>
                  <a:schemeClr val="bg1"/>
                </a:solidFill>
              </a:rPr>
              <a:t>Interfaces</a:t>
            </a:r>
          </a:p>
          <a:p>
            <a:r>
              <a:rPr lang="fr-FR" sz="2800">
                <a:solidFill>
                  <a:schemeClr val="bg1"/>
                </a:solidFill>
              </a:rPr>
              <a:t>Lambda Expression</a:t>
            </a:r>
          </a:p>
          <a:p>
            <a:r>
              <a:rPr lang="fr-FR" sz="2800">
                <a:solidFill>
                  <a:schemeClr val="bg1"/>
                </a:solidFill>
              </a:rPr>
              <a:t>Collections</a:t>
            </a:r>
          </a:p>
          <a:p>
            <a:r>
              <a:rPr lang="fr-FR" sz="2800">
                <a:solidFill>
                  <a:schemeClr val="bg1"/>
                </a:solidFill>
              </a:rPr>
              <a:t>Stream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700923"/>
            <a:ext cx="7200800" cy="552986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Bonnes Pratiques</a:t>
            </a:r>
            <a:endParaRPr lang="fr-FR" sz="2800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226" y="2060848"/>
            <a:ext cx="8799270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dirty="0"/>
              <a:t>Évitez d'utiliser SELECT * </a:t>
            </a:r>
            <a:r>
              <a:rPr lang="fr-FR" dirty="0" err="1"/>
              <a:t>FROM</a:t>
            </a:r>
            <a:r>
              <a:rPr lang="fr-FR" dirty="0"/>
              <a:t> ... (coûteux en transfert).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dirty="0"/>
              <a:t>Ne pas </a:t>
            </a:r>
            <a:r>
              <a:rPr lang="fr-FR" b="1" dirty="0"/>
              <a:t>disperser</a:t>
            </a:r>
            <a:r>
              <a:rPr lang="fr-FR" dirty="0"/>
              <a:t> les noms des colonnes SQL dans votre code Java. 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dirty="0"/>
              <a:t>Faites le </a:t>
            </a:r>
            <a:r>
              <a:rPr lang="fr-FR" b="1" dirty="0"/>
              <a:t>maximum</a:t>
            </a:r>
            <a:r>
              <a:rPr lang="fr-FR" dirty="0"/>
              <a:t> de travail en SQL et le </a:t>
            </a:r>
            <a:r>
              <a:rPr lang="fr-FR" b="1" dirty="0"/>
              <a:t>minimum</a:t>
            </a:r>
            <a:r>
              <a:rPr lang="fr-FR" dirty="0"/>
              <a:t> en Java.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dirty="0"/>
              <a:t>Utilisez un </a:t>
            </a:r>
            <a:r>
              <a:rPr lang="fr-FR" i="1" dirty="0"/>
              <a:t>pool</a:t>
            </a:r>
            <a:r>
              <a:rPr lang="fr-FR" dirty="0"/>
              <a:t> de connexions si possible au lieu d’utiliser une seule connexion .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dirty="0"/>
              <a:t>Vous pouvez </a:t>
            </a:r>
            <a:r>
              <a:rPr lang="fr-FR" b="1" dirty="0"/>
              <a:t>fermer</a:t>
            </a:r>
            <a:r>
              <a:rPr lang="fr-FR" dirty="0"/>
              <a:t> (close) un résultat de requête (</a:t>
            </a:r>
            <a:r>
              <a:rPr lang="fr-FR" dirty="0" err="1"/>
              <a:t>ResultSet</a:t>
            </a:r>
            <a:r>
              <a:rPr lang="fr-FR" dirty="0"/>
              <a:t>).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dirty="0"/>
              <a:t>Vous pouvez </a:t>
            </a:r>
            <a:r>
              <a:rPr lang="fr-FR" b="1" dirty="0"/>
              <a:t>fermer</a:t>
            </a:r>
            <a:r>
              <a:rPr lang="fr-FR" dirty="0"/>
              <a:t> (close) une instruction (</a:t>
            </a:r>
            <a:r>
              <a:rPr lang="fr-FR" dirty="0" err="1"/>
              <a:t>Statement</a:t>
            </a:r>
            <a:r>
              <a:rPr lang="fr-FR" dirty="0"/>
              <a:t>) ce qui provoque la fermeture des résultats liés à cette instruction.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7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06059" y="648020"/>
            <a:ext cx="6589199" cy="644650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Objectifs</a:t>
            </a:r>
            <a:endParaRPr lang="en-US" b="1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096206" y="1484784"/>
            <a:ext cx="7724266" cy="4608512"/>
          </a:xfrm>
        </p:spPr>
        <p:txBody>
          <a:bodyPr>
            <a:normAutofit/>
          </a:bodyPr>
          <a:lstStyle/>
          <a:p>
            <a:endParaRPr lang="fr-FR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Fournir  un accès à un SGBDR 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Abstraire l’accès direct à une base donnée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Manipuler les requêtes  SQL 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82313"/>
            <a:ext cx="6984776" cy="576064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Introduction </a:t>
            </a:r>
            <a:endParaRPr lang="fr-FR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412776"/>
            <a:ext cx="8534400" cy="48245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 Java database connectivity</a:t>
            </a:r>
          </a:p>
          <a:p>
            <a:pPr lvl="1"/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 JAVA (ensemble de classes et d’interfaces défini par SUN)</a:t>
            </a:r>
          </a:p>
          <a:p>
            <a:pPr lvl="1"/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a  été développé par SUN pour permettre à des applications Java d'accéder à des bases de données relationnelles quelconques.</a:t>
            </a:r>
          </a:p>
          <a:p>
            <a:pPr marL="342900" indent="-342900">
              <a:buFont typeface="+mj-lt"/>
              <a:buAutoNum type="alphaUcPeriod"/>
            </a:pPr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étapes principales:</a:t>
            </a:r>
          </a:p>
          <a:p>
            <a:pPr lvl="1"/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connecter à une base de données.</a:t>
            </a:r>
          </a:p>
          <a:p>
            <a:pPr lvl="1"/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Envoyer une requête SQL.</a:t>
            </a:r>
          </a:p>
          <a:p>
            <a:pPr lvl="1"/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Lire et manipuler le résultat.</a:t>
            </a:r>
          </a:p>
          <a:p>
            <a:pPr marL="342900" indent="-342900">
              <a:buFont typeface="+mj-lt"/>
              <a:buAutoNum type="alphaUcPeriod"/>
            </a:pPr>
            <a:r>
              <a:rPr lang="fr-F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L'ensemble des classes qui implémentent les interfaces spécifiées par JDBC pour un gestionnaire de bases de données particulier est appelé un pilote JDBC.</a:t>
            </a:r>
            <a:endParaRPr lang="fr-CA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fr-CA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Packages: java.sql  et javax.sql</a:t>
            </a:r>
            <a:endParaRPr lang="fr-CA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92595" y="689259"/>
            <a:ext cx="7134301" cy="48575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Architecture JDBC </a:t>
            </a:r>
            <a:endParaRPr lang="fr-FR" sz="3200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6" name="Groupe 25"/>
          <p:cNvGrpSpPr/>
          <p:nvPr/>
        </p:nvGrpSpPr>
        <p:grpSpPr>
          <a:xfrm>
            <a:off x="821296" y="1639435"/>
            <a:ext cx="7423112" cy="4381853"/>
            <a:chOff x="842585" y="1294165"/>
            <a:chExt cx="5956684" cy="3495003"/>
          </a:xfrm>
        </p:grpSpPr>
        <p:sp>
          <p:nvSpPr>
            <p:cNvPr id="2" name="Rectangle 1"/>
            <p:cNvSpPr/>
            <p:nvPr/>
          </p:nvSpPr>
          <p:spPr>
            <a:xfrm>
              <a:off x="1184110" y="1294165"/>
              <a:ext cx="1403567" cy="6465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Programme Java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94448" y="2042330"/>
              <a:ext cx="1368152" cy="6465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Gestionnaire de pilote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4110" y="2977366"/>
              <a:ext cx="1368152" cy="3232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Pilote</a:t>
              </a:r>
            </a:p>
          </p:txBody>
        </p:sp>
        <p:sp>
          <p:nvSpPr>
            <p:cNvPr id="3" name="Cylindre 2"/>
            <p:cNvSpPr/>
            <p:nvPr/>
          </p:nvSpPr>
          <p:spPr>
            <a:xfrm>
              <a:off x="1389426" y="3573016"/>
              <a:ext cx="914400" cy="12161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BD</a:t>
              </a:r>
            </a:p>
          </p:txBody>
        </p:sp>
        <p:sp>
          <p:nvSpPr>
            <p:cNvPr id="11" name="Flèche droite 10"/>
            <p:cNvSpPr/>
            <p:nvPr/>
          </p:nvSpPr>
          <p:spPr>
            <a:xfrm>
              <a:off x="2683292" y="1375114"/>
              <a:ext cx="1648047" cy="484632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699792" y="2170954"/>
              <a:ext cx="1631547" cy="468843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6" name="Connecteur droit 15"/>
            <p:cNvCxnSpPr/>
            <p:nvPr/>
          </p:nvCxnSpPr>
          <p:spPr>
            <a:xfrm flipH="1">
              <a:off x="842585" y="2851394"/>
              <a:ext cx="208661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2" name="Rogner un rectangle avec un coin diagonal 21"/>
            <p:cNvSpPr/>
            <p:nvPr/>
          </p:nvSpPr>
          <p:spPr>
            <a:xfrm>
              <a:off x="4572001" y="1375114"/>
              <a:ext cx="2227268" cy="604702"/>
            </a:xfrm>
            <a:prstGeom prst="snip2Diag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développé par le</a:t>
              </a:r>
            </a:p>
            <a:p>
              <a:pPr algn="ctr"/>
              <a:r>
                <a:rPr lang="fr-FR" sz="1050" b="1" dirty="0"/>
                <a:t>programmeur ( vous</a:t>
              </a:r>
            </a:p>
            <a:p>
              <a:pPr algn="ctr"/>
              <a:r>
                <a:rPr lang="fr-FR" sz="1050" b="1" dirty="0"/>
                <a:t>Même)</a:t>
              </a:r>
            </a:p>
          </p:txBody>
        </p:sp>
        <p:sp>
          <p:nvSpPr>
            <p:cNvPr id="23" name="Rogner un rectangle avec un coin diagonal 22"/>
            <p:cNvSpPr/>
            <p:nvPr/>
          </p:nvSpPr>
          <p:spPr>
            <a:xfrm>
              <a:off x="4572001" y="2170955"/>
              <a:ext cx="2227268" cy="556644"/>
            </a:xfrm>
            <a:prstGeom prst="snip2Diag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donné par SUN  est</a:t>
              </a:r>
            </a:p>
            <a:p>
              <a:pPr algn="ctr"/>
              <a:r>
                <a:rPr lang="fr-FR" sz="1050" b="1" dirty="0"/>
                <a:t>une classe Java</a:t>
              </a:r>
            </a:p>
          </p:txBody>
        </p:sp>
        <p:sp>
          <p:nvSpPr>
            <p:cNvPr id="24" name="Rogner un rectangle avec un coin diagonal 23"/>
            <p:cNvSpPr/>
            <p:nvPr/>
          </p:nvSpPr>
          <p:spPr>
            <a:xfrm>
              <a:off x="4572001" y="2894967"/>
              <a:ext cx="2227268" cy="556644"/>
            </a:xfrm>
            <a:prstGeom prst="snip2Diag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(donné ou vendu par un</a:t>
              </a:r>
            </a:p>
            <a:p>
              <a:pPr algn="ctr"/>
              <a:r>
                <a:rPr lang="fr-FR" sz="1050" b="1" dirty="0"/>
                <a:t>fournisseur d'accès à la BD)</a:t>
              </a:r>
            </a:p>
          </p:txBody>
        </p:sp>
        <p:sp>
          <p:nvSpPr>
            <p:cNvPr id="25" name="Flèche droite 24"/>
            <p:cNvSpPr/>
            <p:nvPr/>
          </p:nvSpPr>
          <p:spPr>
            <a:xfrm>
              <a:off x="2708041" y="3011657"/>
              <a:ext cx="1631547" cy="32326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547664" y="620688"/>
            <a:ext cx="7164792" cy="60933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Types de pilotes JDBC(1/2)</a:t>
            </a:r>
            <a:endParaRPr lang="fr-FR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31535" y="1526058"/>
            <a:ext cx="849694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i="0"/>
              <a:t>Il existe 4 types de  pilotes  :</a:t>
            </a:r>
          </a:p>
          <a:p>
            <a:endParaRPr lang="fr-FR" sz="2400" i="0"/>
          </a:p>
          <a:p>
            <a:pPr marL="274320" lvl="1" indent="-274320">
              <a:buFont typeface="Arial" pitchFamily="34" charset="0"/>
              <a:buChar char="•"/>
            </a:pPr>
            <a:endParaRPr lang="fr-FR" sz="2000"/>
          </a:p>
          <a:p>
            <a:pPr marL="274320" lvl="1" indent="-274320">
              <a:buFont typeface="Arial" pitchFamily="34" charset="0"/>
              <a:buChar char="•"/>
            </a:pPr>
            <a:endParaRPr lang="fr-FR" sz="2000"/>
          </a:p>
          <a:p>
            <a:pPr marL="274320" lvl="1" indent="-274320">
              <a:buFont typeface="Arial" pitchFamily="34" charset="0"/>
              <a:buChar char="•"/>
            </a:pPr>
            <a:endParaRPr lang="fr-FR" sz="2000"/>
          </a:p>
          <a:p>
            <a:pPr marL="274320" lvl="1" indent="-274320">
              <a:buFont typeface="Arial" pitchFamily="34" charset="0"/>
              <a:buChar char="•"/>
            </a:pPr>
            <a:endParaRPr lang="fr-FR" sz="2000"/>
          </a:p>
          <a:p>
            <a:pPr marL="274320" lvl="1" indent="-274320">
              <a:buFont typeface="Arial" pitchFamily="34" charset="0"/>
              <a:buChar char="•"/>
            </a:pPr>
            <a:endParaRPr lang="fr-FR" sz="2000"/>
          </a:p>
          <a:p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à coins arrondis 1"/>
          <p:cNvSpPr/>
          <p:nvPr/>
        </p:nvSpPr>
        <p:spPr>
          <a:xfrm>
            <a:off x="647559" y="2098389"/>
            <a:ext cx="806489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Bridge ODBC (fourni avec </a:t>
            </a:r>
            <a:r>
              <a:rPr lang="fr-FR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400" dirty="0"/>
              <a:t>:Pilote agissant comme passerelle en permettant l'accès à une base de données grâce à une autre technologie (</a:t>
            </a:r>
            <a:r>
              <a:rPr lang="fr-FR" sz="1400" dirty="0" err="1"/>
              <a:t>JDBC</a:t>
            </a:r>
            <a:r>
              <a:rPr lang="fr-FR" sz="1400" dirty="0"/>
              <a:t>-ODBC ).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47564" y="3137520"/>
            <a:ext cx="806489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Native-API </a:t>
            </a:r>
            <a:r>
              <a:rPr lang="fr-FR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partly</a:t>
            </a:r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-Java driver </a:t>
            </a:r>
            <a:r>
              <a:rPr lang="fr-FR" sz="1400" dirty="0"/>
              <a:t> : Pilotes d'API natifs. C'est un mélange de pilotes natifs et de pilotes Java. Les appels </a:t>
            </a:r>
            <a:r>
              <a:rPr lang="fr-FR" sz="1400" dirty="0" err="1"/>
              <a:t>JDBC</a:t>
            </a:r>
            <a:r>
              <a:rPr lang="fr-FR" sz="1400" dirty="0"/>
              <a:t> sont convertis en appels natifs pour le serveur de bases de données (Oracle, Sybase, ou autres) généralement en </a:t>
            </a:r>
            <a:r>
              <a:rPr lang="fr-FR" sz="1400" dirty="0">
                <a:hlinkClick r:id="rId2" tooltip="Langage C"/>
              </a:rPr>
              <a:t>C</a:t>
            </a:r>
            <a:r>
              <a:rPr lang="fr-FR" sz="1400" dirty="0"/>
              <a:t> ou en </a:t>
            </a:r>
            <a:r>
              <a:rPr lang="fr-FR" sz="1400" dirty="0">
                <a:hlinkClick r:id="rId3" tooltip="C plus plus"/>
              </a:rPr>
              <a:t>C++</a:t>
            </a:r>
            <a:r>
              <a:rPr lang="fr-FR" sz="1400" dirty="0"/>
              <a:t> .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47564" y="4170784"/>
            <a:ext cx="8064896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fr-FR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-Net all-Java driver </a:t>
            </a:r>
            <a:r>
              <a:rPr lang="fr-FR" sz="1400" dirty="0"/>
              <a:t> : Pilotes convertissant les appels </a:t>
            </a:r>
            <a:r>
              <a:rPr lang="fr-FR" sz="1400" dirty="0" err="1"/>
              <a:t>JDBC</a:t>
            </a:r>
            <a:r>
              <a:rPr lang="fr-FR" sz="1400" dirty="0"/>
              <a:t> en un protocole indépendant de la base de données. Un serveur convertit ensuite ceux-ci dans le protocole requis (modèle à 3 couches) .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647559" y="5106888"/>
            <a:ext cx="806489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Native-</a:t>
            </a:r>
            <a:r>
              <a:rPr lang="fr-FR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all-Java driver</a:t>
            </a:r>
            <a:r>
              <a:rPr lang="fr-FR" sz="1400" dirty="0"/>
              <a:t> : Pilotes convertissant les appels </a:t>
            </a:r>
            <a:r>
              <a:rPr lang="fr-FR" sz="1400" dirty="0" err="1"/>
              <a:t>JDBC</a:t>
            </a:r>
            <a:r>
              <a:rPr lang="fr-FR" sz="1400" dirty="0"/>
              <a:t> directement en un protocole réseau exploité par la base de données. </a:t>
            </a:r>
          </a:p>
        </p:txBody>
      </p:sp>
    </p:spTree>
    <p:extLst>
      <p:ext uri="{BB962C8B-B14F-4D97-AF65-F5344CB8AC3E}">
        <p14:creationId xmlns:p14="http://schemas.microsoft.com/office/powerpoint/2010/main" val="3781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047" y="664512"/>
            <a:ext cx="7279922" cy="553143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Types de pilotes JDBC(2/2)</a:t>
            </a:r>
            <a:endParaRPr lang="fr-FR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b="1" smtClean="0"/>
              <a:pPr/>
              <a:t>7</a:t>
            </a:fld>
            <a:endParaRPr lang="en-US" b="1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914400" y="1820863"/>
            <a:ext cx="7455877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fr-FR" b="1"/>
              <a:t>Application Java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14400" y="2209800"/>
            <a:ext cx="7455877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fr-FR" b="1" dirty="0" err="1"/>
              <a:t>JDBC</a:t>
            </a:r>
            <a:r>
              <a:rPr lang="fr-FR" b="1" dirty="0"/>
              <a:t> API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783015" y="4800600"/>
            <a:ext cx="1867499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fr-FR" b="1"/>
              <a:t>JDBC NetDriver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914400" y="2590801"/>
            <a:ext cx="175846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fr-FR" b="1"/>
              <a:t>JDBC-ODBC</a:t>
            </a:r>
          </a:p>
          <a:p>
            <a:pPr algn="ctr" defTabSz="762000"/>
            <a:r>
              <a:rPr lang="fr-FR" b="1"/>
              <a:t>Bridge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2031" y="1295400"/>
            <a:ext cx="8299938" cy="312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22031" y="1295400"/>
            <a:ext cx="831959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fr-FR" b="1" dirty="0"/>
              <a:t>Client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743200" y="2590801"/>
            <a:ext cx="175846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fr-FR" b="1"/>
              <a:t>JDBC-Native</a:t>
            </a:r>
          </a:p>
          <a:p>
            <a:pPr algn="ctr" defTabSz="762000"/>
            <a:r>
              <a:rPr lang="fr-FR" b="1"/>
              <a:t>Bridge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572000" y="2590801"/>
            <a:ext cx="175846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fr-FR" b="1"/>
              <a:t>JDBC-Net</a:t>
            </a:r>
          </a:p>
          <a:p>
            <a:pPr algn="ctr" defTabSz="762000"/>
            <a:r>
              <a:rPr lang="fr-FR" b="1"/>
              <a:t>Bridge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400800" y="2590801"/>
            <a:ext cx="1969477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fr-FR" b="1"/>
              <a:t>All Java</a:t>
            </a:r>
          </a:p>
          <a:p>
            <a:pPr algn="ctr" defTabSz="762000"/>
            <a:r>
              <a:rPr lang="fr-FR" b="1"/>
              <a:t>JDBC Driver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055077" y="3733800"/>
            <a:ext cx="1562928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fr-FR" b="1"/>
              <a:t>ODBC Driver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758462" y="3200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984739" y="3297238"/>
            <a:ext cx="905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 b="1"/>
              <a:t>(Type 1)</a:t>
            </a:r>
            <a:endParaRPr lang="fr-FR" b="1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024554" y="3673476"/>
            <a:ext cx="1341714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fr-FR" b="1"/>
              <a:t>Native API</a:t>
            </a:r>
          </a:p>
          <a:p>
            <a:pPr defTabSz="762000"/>
            <a:r>
              <a:rPr lang="fr-FR" b="1"/>
              <a:t>(C, C++)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3727938" y="31797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2954216" y="3276600"/>
            <a:ext cx="905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 b="1"/>
              <a:t>(Type 2)</a:t>
            </a:r>
            <a:endParaRPr lang="fr-FR" b="1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5767754" y="32004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994031" y="3297238"/>
            <a:ext cx="905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 b="1"/>
              <a:t>(Type 3)</a:t>
            </a:r>
            <a:endParaRPr lang="fr-FR" b="1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8018585" y="32004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7104185" y="3276600"/>
            <a:ext cx="905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 b="1"/>
              <a:t>(Type 4)</a:t>
            </a:r>
            <a:endParaRPr lang="fr-FR" b="1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758462" y="4114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3727938" y="4267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5767754" y="5181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53273" name="AutoShape 25"/>
          <p:cNvSpPr>
            <a:spLocks noChangeArrowheads="1"/>
          </p:cNvSpPr>
          <p:nvPr/>
        </p:nvSpPr>
        <p:spPr bwMode="auto">
          <a:xfrm>
            <a:off x="914400" y="5638800"/>
            <a:ext cx="7737231" cy="6858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fr-FR" sz="2400" b="1"/>
              <a:t>SGBDR</a:t>
            </a:r>
          </a:p>
        </p:txBody>
      </p:sp>
    </p:spTree>
    <p:extLst>
      <p:ext uri="{BB962C8B-B14F-4D97-AF65-F5344CB8AC3E}">
        <p14:creationId xmlns:p14="http://schemas.microsoft.com/office/powerpoint/2010/main" val="36545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75656" y="610305"/>
            <a:ext cx="7488832" cy="802471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2400" b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Etapes générales d’accès à une Base de données </a:t>
            </a:r>
            <a:endParaRPr lang="fr-FR" sz="2400" b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30438591"/>
              </p:ext>
            </p:extLst>
          </p:nvPr>
        </p:nvGraphicFramePr>
        <p:xfrm>
          <a:off x="395536" y="1628800"/>
          <a:ext cx="856895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216" y="625005"/>
            <a:ext cx="7416824" cy="602087"/>
          </a:xfr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2800" b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Chargement du pilote et connexion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1219200"/>
            <a:ext cx="9003323" cy="5378152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/>
          </a:bodyPr>
          <a:lstStyle/>
          <a:p>
            <a:endParaRPr lang="fr-FR" sz="1200" i="0" dirty="0">
              <a:solidFill>
                <a:schemeClr val="tx1"/>
              </a:solidFill>
            </a:endParaRPr>
          </a:p>
          <a:p>
            <a:r>
              <a:rPr lang="fr-FR" sz="1200" i="0" dirty="0">
                <a:solidFill>
                  <a:schemeClr val="tx1"/>
                </a:solidFill>
              </a:rPr>
              <a:t> Charger le  pilote : se fait à travers le  gestionnaire de pilotes JDBC  qui permet de connecter les programmes Java au bon pilote JDBC.</a:t>
            </a:r>
            <a:endParaRPr lang="fr-FR" sz="1200" dirty="0">
              <a:solidFill>
                <a:schemeClr val="tx1"/>
              </a:solidFill>
            </a:endParaRPr>
          </a:p>
          <a:p>
            <a:pPr lvl="1"/>
            <a:endParaRPr lang="fr-FR" sz="1200" dirty="0">
              <a:solidFill>
                <a:schemeClr val="tx1"/>
              </a:solidFill>
            </a:endParaRPr>
          </a:p>
          <a:p>
            <a:pPr lvl="1"/>
            <a:endParaRPr lang="fr-FR" sz="1200" dirty="0">
              <a:solidFill>
                <a:schemeClr val="tx1"/>
              </a:solidFill>
            </a:endParaRPr>
          </a:p>
          <a:p>
            <a:pPr lvl="1"/>
            <a:endParaRPr lang="fr-FR" sz="1200" dirty="0">
              <a:solidFill>
                <a:schemeClr val="tx1"/>
              </a:solidFill>
            </a:endParaRPr>
          </a:p>
          <a:p>
            <a:pPr lvl="1"/>
            <a:r>
              <a:rPr lang="fr-FR" sz="1200" dirty="0">
                <a:solidFill>
                  <a:schemeClr val="tx1"/>
                </a:solidFill>
              </a:rPr>
              <a:t>La classe: </a:t>
            </a:r>
            <a:r>
              <a:rPr lang="fr-FR" sz="1200" dirty="0" err="1">
                <a:solidFill>
                  <a:schemeClr val="tx1"/>
                </a:solidFill>
              </a:rPr>
              <a:t>java.sql.DriverManager</a:t>
            </a:r>
            <a:endParaRPr lang="fr-FR" sz="1200" dirty="0">
              <a:solidFill>
                <a:schemeClr val="tx1"/>
              </a:solidFill>
            </a:endParaRPr>
          </a:p>
          <a:p>
            <a:pPr lvl="1"/>
            <a:r>
              <a:rPr lang="fr-FR" sz="1200" dirty="0">
                <a:solidFill>
                  <a:schemeClr val="tx1"/>
                </a:solidFill>
              </a:rPr>
              <a:t>L’interface: </a:t>
            </a:r>
            <a:r>
              <a:rPr lang="fr-FR" sz="1200" dirty="0" err="1">
                <a:solidFill>
                  <a:schemeClr val="tx1"/>
                </a:solidFill>
              </a:rPr>
              <a:t>java.sql.Connection</a:t>
            </a:r>
            <a:endParaRPr lang="fr-FR" sz="1200" dirty="0">
              <a:solidFill>
                <a:schemeClr val="tx1"/>
              </a:solidFill>
            </a:endParaRPr>
          </a:p>
          <a:p>
            <a:pPr lvl="1"/>
            <a:r>
              <a:rPr lang="fr-FR" sz="1200" dirty="0">
                <a:solidFill>
                  <a:schemeClr val="tx1"/>
                </a:solidFill>
              </a:rPr>
              <a:t>Le Driver est dépendant du SGBD utilisé.</a:t>
            </a:r>
          </a:p>
          <a:p>
            <a:pPr lvl="1"/>
            <a:r>
              <a:rPr lang="fr-FR" sz="1200" dirty="0">
                <a:solidFill>
                  <a:schemeClr val="tx1"/>
                </a:solidFill>
              </a:rPr>
              <a:t>La méthode principale </a:t>
            </a:r>
            <a:r>
              <a:rPr lang="fr-FR" sz="12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getConnection</a:t>
            </a:r>
            <a:r>
              <a:rPr lang="fr-FR" sz="1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fr-FR" sz="1200" i="0" dirty="0">
                <a:solidFill>
                  <a:schemeClr val="tx1"/>
                </a:solidFill>
              </a:rPr>
              <a:t>Ouvrir la connexion:</a:t>
            </a:r>
          </a:p>
          <a:p>
            <a:pPr lvl="1"/>
            <a:endParaRPr lang="fr-FR" sz="1200" dirty="0">
              <a:solidFill>
                <a:schemeClr val="tx1"/>
              </a:solidFill>
            </a:endParaRPr>
          </a:p>
          <a:p>
            <a:pPr lvl="1"/>
            <a:endParaRPr lang="fr-FR" sz="1200" dirty="0">
              <a:solidFill>
                <a:schemeClr val="tx1"/>
              </a:solidFill>
            </a:endParaRPr>
          </a:p>
          <a:p>
            <a:pPr lvl="1"/>
            <a:r>
              <a:rPr lang="fr-FR" sz="1200" dirty="0">
                <a:solidFill>
                  <a:schemeClr val="tx1"/>
                </a:solidFill>
              </a:rPr>
              <a:t>url : identification de la base considérée sur le SGBD</a:t>
            </a:r>
          </a:p>
          <a:p>
            <a:pPr lvl="1"/>
            <a:r>
              <a:rPr lang="fr-FR" sz="1200" dirty="0">
                <a:solidFill>
                  <a:schemeClr val="tx1"/>
                </a:solidFill>
              </a:rPr>
              <a:t>user : nom de l'utilisateur qui se connecte à la base</a:t>
            </a:r>
          </a:p>
          <a:p>
            <a:pPr lvl="1"/>
            <a:r>
              <a:rPr lang="fr-FR" sz="1200" dirty="0" err="1">
                <a:solidFill>
                  <a:schemeClr val="tx1"/>
                </a:solidFill>
              </a:rPr>
              <a:t>password</a:t>
            </a:r>
            <a:r>
              <a:rPr lang="fr-FR" sz="1200" dirty="0">
                <a:solidFill>
                  <a:schemeClr val="tx1"/>
                </a:solidFill>
              </a:rPr>
              <a:t> : mot de passe de l'utilisateur</a:t>
            </a:r>
          </a:p>
          <a:p>
            <a:r>
              <a:rPr lang="fr-FR" sz="1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fr-FR" sz="12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format de l'URL  dépend du SGGB utilisé</a:t>
            </a:r>
          </a:p>
          <a:p>
            <a:r>
              <a:rPr lang="fr-FR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partir de la  version  4du JDBC , le chargement  explicite du Driver est inutile.</a:t>
            </a: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à coins arrondis 1"/>
          <p:cNvSpPr/>
          <p:nvPr/>
        </p:nvSpPr>
        <p:spPr>
          <a:xfrm>
            <a:off x="269124" y="4277048"/>
            <a:ext cx="79928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700" dirty="0" err="1"/>
              <a:t>static</a:t>
            </a:r>
            <a:r>
              <a:rPr lang="fr-FR" sz="1700" dirty="0"/>
              <a:t> </a:t>
            </a:r>
            <a:r>
              <a:rPr lang="fr-FR" sz="1700" dirty="0" err="1"/>
              <a:t>Connection</a:t>
            </a:r>
            <a:r>
              <a:rPr lang="fr-FR" sz="1700" dirty="0"/>
              <a:t> </a:t>
            </a:r>
            <a:r>
              <a:rPr lang="fr-FR" sz="1700" dirty="0" err="1"/>
              <a:t>getConnection</a:t>
            </a:r>
            <a:r>
              <a:rPr lang="fr-FR" sz="1700" dirty="0"/>
              <a:t>( String url, String user, String </a:t>
            </a:r>
            <a:r>
              <a:rPr lang="fr-FR" sz="1700" dirty="0" err="1"/>
              <a:t>password</a:t>
            </a:r>
            <a:r>
              <a:rPr lang="fr-FR" sz="1700" dirty="0"/>
              <a:t>)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269124" y="2009171"/>
            <a:ext cx="7848872" cy="391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Class.forName</a:t>
            </a:r>
            <a:r>
              <a:rPr lang="fr-FR" dirty="0"/>
              <a:t>("</a:t>
            </a:r>
            <a:r>
              <a:rPr lang="fr-FR" dirty="0" err="1"/>
              <a:t>com.mysql.jdbc.Driver</a:t>
            </a:r>
            <a:r>
              <a:rPr lang="fr-FR" dirty="0"/>
              <a:t>");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3347864" y="2300595"/>
            <a:ext cx="324036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80112" y="3027496"/>
            <a:ext cx="3278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L’appel à la méthode </a:t>
            </a:r>
            <a:r>
              <a:rPr lang="fr-F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forName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déclenche un chargement dynamique du pilote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DEE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3876</TotalTime>
  <Words>1391</Words>
  <Application>Microsoft Office PowerPoint</Application>
  <PresentationFormat>Affichage à l'écran (4:3)</PresentationFormat>
  <Paragraphs>264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1" baseType="lpstr">
      <vt:lpstr>Adobe Devanagari</vt:lpstr>
      <vt:lpstr>Arial</vt:lpstr>
      <vt:lpstr>Calibri</vt:lpstr>
      <vt:lpstr>Courier New</vt:lpstr>
      <vt:lpstr>Tahoma</vt:lpstr>
      <vt:lpstr>Times New Roman</vt:lpstr>
      <vt:lpstr>Tw Cen MT</vt:lpstr>
      <vt:lpstr>Tw Cen MT Condensed</vt:lpstr>
      <vt:lpstr>Wingdings</vt:lpstr>
      <vt:lpstr>Wingdings 3</vt:lpstr>
      <vt:lpstr>Intégral</vt:lpstr>
      <vt:lpstr> Conception par Objet et Programmation Java </vt:lpstr>
      <vt:lpstr>Plan</vt:lpstr>
      <vt:lpstr>Objectifs</vt:lpstr>
      <vt:lpstr>Introduction </vt:lpstr>
      <vt:lpstr>Architecture JDBC </vt:lpstr>
      <vt:lpstr>Types de pilotes JDBC(1/2)</vt:lpstr>
      <vt:lpstr>Types de pilotes JDBC(2/2)</vt:lpstr>
      <vt:lpstr>Etapes générales d’accès à une Base de données </vt:lpstr>
      <vt:lpstr>Chargement du pilote et connexion</vt:lpstr>
      <vt:lpstr>Connexion à la base </vt:lpstr>
      <vt:lpstr>Exemple </vt:lpstr>
      <vt:lpstr>Création d'un Statement</vt:lpstr>
      <vt:lpstr>Exécution d'une requête (1/2)</vt:lpstr>
      <vt:lpstr>Exécution d'une requête (2/2)</vt:lpstr>
      <vt:lpstr>Lecture des résultats (1/2)</vt:lpstr>
      <vt:lpstr>Lecture des résultats (2/2)</vt:lpstr>
      <vt:lpstr>PreparedStatement(instruction paramétré) </vt:lpstr>
      <vt:lpstr>Syntaxe de PreparedStatement  (1/2)</vt:lpstr>
      <vt:lpstr>Syntaxe de PreparedStatement  (2/2)</vt:lpstr>
      <vt:lpstr>Bonnes Pratiques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sana</dc:creator>
  <cp:lastModifiedBy>Houssem Eddine Lassoued</cp:lastModifiedBy>
  <cp:revision>323</cp:revision>
  <dcterms:created xsi:type="dcterms:W3CDTF">2011-08-10T09:14:16Z</dcterms:created>
  <dcterms:modified xsi:type="dcterms:W3CDTF">2018-09-19T23:31:15Z</dcterms:modified>
</cp:coreProperties>
</file>