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42"/>
  </p:notesMasterIdLst>
  <p:sldIdLst>
    <p:sldId id="399" r:id="rId2"/>
    <p:sldId id="341" r:id="rId3"/>
    <p:sldId id="394" r:id="rId4"/>
    <p:sldId id="343" r:id="rId5"/>
    <p:sldId id="344" r:id="rId6"/>
    <p:sldId id="378" r:id="rId7"/>
    <p:sldId id="379" r:id="rId8"/>
    <p:sldId id="346" r:id="rId9"/>
    <p:sldId id="381" r:id="rId10"/>
    <p:sldId id="385" r:id="rId11"/>
    <p:sldId id="349" r:id="rId12"/>
    <p:sldId id="395" r:id="rId13"/>
    <p:sldId id="382" r:id="rId14"/>
    <p:sldId id="386" r:id="rId15"/>
    <p:sldId id="383" r:id="rId16"/>
    <p:sldId id="384" r:id="rId17"/>
    <p:sldId id="396" r:id="rId18"/>
    <p:sldId id="388" r:id="rId19"/>
    <p:sldId id="389" r:id="rId20"/>
    <p:sldId id="390" r:id="rId21"/>
    <p:sldId id="391" r:id="rId22"/>
    <p:sldId id="392" r:id="rId23"/>
    <p:sldId id="397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98" r:id="rId34"/>
    <p:sldId id="367" r:id="rId35"/>
    <p:sldId id="368" r:id="rId36"/>
    <p:sldId id="369" r:id="rId37"/>
    <p:sldId id="370" r:id="rId38"/>
    <p:sldId id="371" r:id="rId39"/>
    <p:sldId id="372" r:id="rId40"/>
    <p:sldId id="37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ritage" id="{03222BC9-50AC-5641-9A4E-56F8AF5F87C7}">
          <p14:sldIdLst>
            <p14:sldId id="399"/>
            <p14:sldId id="341"/>
            <p14:sldId id="394"/>
            <p14:sldId id="343"/>
            <p14:sldId id="344"/>
            <p14:sldId id="378"/>
            <p14:sldId id="379"/>
            <p14:sldId id="346"/>
            <p14:sldId id="381"/>
            <p14:sldId id="385"/>
            <p14:sldId id="349"/>
            <p14:sldId id="395"/>
            <p14:sldId id="382"/>
            <p14:sldId id="386"/>
            <p14:sldId id="383"/>
            <p14:sldId id="384"/>
            <p14:sldId id="396"/>
            <p14:sldId id="388"/>
            <p14:sldId id="389"/>
            <p14:sldId id="390"/>
            <p14:sldId id="391"/>
            <p14:sldId id="392"/>
            <p14:sldId id="397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98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71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5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86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801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7413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07407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432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7909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262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98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4488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8396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8159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1941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0D5306-9316-4E6B-9F4D-4CBF8CB1EAAC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07774"/>
            <a:ext cx="6984776" cy="92514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Conception par Objet et Programmation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79512" y="1886402"/>
            <a:ext cx="8964488" cy="3711575"/>
            <a:chOff x="305837" y="1872471"/>
            <a:chExt cx="9144000" cy="3711575"/>
          </a:xfrm>
        </p:grpSpPr>
        <p:grpSp>
          <p:nvGrpSpPr>
            <p:cNvPr id="8" name="Groupe 7"/>
            <p:cNvGrpSpPr/>
            <p:nvPr/>
          </p:nvGrpSpPr>
          <p:grpSpPr>
            <a:xfrm>
              <a:off x="305837" y="1872471"/>
              <a:ext cx="9144000" cy="3711575"/>
              <a:chOff x="0" y="1928813"/>
              <a:chExt cx="9144000" cy="37115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978301"/>
                <a:ext cx="9144000" cy="20161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97500"/>
              </a:bodyPr>
              <a:lstStyle/>
              <a:p>
                <a:pPr>
                  <a:spcBef>
                    <a:spcPct val="0"/>
                  </a:spcBef>
                </a:pPr>
                <a:endParaRPr lang="fr-FR" sz="3600" b="1" i="1" kern="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12" name="Picture 6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525" y="1928813"/>
                <a:ext cx="3419475" cy="3711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ZoneTexte 8"/>
            <p:cNvSpPr txBox="1">
              <a:spLocks noChangeArrowheads="1"/>
            </p:cNvSpPr>
            <p:nvPr/>
          </p:nvSpPr>
          <p:spPr bwMode="auto">
            <a:xfrm>
              <a:off x="526225" y="2581583"/>
              <a:ext cx="5989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endParaRPr lang="fr-FR" sz="2000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26225" y="3140968"/>
              <a:ext cx="58220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i="1" u="sng" dirty="0"/>
                <a:t>Chapitre 8 : Les Collections</a:t>
              </a:r>
              <a:endParaRPr lang="fr-FR" sz="2400" i="1" u="sng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58467" y="3761908"/>
              <a:ext cx="4549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i="1" dirty="0">
                  <a:solidFill>
                    <a:schemeClr val="accent6"/>
                  </a:solidFill>
                </a:rPr>
                <a:t>Equipe Java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92" y="6165304"/>
            <a:ext cx="1560907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93852"/>
            <a:ext cx="7056784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Collections : Architecture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835292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/>
              <a:t>- Les </a:t>
            </a:r>
            <a:r>
              <a:rPr lang="fr-FR" sz="2200" dirty="0" err="1"/>
              <a:t>java.util.List</a:t>
            </a:r>
            <a:r>
              <a:rPr lang="fr-FR" sz="2200" dirty="0"/>
              <a:t> (listes) sont une suite d'éléments ordonnés accessibles par leur indice (leur place dans la liste). Les listes ne garantissent pas l'unicité des éléments.</a:t>
            </a:r>
          </a:p>
          <a:p>
            <a:endParaRPr lang="fr-FR" sz="2200" dirty="0"/>
          </a:p>
          <a:p>
            <a:pPr marL="342900" indent="-342900">
              <a:buFontTx/>
              <a:buChar char="-"/>
            </a:pPr>
            <a:r>
              <a:rPr lang="fr-FR" sz="2200" dirty="0"/>
              <a:t>Les </a:t>
            </a:r>
            <a:r>
              <a:rPr lang="fr-FR" sz="2200" dirty="0" err="1"/>
              <a:t>java.util.Set</a:t>
            </a:r>
            <a:r>
              <a:rPr lang="fr-FR" sz="2200" dirty="0"/>
              <a:t> (ensembles) sont un groupe d'éléments uniques</a:t>
            </a:r>
          </a:p>
          <a:p>
            <a:endParaRPr lang="fr-FR" sz="2200" dirty="0"/>
          </a:p>
          <a:p>
            <a:r>
              <a:rPr lang="fr-FR" sz="2200" dirty="0"/>
              <a:t/>
            </a:r>
            <a:br>
              <a:rPr lang="fr-FR" sz="2200" dirty="0"/>
            </a:br>
            <a:r>
              <a:rPr lang="fr-FR" sz="2200" dirty="0"/>
              <a:t>- Les </a:t>
            </a:r>
            <a:r>
              <a:rPr lang="fr-FR" sz="2200" dirty="0" err="1"/>
              <a:t>java.util.Map</a:t>
            </a:r>
            <a:r>
              <a:rPr lang="fr-FR" sz="2200" dirty="0"/>
              <a:t> (associations) mémorisent une collection de couples clé-valeur. Si vous avez une clé, l'association retrouvera la valeur associée à cette clé. Les clés sont uniques, mais la même valeur peut-être associée à plusieurs clés.</a:t>
            </a:r>
          </a:p>
        </p:txBody>
      </p:sp>
    </p:spTree>
    <p:extLst>
      <p:ext uri="{BB962C8B-B14F-4D97-AF65-F5344CB8AC3E}">
        <p14:creationId xmlns:p14="http://schemas.microsoft.com/office/powerpoint/2010/main" val="42229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46308"/>
            <a:ext cx="7330408" cy="648073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Interface Collection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83568" y="1600202"/>
            <a:ext cx="8064896" cy="12112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Un objet qui est un groupe d'objets</a:t>
            </a:r>
          </a:p>
          <a:p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Principales méthodes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3717" y="2811440"/>
            <a:ext cx="7474424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2"/>
            <a:r>
              <a:rPr lang="fr-FR" sz="2400" dirty="0" err="1"/>
              <a:t>boolean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(Object </a:t>
            </a:r>
            <a:r>
              <a:rPr lang="fr-FR" sz="2400" dirty="0" err="1"/>
              <a:t>obj</a:t>
            </a:r>
            <a:r>
              <a:rPr lang="fr-FR" sz="2400" dirty="0"/>
              <a:t>)</a:t>
            </a:r>
          </a:p>
          <a:p>
            <a:pPr lvl="2"/>
            <a:r>
              <a:rPr lang="fr-FR" sz="2400" dirty="0" err="1"/>
              <a:t>boolean</a:t>
            </a:r>
            <a:r>
              <a:rPr lang="fr-FR" sz="2400" dirty="0"/>
              <a:t> </a:t>
            </a:r>
            <a:r>
              <a:rPr lang="fr-FR" sz="2400" dirty="0" err="1"/>
              <a:t>contains</a:t>
            </a:r>
            <a:r>
              <a:rPr lang="fr-FR" sz="2400" dirty="0"/>
              <a:t>(Object </a:t>
            </a:r>
            <a:r>
              <a:rPr lang="fr-FR" sz="2400" dirty="0" err="1"/>
              <a:t>obj</a:t>
            </a:r>
            <a:r>
              <a:rPr lang="fr-FR" sz="2400" dirty="0"/>
              <a:t>)</a:t>
            </a:r>
          </a:p>
          <a:p>
            <a:pPr lvl="2"/>
            <a:r>
              <a:rPr lang="fr-FR" sz="2400" dirty="0" err="1"/>
              <a:t>boolean</a:t>
            </a:r>
            <a:r>
              <a:rPr lang="fr-FR" sz="2400" dirty="0"/>
              <a:t> </a:t>
            </a:r>
            <a:r>
              <a:rPr lang="fr-FR" sz="2400" dirty="0" err="1"/>
              <a:t>containsAll</a:t>
            </a:r>
            <a:r>
              <a:rPr lang="fr-FR" sz="2400" dirty="0"/>
              <a:t>(Collection </a:t>
            </a:r>
            <a:r>
              <a:rPr lang="fr-FR" sz="2400" dirty="0" err="1"/>
              <a:t>collection</a:t>
            </a:r>
            <a:r>
              <a:rPr lang="fr-FR" sz="2400" dirty="0"/>
              <a:t>)</a:t>
            </a:r>
          </a:p>
          <a:p>
            <a:pPr lvl="2"/>
            <a:r>
              <a:rPr lang="fr-FR" sz="2400" dirty="0" err="1"/>
              <a:t>int</a:t>
            </a:r>
            <a:r>
              <a:rPr lang="fr-FR" sz="2400" dirty="0"/>
              <a:t> size()</a:t>
            </a:r>
          </a:p>
          <a:p>
            <a:pPr lvl="2"/>
            <a:r>
              <a:rPr lang="fr-FR" sz="2400" dirty="0"/>
              <a:t>Object[] </a:t>
            </a:r>
            <a:r>
              <a:rPr lang="fr-FR" sz="2400" dirty="0" err="1"/>
              <a:t>toArray</a:t>
            </a:r>
            <a:r>
              <a:rPr lang="fr-FR" sz="2400" dirty="0"/>
              <a:t>()</a:t>
            </a:r>
          </a:p>
          <a:p>
            <a:pPr lvl="2"/>
            <a:r>
              <a:rPr lang="fr-FR" sz="2400" dirty="0"/>
              <a:t>Object[] </a:t>
            </a:r>
            <a:r>
              <a:rPr lang="fr-FR" sz="2400" dirty="0" err="1"/>
              <a:t>toArray</a:t>
            </a:r>
            <a:r>
              <a:rPr lang="fr-FR" sz="2400" dirty="0"/>
              <a:t>(Object[] tableau)</a:t>
            </a:r>
          </a:p>
        </p:txBody>
      </p:sp>
    </p:spTree>
    <p:extLst>
      <p:ext uri="{BB962C8B-B14F-4D97-AF65-F5344CB8AC3E}">
        <p14:creationId xmlns:p14="http://schemas.microsoft.com/office/powerpoint/2010/main" val="4463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611401"/>
            <a:ext cx="4752528" cy="787723"/>
          </a:xfrm>
        </p:spPr>
        <p:txBody>
          <a:bodyPr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307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96B710A-7EF5-4B6A-926C-CB4DCF1BEBA0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46308"/>
            <a:ext cx="6984776" cy="648073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List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79512" y="1672210"/>
            <a:ext cx="8784976" cy="341297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Les objets appartenant à la catégorie List sont des tableaux extensibles à volonté. On y trouve les objets « </a:t>
            </a:r>
            <a:r>
              <a:rPr lang="fr-FR" sz="2800" dirty="0" err="1">
                <a:solidFill>
                  <a:schemeClr val="tx1"/>
                </a:solidFill>
              </a:rPr>
              <a:t>Vector</a:t>
            </a:r>
            <a:r>
              <a:rPr lang="fr-FR" sz="2800" dirty="0">
                <a:solidFill>
                  <a:schemeClr val="tx1"/>
                </a:solidFill>
              </a:rPr>
              <a:t> »,  « </a:t>
            </a:r>
            <a:r>
              <a:rPr lang="fr-FR" sz="2800" dirty="0" err="1">
                <a:solidFill>
                  <a:schemeClr val="tx1"/>
                </a:solidFill>
              </a:rPr>
              <a:t>LinkedList</a:t>
            </a:r>
            <a:r>
              <a:rPr lang="fr-FR" sz="2800" dirty="0">
                <a:solidFill>
                  <a:schemeClr val="tx1"/>
                </a:solidFill>
              </a:rPr>
              <a:t> » et « </a:t>
            </a:r>
            <a:r>
              <a:rPr lang="fr-FR" sz="2800" dirty="0" err="1">
                <a:solidFill>
                  <a:schemeClr val="tx1"/>
                </a:solidFill>
              </a:rPr>
              <a:t>ArrayList</a:t>
            </a:r>
            <a:r>
              <a:rPr lang="fr-FR" sz="2800" dirty="0">
                <a:solidFill>
                  <a:schemeClr val="tx1"/>
                </a:solidFill>
              </a:rPr>
              <a:t> ». </a:t>
            </a:r>
          </a:p>
          <a:p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Vous pouvez y insérer autant d'éléments que vous le souhaitez sans craindre de dépasser la taille de votre tableau.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6974410" cy="66834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Classe </a:t>
            </a:r>
            <a:r>
              <a:rPr lang="fr-FR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&lt;E&gt; Vs </a:t>
            </a:r>
            <a:r>
              <a:rPr lang="fr-FR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vector</a:t>
            </a:r>
            <a:endParaRPr lang="fr-FR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587" name="Espace réservé du contenu 2"/>
          <p:cNvSpPr>
            <a:spLocks noGrp="1"/>
          </p:cNvSpPr>
          <p:nvPr>
            <p:ph idx="1"/>
          </p:nvPr>
        </p:nvSpPr>
        <p:spPr>
          <a:xfrm>
            <a:off x="274254" y="2308175"/>
            <a:ext cx="4114800" cy="421716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utilise un tableau en interne pour ranger les données,</a:t>
            </a:r>
          </a:p>
          <a:p>
            <a:r>
              <a:rPr lang="fr-FR" sz="2400" dirty="0">
                <a:solidFill>
                  <a:schemeClr val="tx1"/>
                </a:solidFill>
              </a:rPr>
              <a:t>fournit un accès aux éléments par leur indice très performant et est optimisé pour des opérations d'ajout/suppression d'éléments en fin de liste,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Les emplacements sont repérés par des nombres entiers (à partir de 0)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2348880"/>
            <a:ext cx="4430806" cy="184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fr-FR" sz="2400" i="1" dirty="0">
                <a:latin typeface="Calibri" pitchFamily="34" charset="0"/>
                <a:cs typeface="Calibri" pitchFamily="34" charset="0"/>
              </a:rPr>
              <a:t>Synchronisé par défaut  (4x plus lent que </a:t>
            </a:r>
            <a:r>
              <a:rPr lang="fr-FR" sz="2400" i="1" dirty="0" err="1">
                <a:latin typeface="Calibri" pitchFamily="34" charset="0"/>
                <a:cs typeface="Calibri" pitchFamily="34" charset="0"/>
              </a:rPr>
              <a:t>ArrayList</a:t>
            </a:r>
            <a:r>
              <a:rPr lang="fr-FR" sz="2400" i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57175" indent="-257175" fontAlgn="base">
              <a:spcBef>
                <a:spcPct val="20000"/>
              </a:spcBef>
              <a:spcAft>
                <a:spcPct val="0"/>
              </a:spcAft>
              <a:buChar char="•"/>
            </a:pPr>
            <a:endParaRPr lang="fr-FR" sz="2400" i="1" dirty="0">
              <a:latin typeface="Calibri" pitchFamily="34" charset="0"/>
              <a:cs typeface="Calibri" pitchFamily="34" charset="0"/>
            </a:endParaRPr>
          </a:p>
          <a:p>
            <a:pPr marL="257175" indent="-257175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fr-FR" sz="2400" i="1" dirty="0">
                <a:latin typeface="Calibri" pitchFamily="34" charset="0"/>
                <a:cs typeface="Calibri" pitchFamily="34" charset="0"/>
              </a:rPr>
              <a:t> est  une classe dite "thread-</a:t>
            </a:r>
            <a:r>
              <a:rPr lang="fr-FR" sz="2400" i="1" dirty="0" err="1">
                <a:latin typeface="Calibri" pitchFamily="34" charset="0"/>
                <a:cs typeface="Calibri" pitchFamily="34" charset="0"/>
              </a:rPr>
              <a:t>safe</a:t>
            </a:r>
            <a:r>
              <a:rPr lang="fr-FR" sz="2400" i="1" dirty="0">
                <a:latin typeface="Calibri" pitchFamily="34" charset="0"/>
                <a:cs typeface="Calibri" pitchFamily="34" charset="0"/>
              </a:rPr>
              <a:t>", c'est-à-dire que plusieurs processus peuvent l'utiliser en même temps sans risque de perte de données.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721000"/>
            <a:ext cx="2770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 err="1"/>
              <a:t>java.util.ArrayList</a:t>
            </a:r>
            <a:r>
              <a:rPr lang="fr-FR" sz="2400" b="1" i="1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088" y="1716598"/>
            <a:ext cx="2440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 err="1"/>
              <a:t>java.util.Vector</a:t>
            </a:r>
            <a:endParaRPr lang="fr-FR" sz="2000" b="1" i="1" dirty="0"/>
          </a:p>
        </p:txBody>
      </p:sp>
    </p:spTree>
    <p:extLst>
      <p:ext uri="{BB962C8B-B14F-4D97-AF65-F5344CB8AC3E}">
        <p14:creationId xmlns:p14="http://schemas.microsoft.com/office/powerpoint/2010/main" val="21116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619672" y="693852"/>
            <a:ext cx="6840760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ArrayList</a:t>
            </a:r>
            <a:endParaRPr lang="fr-FR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79512" y="1672210"/>
            <a:ext cx="8784976" cy="34129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La classe « </a:t>
            </a:r>
            <a:r>
              <a:rPr lang="fr-FR" sz="2800" dirty="0" err="1">
                <a:solidFill>
                  <a:schemeClr val="tx1"/>
                </a:solidFill>
              </a:rPr>
              <a:t>ArrayList</a:t>
            </a:r>
            <a:r>
              <a:rPr lang="fr-FR" sz="2800" dirty="0">
                <a:solidFill>
                  <a:schemeClr val="tx1"/>
                </a:solidFill>
              </a:rPr>
              <a:t> » implémente un tableau d’objets qui peut grandir ou rétrécir à la demande, ce qui débarrasse le programmeur de la gestion de la taille du tableau. </a:t>
            </a:r>
          </a:p>
          <a:p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Comme pour un tableau on peut accéder à un élément du « </a:t>
            </a:r>
            <a:r>
              <a:rPr lang="fr-FR" sz="2800" dirty="0" err="1">
                <a:solidFill>
                  <a:schemeClr val="tx1"/>
                </a:solidFill>
              </a:rPr>
              <a:t>ArrayList</a:t>
            </a:r>
            <a:r>
              <a:rPr lang="fr-FR" sz="2800" dirty="0">
                <a:solidFill>
                  <a:schemeClr val="tx1"/>
                </a:solidFill>
              </a:rPr>
              <a:t> », par un indice.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46309"/>
            <a:ext cx="6912768" cy="648071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(Exemple)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1403648" y="1844824"/>
            <a:ext cx="720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import </a:t>
            </a:r>
            <a:r>
              <a:rPr lang="fr-FR" sz="2200" dirty="0" err="1"/>
              <a:t>java.util.ArrayList</a:t>
            </a:r>
            <a:r>
              <a:rPr lang="fr-FR" sz="2200" dirty="0"/>
              <a:t>; </a:t>
            </a:r>
          </a:p>
          <a:p>
            <a:pPr marL="468630" lvl="1" indent="0">
              <a:buNone/>
            </a:pPr>
            <a:r>
              <a:rPr lang="fr-FR" sz="2200" dirty="0"/>
              <a:t>public class Test { </a:t>
            </a:r>
          </a:p>
          <a:p>
            <a:pPr marL="468630" lvl="1" indent="0">
              <a:buNone/>
            </a:pPr>
            <a:r>
              <a:rPr lang="fr-FR" sz="2200" dirty="0"/>
              <a:t>public </a:t>
            </a:r>
            <a:r>
              <a:rPr lang="fr-FR" sz="2200" dirty="0" err="1"/>
              <a:t>static</a:t>
            </a:r>
            <a:r>
              <a:rPr lang="fr-FR" sz="2200" dirty="0"/>
              <a:t> </a:t>
            </a:r>
            <a:r>
              <a:rPr lang="fr-FR" sz="2200" dirty="0" err="1"/>
              <a:t>void</a:t>
            </a:r>
            <a:r>
              <a:rPr lang="fr-FR" sz="2200" dirty="0"/>
              <a:t> main(String[] </a:t>
            </a:r>
            <a:r>
              <a:rPr lang="fr-FR" sz="2200" dirty="0" err="1"/>
              <a:t>args</a:t>
            </a:r>
            <a:r>
              <a:rPr lang="fr-FR" sz="2200" dirty="0"/>
              <a:t>) { </a:t>
            </a:r>
          </a:p>
          <a:p>
            <a:pPr marL="468630" lvl="1" indent="0">
              <a:buNone/>
            </a:pPr>
            <a:r>
              <a:rPr lang="fr-FR" sz="2200" dirty="0"/>
              <a:t>	</a:t>
            </a:r>
            <a:r>
              <a:rPr lang="fr-FR" sz="2200" dirty="0" err="1"/>
              <a:t>ArrayList</a:t>
            </a:r>
            <a:r>
              <a:rPr lang="fr-FR" sz="2200" dirty="0"/>
              <a:t> al = new </a:t>
            </a:r>
            <a:r>
              <a:rPr lang="fr-FR" sz="2200" dirty="0" err="1"/>
              <a:t>ArrayList</a:t>
            </a:r>
            <a:r>
              <a:rPr lang="fr-FR" sz="2200" dirty="0"/>
              <a:t>(); </a:t>
            </a:r>
          </a:p>
          <a:p>
            <a:pPr marL="868680" lvl="2" indent="0">
              <a:buNone/>
            </a:pPr>
            <a:r>
              <a:rPr lang="fr-FR" sz="2200" dirty="0" err="1"/>
              <a:t>al.add</a:t>
            </a:r>
            <a:r>
              <a:rPr lang="fr-FR" sz="2200" dirty="0"/>
              <a:t>(12); </a:t>
            </a:r>
          </a:p>
          <a:p>
            <a:pPr marL="868680" lvl="2" indent="0">
              <a:buNone/>
            </a:pPr>
            <a:r>
              <a:rPr lang="fr-FR" sz="2200" dirty="0" err="1"/>
              <a:t>al.add</a:t>
            </a:r>
            <a:r>
              <a:rPr lang="fr-FR" sz="2200" dirty="0"/>
              <a:t>("Une chaîne de caractères !"); </a:t>
            </a:r>
          </a:p>
          <a:p>
            <a:pPr marL="868680" lvl="2" indent="0">
              <a:buNone/>
            </a:pPr>
            <a:r>
              <a:rPr lang="fr-FR" sz="2200" dirty="0" err="1"/>
              <a:t>al.add</a:t>
            </a:r>
            <a:r>
              <a:rPr lang="fr-FR" sz="2200" dirty="0"/>
              <a:t>(12.20f); </a:t>
            </a:r>
          </a:p>
          <a:p>
            <a:pPr marL="868680" lvl="2" indent="0">
              <a:buNone/>
            </a:pPr>
            <a:r>
              <a:rPr lang="fr-FR" sz="2200" dirty="0" err="1"/>
              <a:t>al.add</a:t>
            </a:r>
            <a:r>
              <a:rPr lang="fr-FR" sz="2200" dirty="0"/>
              <a:t>('d'); </a:t>
            </a:r>
          </a:p>
          <a:p>
            <a:pPr marL="468630" lvl="1" indent="0">
              <a:buNone/>
            </a:pPr>
            <a:r>
              <a:rPr lang="fr-FR" sz="2200" dirty="0"/>
              <a:t>for(</a:t>
            </a:r>
            <a:r>
              <a:rPr lang="fr-FR" sz="2200" dirty="0" err="1"/>
              <a:t>int</a:t>
            </a:r>
            <a:r>
              <a:rPr lang="fr-FR" sz="2200" dirty="0"/>
              <a:t> i = 0; i &lt; </a:t>
            </a:r>
            <a:r>
              <a:rPr lang="fr-FR" sz="2200" dirty="0" err="1"/>
              <a:t>al.size</a:t>
            </a:r>
            <a:r>
              <a:rPr lang="fr-FR" sz="2200" dirty="0"/>
              <a:t>(); i++) {</a:t>
            </a:r>
          </a:p>
          <a:p>
            <a:pPr marL="468630" lvl="1" indent="0">
              <a:buNone/>
            </a:pPr>
            <a:r>
              <a:rPr lang="fr-FR" sz="2200" dirty="0"/>
              <a:t> </a:t>
            </a:r>
            <a:r>
              <a:rPr lang="fr-FR" sz="2200" dirty="0" err="1"/>
              <a:t>System.out.println</a:t>
            </a:r>
            <a:r>
              <a:rPr lang="fr-FR" sz="2200" dirty="0"/>
              <a:t>("donnée à l'indice " + i + " = " + </a:t>
            </a:r>
            <a:r>
              <a:rPr lang="fr-FR" sz="2200" dirty="0" err="1"/>
              <a:t>al.get</a:t>
            </a:r>
            <a:r>
              <a:rPr lang="fr-FR" sz="2200" dirty="0"/>
              <a:t>(i)); } </a:t>
            </a:r>
          </a:p>
          <a:p>
            <a:r>
              <a:rPr lang="fr-FR" sz="22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0674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611401"/>
            <a:ext cx="4752528" cy="78772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fr-FR" b="1" dirty="0"/>
              <a:t>Tri et recherche</a:t>
            </a:r>
            <a:br>
              <a:rPr lang="fr-FR" b="1" dirty="0"/>
            </a:br>
            <a:r>
              <a:rPr lang="fr-FR" b="1" dirty="0"/>
              <a:t>dans une LIST</a:t>
            </a:r>
            <a:br>
              <a:rPr lang="fr-FR" b="1" dirty="0"/>
            </a:b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0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691680" y="690195"/>
            <a:ext cx="6480720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Classe Collections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23528" y="1927373"/>
            <a:ext cx="8568952" cy="35178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Cette classe ne contient que des méthodes </a:t>
            </a:r>
            <a:r>
              <a:rPr lang="fr-FR" sz="2400" dirty="0" err="1">
                <a:solidFill>
                  <a:schemeClr val="tx1"/>
                </a:solidFill>
              </a:rPr>
              <a:t>static</a:t>
            </a:r>
            <a:r>
              <a:rPr lang="fr-FR" sz="2400" dirty="0">
                <a:solidFill>
                  <a:schemeClr val="tx1"/>
                </a:solidFill>
              </a:rPr>
              <a:t>, utilitaires pour travailler avec des collections  pour effectuer des opérations de :</a:t>
            </a:r>
          </a:p>
          <a:p>
            <a:pPr lvl="1"/>
            <a:endParaRPr lang="fr-FR" sz="2400" dirty="0">
              <a:solidFill>
                <a:schemeClr val="tx1"/>
              </a:solidFill>
            </a:endParaRP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trie (sur listes)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recherches (sur listes)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copies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minimum et maximum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619672" y="718317"/>
            <a:ext cx="6912768" cy="50405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Tri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0170" y="1660401"/>
            <a:ext cx="9073008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Afin de trier </a:t>
            </a:r>
            <a:r>
              <a:rPr lang="fr-FR" sz="2800" b="1" dirty="0">
                <a:solidFill>
                  <a:schemeClr val="tx1"/>
                </a:solidFill>
              </a:rPr>
              <a:t>une liste, :</a:t>
            </a:r>
          </a:p>
          <a:p>
            <a:pPr marL="0" indent="0" algn="ctr">
              <a:buNone/>
            </a:pPr>
            <a:r>
              <a:rPr lang="fr-FR" sz="2800" b="1" dirty="0" err="1">
                <a:solidFill>
                  <a:schemeClr val="tx1"/>
                </a:solidFill>
              </a:rPr>
              <a:t>Collections.sort</a:t>
            </a:r>
            <a:r>
              <a:rPr lang="fr-FR" sz="2800" b="1" dirty="0">
                <a:solidFill>
                  <a:schemeClr val="tx1"/>
                </a:solidFill>
              </a:rPr>
              <a:t>(l);</a:t>
            </a:r>
          </a:p>
          <a:p>
            <a:r>
              <a:rPr lang="fr-FR" sz="2800" dirty="0">
                <a:solidFill>
                  <a:schemeClr val="tx1"/>
                </a:solidFill>
              </a:rPr>
              <a:t>Pour que La liste soit correctement triée, il faut que les éléments de la liste soient mutuellement </a:t>
            </a:r>
            <a:r>
              <a:rPr lang="fr-FR" sz="2800" i="1" dirty="0">
                <a:solidFill>
                  <a:schemeClr val="tx1"/>
                </a:solidFill>
              </a:rPr>
              <a:t>comparables</a:t>
            </a:r>
          </a:p>
          <a:p>
            <a:endParaRPr lang="fr-FR" sz="2800" i="1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Plus exactement, la méthode </a:t>
            </a:r>
            <a:r>
              <a:rPr lang="fr-FR" sz="2800" b="1" dirty="0">
                <a:solidFill>
                  <a:schemeClr val="tx1"/>
                </a:solidFill>
              </a:rPr>
              <a:t>sort() </a:t>
            </a:r>
            <a:r>
              <a:rPr lang="fr-FR" sz="2800" dirty="0">
                <a:solidFill>
                  <a:schemeClr val="tx1"/>
                </a:solidFill>
              </a:rPr>
              <a:t>ne fonctionnera que si tous les éléments de la liste sont d’une classe qui implémente l’interface </a:t>
            </a:r>
            <a:r>
              <a:rPr lang="fr-FR" sz="2800" b="1" dirty="0" err="1">
                <a:solidFill>
                  <a:schemeClr val="tx1"/>
                </a:solidFill>
              </a:rPr>
              <a:t>java.lang.Comparable</a:t>
            </a:r>
            <a:r>
              <a:rPr lang="fr-FR" sz="2800" b="1" dirty="0">
                <a:solidFill>
                  <a:schemeClr val="tx1"/>
                </a:solidFill>
              </a:rPr>
              <a:t>&lt;? super E&gt;</a:t>
            </a: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03648" y="692696"/>
            <a:ext cx="6227199" cy="572642"/>
          </a:xfrm>
          <a:solidFill>
            <a:schemeClr val="tx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Plan</a:t>
            </a:r>
            <a:endParaRPr lang="en-US" sz="3200" b="1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456432" y="1052736"/>
            <a:ext cx="5364040" cy="5040560"/>
          </a:xfrm>
        </p:spPr>
        <p:txBody>
          <a:bodyPr>
            <a:normAutofit fontScale="77500" lnSpcReduction="20000"/>
          </a:bodyPr>
          <a:lstStyle/>
          <a:p>
            <a:pPr fontAlgn="t"/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Introduction </a:t>
            </a:r>
          </a:p>
          <a:p>
            <a:r>
              <a:rPr lang="fr-FR" sz="2800" dirty="0">
                <a:solidFill>
                  <a:schemeClr val="bg1"/>
                </a:solidFill>
              </a:rPr>
              <a:t>Classe et objet</a:t>
            </a:r>
          </a:p>
          <a:p>
            <a:r>
              <a:rPr lang="fr-FR" sz="2800" dirty="0">
                <a:solidFill>
                  <a:schemeClr val="bg1"/>
                </a:solidFill>
              </a:rPr>
              <a:t>Encapsulation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Héritage</a:t>
            </a:r>
          </a:p>
          <a:p>
            <a:pPr fontAlgn="t"/>
            <a:r>
              <a:rPr lang="fr-FR" sz="2800" dirty="0">
                <a:solidFill>
                  <a:schemeClr val="bg1"/>
                </a:solidFill>
              </a:rPr>
              <a:t>Polymorphisme</a:t>
            </a:r>
          </a:p>
          <a:p>
            <a:pPr fontAlgn="t"/>
            <a:r>
              <a:rPr lang="fr-FR" sz="2800" dirty="0">
                <a:solidFill>
                  <a:schemeClr val="bg1"/>
                </a:solidFill>
              </a:rPr>
              <a:t>Exceptions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Connexion Base de donnée</a:t>
            </a:r>
          </a:p>
          <a:p>
            <a:pPr fontAlgn="t"/>
            <a:r>
              <a:rPr lang="fr-FR" sz="2800" dirty="0">
                <a:solidFill>
                  <a:schemeClr val="bg1"/>
                </a:solidFill>
              </a:rPr>
              <a:t>Interfaces</a:t>
            </a:r>
          </a:p>
          <a:p>
            <a:pPr fontAlgn="t"/>
            <a:r>
              <a:rPr lang="fr-FR" sz="2800" dirty="0">
                <a:solidFill>
                  <a:schemeClr val="bg1"/>
                </a:solidFill>
              </a:rPr>
              <a:t>Lambda Expression</a:t>
            </a:r>
          </a:p>
          <a:p>
            <a:pPr fontAlgn="t"/>
            <a:r>
              <a:rPr lang="fr-FR" sz="3200" b="1" u="sng" dirty="0">
                <a:solidFill>
                  <a:schemeClr val="bg1"/>
                </a:solidFill>
              </a:rPr>
              <a:t>Collections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79435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b="1" kern="0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94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717207"/>
            <a:ext cx="7128792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Tri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0170" y="1660401"/>
            <a:ext cx="9073008" cy="4525963"/>
          </a:xfrm>
          <a:prstGeom prst="rect">
            <a:avLst/>
          </a:prstGeom>
        </p:spPr>
        <p:txBody>
          <a:bodyPr/>
          <a:lstStyle/>
          <a:p>
            <a:r>
              <a:rPr lang="fr-FR" sz="2800" dirty="0"/>
              <a:t>Il est possible d’utiliser la méthode sort de la classe Collections , dans le cas ou souhaite préciser le critère de tri à adopter, comme suit </a:t>
            </a:r>
            <a:r>
              <a:rPr lang="fr-FR" sz="2800" b="1" dirty="0"/>
              <a:t>:</a:t>
            </a:r>
          </a:p>
          <a:p>
            <a:endParaRPr lang="fr-FR" sz="2800" b="1" dirty="0"/>
          </a:p>
          <a:p>
            <a:pPr marL="0" indent="0" algn="ctr">
              <a:buNone/>
            </a:pPr>
            <a:r>
              <a:rPr lang="fr-FR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sort(List&lt;T&gt; </a:t>
            </a:r>
            <a:r>
              <a:rPr lang="fr-FR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lang="fr-FR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 Super T&gt; c)</a:t>
            </a:r>
          </a:p>
          <a:p>
            <a:pPr marL="0" indent="0">
              <a:buNone/>
            </a:pPr>
            <a:endParaRPr lang="fr-FR" sz="2800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93852"/>
            <a:ext cx="7128792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Interface Comparable&lt;T&gt;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-36512" y="1833611"/>
            <a:ext cx="9180512" cy="2472297"/>
          </a:xfrm>
          <a:prstGeom prst="rect">
            <a:avLst/>
          </a:prstGeom>
        </p:spPr>
        <p:txBody>
          <a:bodyPr/>
          <a:lstStyle/>
          <a:p>
            <a:r>
              <a:rPr lang="fr-FR" sz="2400" dirty="0">
                <a:solidFill>
                  <a:schemeClr val="tx1"/>
                </a:solidFill>
              </a:rPr>
              <a:t>Cette interface correspond à l’implantation d’un ordre naturel dans les instances d’une classe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>
                <a:solidFill>
                  <a:schemeClr val="tx1"/>
                </a:solidFill>
              </a:rPr>
              <a:t>Redéﬁnir</a:t>
            </a:r>
            <a:r>
              <a:rPr lang="fr-FR" sz="2400" dirty="0">
                <a:solidFill>
                  <a:schemeClr val="tx1"/>
                </a:solidFill>
              </a:rPr>
              <a:t> la méthode </a:t>
            </a:r>
          </a:p>
          <a:p>
            <a:pPr lvl="1">
              <a:buNone/>
            </a:pPr>
            <a:r>
              <a:rPr lang="fr-FR" sz="2400" b="1" dirty="0">
                <a:solidFill>
                  <a:schemeClr val="tx1"/>
                </a:solidFill>
              </a:rPr>
              <a:t>public </a:t>
            </a:r>
            <a:r>
              <a:rPr lang="fr-FR" sz="2400" b="1" dirty="0" err="1">
                <a:solidFill>
                  <a:schemeClr val="tx1"/>
                </a:solidFill>
              </a:rPr>
              <a:t>int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>
                <a:solidFill>
                  <a:schemeClr val="tx1"/>
                </a:solidFill>
              </a:rPr>
              <a:t>compareTo</a:t>
            </a:r>
            <a:r>
              <a:rPr lang="fr-FR" sz="2400" b="1" dirty="0">
                <a:solidFill>
                  <a:schemeClr val="tx1"/>
                </a:solidFill>
              </a:rPr>
              <a:t> (Object o) avec</a:t>
            </a: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251520" y="4381764"/>
            <a:ext cx="8712968" cy="156751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fr-FR" sz="2400" dirty="0" err="1"/>
              <a:t>a.compareTo</a:t>
            </a:r>
            <a:r>
              <a:rPr lang="fr-FR" sz="2400" dirty="0"/>
              <a:t> (b) == 0 si </a:t>
            </a:r>
            <a:r>
              <a:rPr lang="fr-FR" sz="2400" dirty="0" err="1"/>
              <a:t>a.equals</a:t>
            </a:r>
            <a:r>
              <a:rPr lang="fr-FR" sz="2400" dirty="0"/>
              <a:t> To(b)</a:t>
            </a:r>
          </a:p>
          <a:p>
            <a:pPr lvl="1"/>
            <a:r>
              <a:rPr lang="fr-FR" sz="2400" dirty="0" err="1"/>
              <a:t>a.compareTo</a:t>
            </a:r>
            <a:r>
              <a:rPr lang="fr-FR" sz="2400" dirty="0"/>
              <a:t> (b) &lt; 0 si a plus « petit »que b</a:t>
            </a:r>
          </a:p>
          <a:p>
            <a:pPr lvl="1"/>
            <a:r>
              <a:rPr lang="fr-FR" sz="2400" dirty="0" err="1"/>
              <a:t>a.compareTo</a:t>
            </a:r>
            <a:r>
              <a:rPr lang="fr-FR" sz="2400" dirty="0"/>
              <a:t> (b) &gt; 0 si a plus « grand » que b</a:t>
            </a:r>
            <a:endParaRPr lang="fr-FR" sz="1800" b="1" dirty="0"/>
          </a:p>
          <a:p>
            <a:pPr>
              <a:buFont typeface="Wingdings 2" panose="05020102010507070707" pitchFamily="18" charset="2"/>
              <a:buNone/>
            </a:pPr>
            <a:endParaRPr lang="fr-FR" sz="2400" kern="0" dirty="0"/>
          </a:p>
        </p:txBody>
      </p:sp>
    </p:spTree>
    <p:extLst>
      <p:ext uri="{BB962C8B-B14F-4D97-AF65-F5344CB8AC3E}">
        <p14:creationId xmlns:p14="http://schemas.microsoft.com/office/powerpoint/2010/main" val="40127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90195"/>
            <a:ext cx="7200800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fr-FR" sz="3200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Comparator</a:t>
            </a:r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&lt;T&gt;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7"/>
            <a:ext cx="8964488" cy="475252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C’est possible de trier la liste d’une autre manière, en créant classe qui implantera l’interface </a:t>
            </a:r>
            <a:r>
              <a:rPr lang="fr-FR" sz="2400" dirty="0" err="1">
                <a:solidFill>
                  <a:schemeClr val="tx1"/>
                </a:solidFill>
              </a:rPr>
              <a:t>java.util.Comparator</a:t>
            </a:r>
            <a:r>
              <a:rPr lang="fr-FR" sz="2400" dirty="0">
                <a:solidFill>
                  <a:schemeClr val="tx1"/>
                </a:solidFill>
              </a:rPr>
              <a:t>, afin de comparer deux éléments de la collection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Il faut implémenter cette méthode: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P</a:t>
            </a:r>
            <a:r>
              <a:rPr lang="fr-FR" sz="2400" dirty="0">
                <a:solidFill>
                  <a:schemeClr val="tx1"/>
                </a:solidFill>
              </a:rPr>
              <a:t>our utiliser le critère de tri qui est implémenté précédemment, il faut appeler une instance de cette classe en paramètre de la méthode sort()</a:t>
            </a:r>
          </a:p>
          <a:p>
            <a:pPr marL="457200" lvl="1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539552" y="3409110"/>
            <a:ext cx="8292355" cy="167607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fr-FR" sz="2400" b="1" dirty="0" err="1"/>
              <a:t>int</a:t>
            </a:r>
            <a:r>
              <a:rPr lang="fr-FR" sz="2400" b="1" dirty="0"/>
              <a:t> compare(T o1, T o2) </a:t>
            </a:r>
            <a:r>
              <a:rPr lang="fr-FR" sz="2400" dirty="0"/>
              <a:t>qui doit renvoyer</a:t>
            </a:r>
          </a:p>
          <a:p>
            <a:pPr lvl="1"/>
            <a:r>
              <a:rPr lang="fr-FR" sz="2000" dirty="0"/>
              <a:t>un entier positif si </a:t>
            </a:r>
            <a:r>
              <a:rPr lang="fr-FR" sz="2000" b="1" dirty="0"/>
              <a:t>o1 est « plus grand » que o2</a:t>
            </a:r>
          </a:p>
          <a:p>
            <a:pPr lvl="1"/>
            <a:r>
              <a:rPr lang="fr-FR" sz="2000" dirty="0"/>
              <a:t> 0 si </a:t>
            </a:r>
            <a:r>
              <a:rPr lang="fr-FR" sz="2000" b="1" dirty="0"/>
              <a:t>o1 a la même valeur (au sens de </a:t>
            </a:r>
            <a:r>
              <a:rPr lang="fr-FR" sz="2000" b="1" dirty="0" err="1"/>
              <a:t>equals</a:t>
            </a:r>
            <a:r>
              <a:rPr lang="fr-FR" sz="2000" b="1" dirty="0"/>
              <a:t>) </a:t>
            </a:r>
            <a:r>
              <a:rPr lang="fr-FR" sz="2000" dirty="0"/>
              <a:t>que </a:t>
            </a:r>
            <a:r>
              <a:rPr lang="fr-FR" sz="2000" b="1" dirty="0"/>
              <a:t>o2</a:t>
            </a:r>
          </a:p>
          <a:p>
            <a:pPr lvl="1"/>
            <a:r>
              <a:rPr lang="fr-FR" sz="2000" dirty="0"/>
              <a:t>un entier négatif si </a:t>
            </a:r>
            <a:r>
              <a:rPr lang="fr-FR" sz="2000" b="1" dirty="0"/>
              <a:t>o1 est « plus petit » que o2</a:t>
            </a:r>
          </a:p>
          <a:p>
            <a:pPr>
              <a:buFont typeface="Wingdings 2" panose="05020102010507070707" pitchFamily="18" charset="2"/>
              <a:buNone/>
            </a:pPr>
            <a:endParaRPr lang="fr-FR" sz="2000" kern="0" dirty="0"/>
          </a:p>
        </p:txBody>
      </p:sp>
    </p:spTree>
    <p:extLst>
      <p:ext uri="{BB962C8B-B14F-4D97-AF65-F5344CB8AC3E}">
        <p14:creationId xmlns:p14="http://schemas.microsoft.com/office/powerpoint/2010/main" val="41033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611401"/>
            <a:ext cx="4752528" cy="78772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b="1" dirty="0"/>
              <a:t>SET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96B710A-7EF5-4B6A-926C-CB4DCF1BEBA0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93852"/>
            <a:ext cx="7272808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Set&lt;E&gt;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51520" y="1711350"/>
            <a:ext cx="8820472" cy="4525963"/>
          </a:xfrm>
          <a:prstGeom prst="rect">
            <a:avLst/>
          </a:prstGeom>
        </p:spPr>
        <p:txBody>
          <a:bodyPr/>
          <a:lstStyle/>
          <a:p>
            <a:r>
              <a:rPr lang="fr-FR" sz="2400" b="1" dirty="0">
                <a:solidFill>
                  <a:schemeClr val="tx1"/>
                </a:solidFill>
              </a:rPr>
              <a:t>Set</a:t>
            </a:r>
            <a:r>
              <a:rPr lang="fr-FR" sz="2400" dirty="0">
                <a:solidFill>
                  <a:schemeClr val="tx1"/>
                </a:solidFill>
              </a:rPr>
              <a:t>: est un ensemble ne contenant que des valeurs, ces valeurs </a:t>
            </a:r>
            <a:r>
              <a:rPr lang="fr-FR" sz="2400" b="1" u="sng" dirty="0">
                <a:solidFill>
                  <a:schemeClr val="tx1"/>
                </a:solidFill>
              </a:rPr>
              <a:t>ne sont pas dupliquées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Par exemple l'ensemble A = {1,2,4,8}. Set hérite donc de </a:t>
            </a:r>
            <a:r>
              <a:rPr lang="fr-FR" sz="2400" b="1" dirty="0">
                <a:solidFill>
                  <a:schemeClr val="tx1"/>
                </a:solidFill>
              </a:rPr>
              <a:t>Collection</a:t>
            </a:r>
            <a:r>
              <a:rPr lang="fr-FR" sz="2400" dirty="0">
                <a:solidFill>
                  <a:schemeClr val="tx1"/>
                </a:solidFill>
              </a:rPr>
              <a:t>, mais n'autorise pas la duplication. 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Un ensemble (Set) est une collection </a:t>
            </a:r>
            <a:r>
              <a:rPr lang="fr-FR" sz="2400" b="1" u="sng" dirty="0">
                <a:solidFill>
                  <a:schemeClr val="tx1"/>
                </a:solidFill>
              </a:rPr>
              <a:t>qui n'autorise pas l'insertion de doublons.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>
                <a:solidFill>
                  <a:schemeClr val="tx1"/>
                </a:solidFill>
              </a:rPr>
              <a:t>SortedSet</a:t>
            </a:r>
            <a:r>
              <a:rPr lang="fr-FR" sz="2400" dirty="0">
                <a:solidFill>
                  <a:schemeClr val="tx1"/>
                </a:solidFill>
              </a:rPr>
              <a:t> est un Set trié.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93852"/>
            <a:ext cx="7128792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Set&lt;E&gt;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8965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Méthodes de Set&lt;E&gt;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sens du </a:t>
            </a:r>
            <a:r>
              <a:rPr lang="fr-FR" sz="2000" dirty="0" err="1">
                <a:solidFill>
                  <a:schemeClr val="tx1"/>
                </a:solidFill>
              </a:rPr>
              <a:t>hashCode</a:t>
            </a:r>
            <a:r>
              <a:rPr lang="fr-FR" sz="2000" dirty="0">
                <a:solidFill>
                  <a:schemeClr val="tx1"/>
                </a:solidFill>
              </a:rPr>
              <a:t> à l’objet passé en paramètre sera enlevé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la méthode </a:t>
            </a:r>
            <a:r>
              <a:rPr lang="fr-FR" sz="2000" dirty="0" err="1">
                <a:solidFill>
                  <a:schemeClr val="tx1"/>
                </a:solidFill>
              </a:rPr>
              <a:t>add</a:t>
            </a:r>
            <a:r>
              <a:rPr lang="fr-FR" sz="2000" dirty="0">
                <a:solidFill>
                  <a:schemeClr val="tx1"/>
                </a:solidFill>
              </a:rPr>
              <a:t> n’ajoute pas un élément si un élément égal est déjà dans l’ensemble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  <a:p>
            <a:r>
              <a:rPr lang="fr-FR" sz="2800" b="1" dirty="0">
                <a:solidFill>
                  <a:schemeClr val="tx1"/>
                </a:solidFill>
              </a:rPr>
              <a:t>Set</a:t>
            </a:r>
            <a:r>
              <a:rPr lang="fr-FR" sz="2800" dirty="0">
                <a:solidFill>
                  <a:schemeClr val="tx1"/>
                </a:solidFill>
              </a:rPr>
              <a:t> : </a:t>
            </a:r>
            <a:r>
              <a:rPr lang="fr-FR" sz="2800" b="1" i="1" dirty="0" err="1">
                <a:solidFill>
                  <a:schemeClr val="tx1"/>
                </a:solidFill>
              </a:rPr>
              <a:t>TreeSet</a:t>
            </a:r>
            <a:r>
              <a:rPr lang="fr-FR" sz="2800" dirty="0">
                <a:solidFill>
                  <a:schemeClr val="tx1"/>
                </a:solidFill>
              </a:rPr>
              <a:t> et </a:t>
            </a:r>
            <a:r>
              <a:rPr lang="fr-FR" sz="2800" b="1" i="1" dirty="0" err="1">
                <a:solidFill>
                  <a:schemeClr val="tx1"/>
                </a:solidFill>
              </a:rPr>
              <a:t>HashSet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 Le choix entre ces deux objets est lié à la nécessité de trier les éléments :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les éléments d'un objet </a:t>
            </a:r>
            <a:r>
              <a:rPr lang="fr-FR" sz="2000" b="1" dirty="0" err="1">
                <a:solidFill>
                  <a:schemeClr val="tx1"/>
                </a:solidFill>
              </a:rPr>
              <a:t>HashSet</a:t>
            </a:r>
            <a:r>
              <a:rPr lang="fr-FR" sz="2000" dirty="0">
                <a:solidFill>
                  <a:schemeClr val="tx1"/>
                </a:solidFill>
              </a:rPr>
              <a:t> ne sont pas triés : l'insertion d'un nouvel élément est rapide 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les éléments d'un objet </a:t>
            </a:r>
            <a:r>
              <a:rPr lang="fr-FR" sz="2000" b="1" dirty="0" err="1">
                <a:solidFill>
                  <a:schemeClr val="tx1"/>
                </a:solidFill>
              </a:rPr>
              <a:t>TreeSet</a:t>
            </a:r>
            <a:r>
              <a:rPr lang="fr-FR" sz="2000" dirty="0">
                <a:solidFill>
                  <a:schemeClr val="tx1"/>
                </a:solidFill>
              </a:rPr>
              <a:t> sont triés : l'insertion d'un nouvel élément est plus long </a:t>
            </a:r>
          </a:p>
          <a:p>
            <a:pPr lvl="1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619672" y="690195"/>
            <a:ext cx="7128792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fr-FR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SortedSet</a:t>
            </a:r>
            <a:endParaRPr lang="fr-FR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07504" y="1783358"/>
            <a:ext cx="8928992" cy="45259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tx1"/>
                </a:solidFill>
              </a:rPr>
              <a:t>Cette interface définit une collection de type ensemble triée par un comparateur. </a:t>
            </a:r>
          </a:p>
          <a:p>
            <a:r>
              <a:rPr lang="fr-FR" sz="2800" dirty="0">
                <a:solidFill>
                  <a:schemeClr val="tx1"/>
                </a:solidFill>
              </a:rPr>
              <a:t>Elle hérite de  l'interface Set.</a:t>
            </a:r>
          </a:p>
          <a:p>
            <a:r>
              <a:rPr lang="fr-FR" sz="2800" dirty="0">
                <a:solidFill>
                  <a:schemeClr val="tx1"/>
                </a:solidFill>
              </a:rPr>
              <a:t> Définit les méthodes suivantes:</a:t>
            </a:r>
          </a:p>
          <a:p>
            <a:endParaRPr lang="fr-FR" sz="28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Comparator&lt;? super E&gt; </a:t>
            </a:r>
            <a:r>
              <a:rPr lang="it-IT" sz="2000" b="1" dirty="0">
                <a:solidFill>
                  <a:schemeClr val="tx1"/>
                </a:solidFill>
              </a:rPr>
              <a:t>comparator() : </a:t>
            </a:r>
            <a:r>
              <a:rPr lang="it-IT" sz="2000" dirty="0">
                <a:solidFill>
                  <a:schemeClr val="tx1"/>
                </a:solidFill>
              </a:rPr>
              <a:t>Renvoie le </a:t>
            </a:r>
            <a:r>
              <a:rPr lang="fr-FR" sz="2000" dirty="0">
                <a:solidFill>
                  <a:schemeClr val="tx1"/>
                </a:solidFill>
              </a:rPr>
              <a:t>comparateur utilisée pour définir l'ordre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</a:rPr>
              <a:t>E </a:t>
            </a:r>
            <a:r>
              <a:rPr lang="fr-FR" sz="2000" b="1" dirty="0">
                <a:solidFill>
                  <a:schemeClr val="tx1"/>
                </a:solidFill>
              </a:rPr>
              <a:t>first(), last() : </a:t>
            </a:r>
            <a:r>
              <a:rPr lang="fr-FR" sz="2000" dirty="0">
                <a:solidFill>
                  <a:schemeClr val="tx1"/>
                </a:solidFill>
              </a:rPr>
              <a:t>Renvoie le premier/dernier élément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</a:rPr>
              <a:t>Très peu utilisée car </a:t>
            </a:r>
            <a:r>
              <a:rPr lang="fr-FR" sz="2000" b="1" dirty="0" err="1">
                <a:solidFill>
                  <a:schemeClr val="tx1"/>
                </a:solidFill>
              </a:rPr>
              <a:t>SortedSet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ne définie pas assez de méthodes et ne possédait qu'une implémentation =&gt;  </a:t>
            </a:r>
            <a:r>
              <a:rPr lang="fr-FR" sz="2000" b="1" dirty="0" err="1">
                <a:solidFill>
                  <a:schemeClr val="tx1"/>
                </a:solidFill>
              </a:rPr>
              <a:t>TreeSet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46308"/>
            <a:ext cx="7056784" cy="648073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Classe </a:t>
            </a:r>
            <a:r>
              <a:rPr lang="fr-FR" sz="3200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HashSet</a:t>
            </a:r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&lt;E&gt;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51520" y="1927374"/>
            <a:ext cx="8712968" cy="45259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tx1"/>
                </a:solidFill>
              </a:rPr>
              <a:t>Cette classe est un ensemble sans ordre de tri particulier.</a:t>
            </a:r>
          </a:p>
          <a:p>
            <a:pPr marL="0" indent="0">
              <a:buNone/>
            </a:pP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 Les éléments sont stockés dans une table de </a:t>
            </a:r>
            <a:r>
              <a:rPr lang="fr-FR" sz="2800" dirty="0" err="1">
                <a:solidFill>
                  <a:schemeClr val="tx1"/>
                </a:solidFill>
              </a:rPr>
              <a:t>hashage</a:t>
            </a:r>
            <a:r>
              <a:rPr lang="fr-FR" sz="2800" dirty="0">
                <a:solidFill>
                  <a:schemeClr val="tx1"/>
                </a:solidFill>
              </a:rPr>
              <a:t> : cette table possède une capacité.</a:t>
            </a:r>
          </a:p>
          <a:p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 Cette classe ne vérifie l’égalité que pour les objets qui ont le même </a:t>
            </a:r>
            <a:r>
              <a:rPr lang="fr-FR" sz="2800" i="1" dirty="0" err="1">
                <a:solidFill>
                  <a:schemeClr val="tx1"/>
                </a:solidFill>
              </a:rPr>
              <a:t>hashCode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19079"/>
            <a:ext cx="7076202" cy="648071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Classe </a:t>
            </a:r>
            <a:r>
              <a:rPr lang="fr-FR" sz="3200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HashSet</a:t>
            </a:r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&lt;E&gt;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39960" y="1700809"/>
            <a:ext cx="8596536" cy="4047563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TestHashSet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("CCCCC");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("BBBBB");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("DDDDD");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("BBBBB");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("AAAAA");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ZoneTexte 4"/>
          <p:cNvSpPr txBox="1"/>
          <p:nvPr/>
        </p:nvSpPr>
        <p:spPr>
          <a:xfrm>
            <a:off x="2734055" y="5904964"/>
            <a:ext cx="588981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Resultat</a:t>
            </a:r>
            <a:r>
              <a:rPr lang="fr-FR" dirty="0"/>
              <a:t> :  {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CCCCC, BBBBB, DDDDD, AAAAA  </a:t>
            </a: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09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619672" y="693852"/>
            <a:ext cx="7128792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TreeSet</a:t>
            </a:r>
            <a:endParaRPr lang="fr-FR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1711350"/>
            <a:ext cx="8712968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 Cette classe est un arbre qui représente un ensemble trié d'éléments.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 L'insertion d'un nouvel élément dans un objet de la classe </a:t>
            </a:r>
            <a:r>
              <a:rPr lang="fr-FR" sz="2400" dirty="0" err="1">
                <a:solidFill>
                  <a:schemeClr val="tx1"/>
                </a:solidFill>
              </a:rPr>
              <a:t>TreeSet</a:t>
            </a:r>
            <a:r>
              <a:rPr lang="fr-FR" sz="2400" dirty="0">
                <a:solidFill>
                  <a:schemeClr val="tx1"/>
                </a:solidFill>
              </a:rPr>
              <a:t> est donc plus lent mais le tri est directement effectué.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 L'ordre utilisé est celui indiqué par les objets insérés s’ils implémentent l'interface </a:t>
            </a:r>
            <a:r>
              <a:rPr lang="fr-FR" sz="2400" b="1" dirty="0">
                <a:solidFill>
                  <a:schemeClr val="tx1"/>
                </a:solidFill>
              </a:rPr>
              <a:t>Comparable </a:t>
            </a:r>
            <a:r>
              <a:rPr lang="fr-FR" sz="2400" dirty="0">
                <a:solidFill>
                  <a:schemeClr val="tx1"/>
                </a:solidFill>
              </a:rPr>
              <a:t>pour un ordre de tri naturel ou fournir un objet de type </a:t>
            </a:r>
            <a:r>
              <a:rPr lang="fr-FR" sz="2400" b="1" dirty="0" err="1">
                <a:solidFill>
                  <a:schemeClr val="tx1"/>
                </a:solidFill>
              </a:rPr>
              <a:t>Comparator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au constructeur de l'objet </a:t>
            </a:r>
            <a:r>
              <a:rPr lang="fr-FR" sz="2400" dirty="0" err="1">
                <a:solidFill>
                  <a:schemeClr val="tx1"/>
                </a:solidFill>
              </a:rPr>
              <a:t>TreeSet</a:t>
            </a:r>
            <a:r>
              <a:rPr lang="fr-FR" sz="2400" dirty="0">
                <a:solidFill>
                  <a:schemeClr val="tx1"/>
                </a:solidFill>
              </a:rPr>
              <a:t> pour définir l'ordre de tri.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03648" y="692696"/>
            <a:ext cx="6227199" cy="572642"/>
          </a:xfrm>
          <a:solidFill>
            <a:schemeClr val="bg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dirty="0"/>
              <a:t>Objectifs</a:t>
            </a:r>
            <a:endParaRPr lang="en-US" sz="3200" b="1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376016" y="1772816"/>
            <a:ext cx="7632848" cy="446449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</a:rPr>
              <a:t>Manipuler les Collections : 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List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Set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/>
                </a:solidFill>
              </a:rPr>
              <a:t>Map</a:t>
            </a:r>
            <a:endParaRPr lang="fr-FR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</a:rPr>
              <a:t>Utiliser la classe « Collections »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</a:rPr>
              <a:t>Utilitaires : 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trier une collection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parcourir une collection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chercher une information dans une liste triée</a:t>
            </a:r>
          </a:p>
          <a:p>
            <a:endParaRPr lang="fr-FR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79435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b="1" kern="0" dirty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93852"/>
            <a:ext cx="7056784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Classe </a:t>
            </a:r>
            <a:r>
              <a:rPr lang="fr-FR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TreeSet</a:t>
            </a:r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&lt;E&gt;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583976" y="1600202"/>
            <a:ext cx="8020472" cy="3657599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TestHashSet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ts.add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ts.add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ts.add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ts.add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("four");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ts.add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ZoneTexte 4"/>
          <p:cNvSpPr txBox="1"/>
          <p:nvPr/>
        </p:nvSpPr>
        <p:spPr>
          <a:xfrm>
            <a:off x="2677237" y="5876365"/>
            <a:ext cx="630667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[four, one, three, two]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93852"/>
            <a:ext cx="6984776" cy="552985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Classes Utilitaires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95536" y="1639342"/>
            <a:ext cx="849694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Collections </a:t>
            </a:r>
            <a:r>
              <a:rPr lang="fr-FR" sz="2800" dirty="0">
                <a:solidFill>
                  <a:schemeClr val="tx1"/>
                </a:solidFill>
              </a:rPr>
              <a:t>(avec un </a:t>
            </a:r>
            <a:r>
              <a:rPr lang="fr-FR" sz="2800" i="1" dirty="0">
                <a:solidFill>
                  <a:schemeClr val="tx1"/>
                </a:solidFill>
              </a:rPr>
              <a:t>s) </a:t>
            </a:r>
            <a:r>
              <a:rPr lang="fr-FR" sz="2800" dirty="0">
                <a:solidFill>
                  <a:schemeClr val="tx1"/>
                </a:solidFill>
              </a:rPr>
              <a:t>fournit </a:t>
            </a:r>
            <a:r>
              <a:rPr lang="fr-FR" sz="2800" i="1" dirty="0">
                <a:solidFill>
                  <a:schemeClr val="tx1"/>
                </a:solidFill>
              </a:rPr>
              <a:t>des </a:t>
            </a:r>
            <a:r>
              <a:rPr lang="fr-FR" sz="2800" dirty="0">
                <a:solidFill>
                  <a:schemeClr val="tx1"/>
                </a:solidFill>
              </a:rPr>
              <a:t>méthodes </a:t>
            </a:r>
            <a:r>
              <a:rPr lang="fr-FR" sz="2800" b="1" dirty="0" err="1">
                <a:solidFill>
                  <a:schemeClr val="tx1"/>
                </a:solidFill>
              </a:rPr>
              <a:t>static</a:t>
            </a:r>
            <a:r>
              <a:rPr lang="fr-FR" sz="2800" b="1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pour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Trier une collection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Faire des recherches rapides dans une collection triée</a:t>
            </a:r>
          </a:p>
          <a:p>
            <a:pPr lvl="1"/>
            <a:endParaRPr lang="fr-FR" sz="2400" dirty="0">
              <a:solidFill>
                <a:schemeClr val="tx1"/>
              </a:solidFill>
            </a:endParaRPr>
          </a:p>
          <a:p>
            <a:r>
              <a:rPr lang="fr-FR" sz="2800" b="1" dirty="0" err="1">
                <a:solidFill>
                  <a:schemeClr val="tx1"/>
                </a:solidFill>
              </a:rPr>
              <a:t>Arrays</a:t>
            </a:r>
            <a:r>
              <a:rPr lang="fr-FR" sz="2800" b="1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fournit des méthodes </a:t>
            </a:r>
            <a:r>
              <a:rPr lang="fr-FR" sz="2800" b="1" dirty="0" err="1">
                <a:solidFill>
                  <a:schemeClr val="tx1"/>
                </a:solidFill>
              </a:rPr>
              <a:t>static</a:t>
            </a:r>
            <a:r>
              <a:rPr lang="fr-FR" sz="2800" b="1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pour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Trier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Faire des recherches rapides dans un tableau trié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Transformer un tableau en liste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28" y="1340768"/>
            <a:ext cx="8352928" cy="522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22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611401"/>
            <a:ext cx="4752528" cy="78772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b="1" dirty="0"/>
              <a:t>MAP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96B710A-7EF5-4B6A-926C-CB4DCF1BEBA0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93852"/>
            <a:ext cx="7344816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fr-FR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Map</a:t>
            </a:r>
            <a:endParaRPr lang="fr-FR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4887"/>
            <a:ext cx="9145016" cy="4106361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L’interface </a:t>
            </a:r>
            <a:r>
              <a:rPr lang="fr-FR" sz="4400" dirty="0" err="1">
                <a:solidFill>
                  <a:schemeClr val="tx1"/>
                </a:solidFill>
              </a:rPr>
              <a:t>Map</a:t>
            </a:r>
            <a:r>
              <a:rPr lang="fr-FR" sz="4400" dirty="0">
                <a:solidFill>
                  <a:schemeClr val="tx1"/>
                </a:solidFill>
              </a:rPr>
              <a:t>&lt;K,V&gt; correspond à un groupe de couples clés-valeurs</a:t>
            </a:r>
          </a:p>
          <a:p>
            <a:endParaRPr lang="fr-FR" sz="4400" dirty="0">
              <a:solidFill>
                <a:schemeClr val="tx1"/>
              </a:solidFill>
            </a:endParaRPr>
          </a:p>
          <a:p>
            <a:r>
              <a:rPr lang="fr-FR" sz="4400" dirty="0">
                <a:solidFill>
                  <a:schemeClr val="tx1"/>
                </a:solidFill>
              </a:rPr>
              <a:t>La clé est unique, contrairement à la valeur qui peut être associée à plusieurs clés (Dans la </a:t>
            </a:r>
            <a:r>
              <a:rPr lang="fr-FR" sz="4400" dirty="0" err="1">
                <a:solidFill>
                  <a:schemeClr val="tx1"/>
                </a:solidFill>
              </a:rPr>
              <a:t>map</a:t>
            </a:r>
            <a:r>
              <a:rPr lang="fr-FR" sz="4400" dirty="0">
                <a:solidFill>
                  <a:schemeClr val="tx1"/>
                </a:solidFill>
              </a:rPr>
              <a:t> il ne peut pas exister 2 clés égales)</a:t>
            </a:r>
          </a:p>
          <a:p>
            <a:endParaRPr lang="fr-FR" sz="4400" dirty="0">
              <a:solidFill>
                <a:schemeClr val="tx1"/>
              </a:solidFill>
            </a:endParaRPr>
          </a:p>
          <a:p>
            <a:r>
              <a:rPr lang="fr-FR" sz="4400" dirty="0">
                <a:solidFill>
                  <a:schemeClr val="tx1"/>
                </a:solidFill>
              </a:rPr>
              <a:t>Les deux classes qui </a:t>
            </a:r>
            <a:r>
              <a:rPr lang="fr-FR" sz="4400" dirty="0" err="1">
                <a:solidFill>
                  <a:schemeClr val="tx1"/>
                </a:solidFill>
              </a:rPr>
              <a:t>Implemente</a:t>
            </a:r>
            <a:r>
              <a:rPr lang="fr-FR" sz="4400" dirty="0">
                <a:solidFill>
                  <a:schemeClr val="tx1"/>
                </a:solidFill>
              </a:rPr>
              <a:t> l’interface: </a:t>
            </a:r>
          </a:p>
          <a:p>
            <a:pPr lvl="1"/>
            <a:r>
              <a:rPr lang="fr-FR" sz="4400" dirty="0" err="1">
                <a:solidFill>
                  <a:schemeClr val="tx1"/>
                </a:solidFill>
              </a:rPr>
              <a:t>HashMap</a:t>
            </a:r>
            <a:r>
              <a:rPr lang="fr-FR" sz="4400" dirty="0">
                <a:solidFill>
                  <a:schemeClr val="tx1"/>
                </a:solidFill>
              </a:rPr>
              <a:t>&lt;K,V&gt;, table de hachage ; garantit un accès en temps constant</a:t>
            </a:r>
          </a:p>
          <a:p>
            <a:pPr lvl="1"/>
            <a:endParaRPr lang="fr-FR" sz="4400" dirty="0">
              <a:solidFill>
                <a:schemeClr val="tx1"/>
              </a:solidFill>
            </a:endParaRPr>
          </a:p>
          <a:p>
            <a:pPr lvl="1"/>
            <a:r>
              <a:rPr lang="fr-FR" sz="4400" dirty="0" err="1">
                <a:solidFill>
                  <a:schemeClr val="tx1"/>
                </a:solidFill>
              </a:rPr>
              <a:t>TreeMap</a:t>
            </a:r>
            <a:r>
              <a:rPr lang="fr-FR" sz="4400" dirty="0">
                <a:solidFill>
                  <a:schemeClr val="tx1"/>
                </a:solidFill>
              </a:rPr>
              <a:t>&lt;K,V&gt;, arbre ordonné suivant les valeurs des clés avec accès en log(n) ;</a:t>
            </a:r>
          </a:p>
          <a:p>
            <a:endParaRPr lang="fr-FR" sz="4400" dirty="0">
              <a:solidFill>
                <a:schemeClr val="tx1"/>
              </a:solidFill>
            </a:endParaRPr>
          </a:p>
          <a:p>
            <a:r>
              <a:rPr lang="fr-FR" sz="4400" dirty="0">
                <a:solidFill>
                  <a:schemeClr val="tx1"/>
                </a:solidFill>
              </a:rPr>
              <a:t>La comparaison utilise l’ordre naturel (interface Comparable&lt;K&gt;) ou une instance de </a:t>
            </a:r>
            <a:r>
              <a:rPr lang="fr-FR" sz="4400" dirty="0" err="1">
                <a:solidFill>
                  <a:schemeClr val="tx1"/>
                </a:solidFill>
              </a:rPr>
              <a:t>Comparator</a:t>
            </a:r>
            <a:r>
              <a:rPr lang="fr-FR" sz="4400" dirty="0">
                <a:solidFill>
                  <a:schemeClr val="tx1"/>
                </a:solidFill>
              </a:rPr>
              <a:t>&lt;? super K&gt;</a:t>
            </a:r>
          </a:p>
          <a:p>
            <a:endParaRPr lang="fr-FR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75396" y="681619"/>
            <a:ext cx="7101059" cy="619894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fr-FR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endParaRPr lang="fr-FR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à coins arrondis 5"/>
          <p:cNvSpPr/>
          <p:nvPr/>
        </p:nvSpPr>
        <p:spPr>
          <a:xfrm>
            <a:off x="539553" y="2348881"/>
            <a:ext cx="2071689" cy="7858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&lt;&lt;interface&gt;&gt;</a:t>
            </a:r>
          </a:p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Map</a:t>
            </a:r>
            <a:r>
              <a:rPr lang="fr-FR" dirty="0">
                <a:solidFill>
                  <a:schemeClr val="tx1"/>
                </a:solidFill>
              </a:rPr>
              <a:t>&lt;K, V&gt;</a:t>
            </a:r>
          </a:p>
        </p:txBody>
      </p:sp>
      <p:sp>
        <p:nvSpPr>
          <p:cNvPr id="8" name="Rectangle à coins arrondis 6"/>
          <p:cNvSpPr/>
          <p:nvPr/>
        </p:nvSpPr>
        <p:spPr>
          <a:xfrm>
            <a:off x="539553" y="4206256"/>
            <a:ext cx="2214563" cy="92868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&lt;&lt;interface&gt;&gt;</a:t>
            </a:r>
          </a:p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SortedMap</a:t>
            </a:r>
            <a:r>
              <a:rPr lang="fr-FR" dirty="0">
                <a:solidFill>
                  <a:schemeClr val="tx1"/>
                </a:solidFill>
              </a:rPr>
              <a:t> &lt;K, V&gt;</a:t>
            </a:r>
          </a:p>
        </p:txBody>
      </p:sp>
      <p:cxnSp>
        <p:nvCxnSpPr>
          <p:cNvPr id="9" name="Connecteur droit avec flèche 7"/>
          <p:cNvCxnSpPr>
            <a:stCxn id="8" idx="0"/>
            <a:endCxn id="6" idx="2"/>
          </p:cNvCxnSpPr>
          <p:nvPr/>
        </p:nvCxnSpPr>
        <p:spPr>
          <a:xfrm flipH="1" flipV="1">
            <a:off x="1575398" y="3134694"/>
            <a:ext cx="71437" cy="1071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à coins arrondis 8"/>
          <p:cNvSpPr/>
          <p:nvPr/>
        </p:nvSpPr>
        <p:spPr>
          <a:xfrm>
            <a:off x="5648129" y="2348880"/>
            <a:ext cx="2686683" cy="785812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&lt;&lt;</a:t>
            </a:r>
            <a:r>
              <a:rPr lang="fr-FR" dirty="0" err="1">
                <a:solidFill>
                  <a:schemeClr val="tx1"/>
                </a:solidFill>
              </a:rPr>
              <a:t>abstrract</a:t>
            </a:r>
            <a:r>
              <a:rPr lang="fr-FR" dirty="0">
                <a:solidFill>
                  <a:schemeClr val="tx1"/>
                </a:solidFill>
              </a:rPr>
              <a:t>&gt;&gt;</a:t>
            </a:r>
          </a:p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AbstractMap</a:t>
            </a:r>
            <a:r>
              <a:rPr lang="fr-FR" dirty="0">
                <a:solidFill>
                  <a:schemeClr val="tx1"/>
                </a:solidFill>
              </a:rPr>
              <a:t>&lt;K, V&gt;</a:t>
            </a:r>
          </a:p>
        </p:txBody>
      </p:sp>
      <p:cxnSp>
        <p:nvCxnSpPr>
          <p:cNvPr id="11" name="Connecteur droit avec flèche 9"/>
          <p:cNvCxnSpPr>
            <a:stCxn id="10" idx="1"/>
            <a:endCxn id="6" idx="3"/>
          </p:cNvCxnSpPr>
          <p:nvPr/>
        </p:nvCxnSpPr>
        <p:spPr>
          <a:xfrm flipH="1">
            <a:off x="2611242" y="2741787"/>
            <a:ext cx="3036887" cy="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0"/>
          <p:cNvSpPr/>
          <p:nvPr/>
        </p:nvSpPr>
        <p:spPr>
          <a:xfrm>
            <a:off x="6567119" y="4492006"/>
            <a:ext cx="2214563" cy="7858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HashMap</a:t>
            </a:r>
            <a:r>
              <a:rPr lang="fr-FR" dirty="0">
                <a:solidFill>
                  <a:schemeClr val="tx1"/>
                </a:solidFill>
              </a:rPr>
              <a:t>&lt;K, V&gt;</a:t>
            </a:r>
          </a:p>
        </p:txBody>
      </p:sp>
      <p:sp>
        <p:nvSpPr>
          <p:cNvPr id="13" name="Rectangle à coins arrondis 11"/>
          <p:cNvSpPr/>
          <p:nvPr/>
        </p:nvSpPr>
        <p:spPr>
          <a:xfrm>
            <a:off x="4209681" y="4492006"/>
            <a:ext cx="2214563" cy="7858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TreeMap</a:t>
            </a:r>
            <a:r>
              <a:rPr lang="fr-FR" dirty="0">
                <a:solidFill>
                  <a:schemeClr val="tx1"/>
                </a:solidFill>
              </a:rPr>
              <a:t>&lt;K, V&gt;</a:t>
            </a:r>
          </a:p>
        </p:txBody>
      </p:sp>
      <p:cxnSp>
        <p:nvCxnSpPr>
          <p:cNvPr id="14" name="Connecteur droit avec flèche 12"/>
          <p:cNvCxnSpPr/>
          <p:nvPr/>
        </p:nvCxnSpPr>
        <p:spPr>
          <a:xfrm rot="5400000" flipH="1" flipV="1">
            <a:off x="5424119" y="3849068"/>
            <a:ext cx="1287463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3"/>
          <p:cNvCxnSpPr/>
          <p:nvPr/>
        </p:nvCxnSpPr>
        <p:spPr>
          <a:xfrm rot="5400000" flipH="1" flipV="1">
            <a:off x="6566326" y="3849862"/>
            <a:ext cx="12874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4"/>
          <p:cNvCxnSpPr>
            <a:stCxn id="13" idx="0"/>
          </p:cNvCxnSpPr>
          <p:nvPr/>
        </p:nvCxnSpPr>
        <p:spPr>
          <a:xfrm flipH="1" flipV="1">
            <a:off x="2754117" y="4369793"/>
            <a:ext cx="2562847" cy="12221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68320"/>
            <a:ext cx="7560840" cy="888472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3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fr-FR" sz="3600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fr-FR" sz="3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: les méthodes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5004048" y="1830762"/>
            <a:ext cx="4032448" cy="44624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ajouter et enlever des couples clé – valeur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savoir si une table contient une clé</a:t>
            </a:r>
          </a:p>
          <a:p>
            <a:r>
              <a:rPr lang="fr-FR" dirty="0">
                <a:solidFill>
                  <a:schemeClr val="tx1"/>
                </a:solidFill>
              </a:rPr>
              <a:t>savoir si une table contient une valeur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récupérer une référence à un des éléments donnant sa clé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récupérer les clés  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récupérer les valeurs </a:t>
            </a:r>
          </a:p>
          <a:p>
            <a:pPr marL="457200" lvl="1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pPr lvl="1"/>
            <a:endParaRPr lang="fr-FR" sz="2400" b="1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8" name="Rectangle 3"/>
          <p:cNvSpPr txBox="1">
            <a:spLocks/>
          </p:cNvSpPr>
          <p:nvPr/>
        </p:nvSpPr>
        <p:spPr bwMode="auto">
          <a:xfrm>
            <a:off x="107504" y="1836503"/>
            <a:ext cx="4752528" cy="440872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1800" dirty="0"/>
              <a:t>Object put(K clé, V valeur)</a:t>
            </a:r>
          </a:p>
          <a:p>
            <a:r>
              <a:rPr lang="fr-FR" sz="1800" dirty="0" err="1"/>
              <a:t>void</a:t>
            </a:r>
            <a:r>
              <a:rPr lang="fr-FR" sz="1800" dirty="0"/>
              <a:t> </a:t>
            </a:r>
            <a:r>
              <a:rPr lang="fr-FR" sz="1800" dirty="0" err="1"/>
              <a:t>putAll</a:t>
            </a:r>
            <a:r>
              <a:rPr lang="fr-FR" sz="1800" dirty="0"/>
              <a:t>(</a:t>
            </a:r>
            <a:r>
              <a:rPr lang="fr-FR" sz="1800" dirty="0" err="1"/>
              <a:t>Map</a:t>
            </a:r>
            <a:r>
              <a:rPr lang="fr-FR" sz="1800" dirty="0"/>
              <a:t>&lt;? </a:t>
            </a:r>
            <a:r>
              <a:rPr lang="fr-FR" sz="1800" dirty="0" err="1"/>
              <a:t>extends</a:t>
            </a:r>
            <a:r>
              <a:rPr lang="fr-FR" sz="1800" dirty="0"/>
              <a:t> K, ? </a:t>
            </a:r>
            <a:r>
              <a:rPr lang="fr-FR" sz="1800" dirty="0" err="1"/>
              <a:t>extends</a:t>
            </a:r>
            <a:r>
              <a:rPr lang="fr-FR" sz="1800" dirty="0"/>
              <a:t> V&gt;</a:t>
            </a:r>
            <a:r>
              <a:rPr lang="fr-FR" sz="1800" dirty="0" err="1"/>
              <a:t>map</a:t>
            </a:r>
            <a:r>
              <a:rPr lang="fr-FR" sz="1800" dirty="0"/>
              <a:t>)</a:t>
            </a:r>
          </a:p>
          <a:p>
            <a:r>
              <a:rPr lang="fr-FR" sz="1800" dirty="0" err="1"/>
              <a:t>void</a:t>
            </a:r>
            <a:r>
              <a:rPr lang="fr-FR" sz="1800" dirty="0"/>
              <a:t> </a:t>
            </a:r>
            <a:r>
              <a:rPr lang="fr-FR" sz="1800" dirty="0" err="1"/>
              <a:t>remove</a:t>
            </a:r>
            <a:r>
              <a:rPr lang="fr-FR" sz="1800" dirty="0"/>
              <a:t>(Object key)</a:t>
            </a:r>
          </a:p>
          <a:p>
            <a:r>
              <a:rPr lang="fr-FR" sz="1800" dirty="0" err="1"/>
              <a:t>boolean</a:t>
            </a:r>
            <a:r>
              <a:rPr lang="fr-FR" sz="1800" dirty="0"/>
              <a:t> </a:t>
            </a:r>
            <a:r>
              <a:rPr lang="fr-FR" sz="1800" dirty="0" err="1"/>
              <a:t>containsKey</a:t>
            </a:r>
            <a:r>
              <a:rPr lang="fr-FR" sz="1800" dirty="0"/>
              <a:t>(Object clé)</a:t>
            </a:r>
          </a:p>
          <a:p>
            <a:r>
              <a:rPr lang="fr-FR" sz="1800" dirty="0" err="1"/>
              <a:t>boolean</a:t>
            </a:r>
            <a:r>
              <a:rPr lang="fr-FR" sz="1800" dirty="0"/>
              <a:t> </a:t>
            </a:r>
            <a:r>
              <a:rPr lang="fr-FR" sz="1800" dirty="0" err="1"/>
              <a:t>containsValue</a:t>
            </a:r>
            <a:r>
              <a:rPr lang="fr-FR" sz="1800" dirty="0"/>
              <a:t>(Object valeur)</a:t>
            </a:r>
          </a:p>
          <a:p>
            <a:r>
              <a:rPr lang="fr-FR" sz="1800" dirty="0"/>
              <a:t>Set&lt;</a:t>
            </a:r>
            <a:r>
              <a:rPr lang="fr-FR" sz="1800" dirty="0" err="1"/>
              <a:t>Map.Entry</a:t>
            </a:r>
            <a:r>
              <a:rPr lang="fr-FR" sz="1800" dirty="0"/>
              <a:t>&lt;K,V&gt;&gt; </a:t>
            </a:r>
            <a:r>
              <a:rPr lang="fr-FR" sz="1800" dirty="0" err="1"/>
              <a:t>entrySet</a:t>
            </a:r>
            <a:r>
              <a:rPr lang="fr-FR" sz="1800" dirty="0"/>
              <a:t>()</a:t>
            </a:r>
          </a:p>
          <a:p>
            <a:r>
              <a:rPr lang="fr-FR" sz="1800" dirty="0"/>
              <a:t>V </a:t>
            </a:r>
            <a:r>
              <a:rPr lang="fr-FR" sz="1800" dirty="0" err="1"/>
              <a:t>get</a:t>
            </a:r>
            <a:r>
              <a:rPr lang="fr-FR" sz="1800" dirty="0"/>
              <a:t>(Object clé)</a:t>
            </a:r>
          </a:p>
          <a:p>
            <a:r>
              <a:rPr lang="fr-FR" sz="1800" dirty="0" err="1"/>
              <a:t>boolean</a:t>
            </a:r>
            <a:r>
              <a:rPr lang="fr-FR" sz="1800" dirty="0"/>
              <a:t> </a:t>
            </a:r>
            <a:r>
              <a:rPr lang="fr-FR" sz="1800" dirty="0" err="1"/>
              <a:t>isEmpty</a:t>
            </a:r>
            <a:r>
              <a:rPr lang="fr-FR" sz="1800" dirty="0"/>
              <a:t>()</a:t>
            </a:r>
          </a:p>
          <a:p>
            <a:r>
              <a:rPr lang="fr-FR" sz="1800" dirty="0"/>
              <a:t>Set&lt;K&gt; </a:t>
            </a:r>
            <a:r>
              <a:rPr lang="fr-FR" sz="1800" b="1" dirty="0" err="1"/>
              <a:t>keySet</a:t>
            </a:r>
            <a:r>
              <a:rPr lang="fr-FR" sz="1800" dirty="0"/>
              <a:t>()</a:t>
            </a:r>
          </a:p>
          <a:p>
            <a:r>
              <a:rPr lang="fr-FR" sz="1800" dirty="0" err="1"/>
              <a:t>int</a:t>
            </a:r>
            <a:r>
              <a:rPr lang="fr-FR" sz="1800" dirty="0"/>
              <a:t> size()</a:t>
            </a:r>
          </a:p>
          <a:p>
            <a:r>
              <a:rPr lang="fr-FR" sz="1800" dirty="0"/>
              <a:t>Collection&lt;V&gt; values()</a:t>
            </a:r>
          </a:p>
          <a:p>
            <a:pPr>
              <a:buFont typeface="Wingdings 2" panose="05020102010507070707" pitchFamily="18" charset="2"/>
              <a:buNone/>
            </a:pPr>
            <a:endParaRPr lang="fr-FR" sz="1800" kern="0" dirty="0"/>
          </a:p>
        </p:txBody>
      </p:sp>
    </p:spTree>
    <p:extLst>
      <p:ext uri="{BB962C8B-B14F-4D97-AF65-F5344CB8AC3E}">
        <p14:creationId xmlns:p14="http://schemas.microsoft.com/office/powerpoint/2010/main" val="19402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03648" y="478745"/>
            <a:ext cx="7416824" cy="983200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fr-FR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: les méthodes d’itération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179509" y="2872843"/>
            <a:ext cx="8784977" cy="113549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None/>
              <a:defRPr kern="0">
                <a:solidFill>
                  <a:schemeClr val="tx1"/>
                </a:solidFill>
              </a:defRPr>
            </a:lvl1pPr>
            <a:lvl2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None/>
              <a:defRPr sz="2400">
                <a:solidFill>
                  <a:schemeClr val="tx1"/>
                </a:solidFill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lvl="1"/>
            <a:r>
              <a:rPr lang="fr-FR" dirty="0"/>
              <a:t>// </a:t>
            </a:r>
            <a:r>
              <a:rPr lang="fr-FR" dirty="0" err="1"/>
              <a:t>iterer</a:t>
            </a:r>
            <a:r>
              <a:rPr lang="fr-FR" dirty="0"/>
              <a:t> sur les clés</a:t>
            </a:r>
          </a:p>
          <a:p>
            <a:pPr lvl="1"/>
            <a:r>
              <a:rPr lang="fr-FR" dirty="0"/>
              <a:t>for (</a:t>
            </a:r>
            <a:r>
              <a:rPr lang="fr-FR" dirty="0" err="1"/>
              <a:t>Integer</a:t>
            </a:r>
            <a:r>
              <a:rPr lang="fr-FR" dirty="0"/>
              <a:t> i : </a:t>
            </a:r>
            <a:r>
              <a:rPr lang="fr-FR" dirty="0" err="1"/>
              <a:t>map.keySet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System.out.println</a:t>
            </a:r>
            <a:r>
              <a:rPr lang="fr-FR" dirty="0"/>
              <a:t>("Key « +i+ "Value" +</a:t>
            </a:r>
            <a:r>
              <a:rPr lang="fr-FR" dirty="0" err="1"/>
              <a:t>map.get</a:t>
            </a:r>
            <a:r>
              <a:rPr lang="fr-FR" dirty="0"/>
              <a:t>(i));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9509" y="4156162"/>
            <a:ext cx="8784977" cy="1865126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// </a:t>
            </a:r>
            <a:r>
              <a:rPr lang="fr-FR" sz="2400" dirty="0" err="1"/>
              <a:t>iterer</a:t>
            </a:r>
            <a:r>
              <a:rPr lang="fr-FR" sz="2400" dirty="0"/>
              <a:t> sur la paire clé/valeur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for(</a:t>
            </a:r>
            <a:r>
              <a:rPr lang="fr-FR" sz="2400" dirty="0" err="1"/>
              <a:t>Map.Entry</a:t>
            </a:r>
            <a:r>
              <a:rPr lang="fr-FR" sz="2400" dirty="0"/>
              <a:t>&lt;</a:t>
            </a:r>
            <a:r>
              <a:rPr lang="fr-FR" sz="2400" dirty="0" err="1"/>
              <a:t>Integer</a:t>
            </a:r>
            <a:r>
              <a:rPr lang="fr-FR" sz="2400" dirty="0"/>
              <a:t>, String&gt; entry : </a:t>
            </a:r>
            <a:r>
              <a:rPr lang="fr-FR" sz="2400" dirty="0" err="1"/>
              <a:t>map.entrySet</a:t>
            </a:r>
            <a:r>
              <a:rPr lang="fr-FR" sz="2400" dirty="0"/>
              <a:t>())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	{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		</a:t>
            </a:r>
            <a:r>
              <a:rPr lang="fr-FR" sz="2400" dirty="0" err="1"/>
              <a:t>System.out.println</a:t>
            </a:r>
            <a:r>
              <a:rPr lang="fr-FR" sz="2400" dirty="0"/>
              <a:t>(</a:t>
            </a:r>
            <a:r>
              <a:rPr lang="fr-FR" sz="2400" dirty="0" err="1"/>
              <a:t>entry.getKey</a:t>
            </a:r>
            <a:r>
              <a:rPr lang="fr-FR" sz="2400" dirty="0"/>
              <a:t>());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		</a:t>
            </a:r>
            <a:r>
              <a:rPr lang="fr-FR" sz="2400" dirty="0" err="1"/>
              <a:t>System.out.println</a:t>
            </a:r>
            <a:r>
              <a:rPr lang="fr-FR" sz="2400" dirty="0"/>
              <a:t>(</a:t>
            </a:r>
            <a:r>
              <a:rPr lang="fr-FR" sz="2400" dirty="0" err="1"/>
              <a:t>entry.getValue</a:t>
            </a:r>
            <a:r>
              <a:rPr lang="fr-FR" sz="2400" dirty="0"/>
              <a:t>());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	}</a:t>
            </a:r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179509" y="2124041"/>
            <a:ext cx="8784977" cy="60097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fr-FR" sz="2400" dirty="0"/>
              <a:t>Soit la </a:t>
            </a:r>
            <a:r>
              <a:rPr lang="fr-FR" sz="2400" dirty="0" err="1"/>
              <a:t>Map</a:t>
            </a:r>
            <a:r>
              <a:rPr lang="fr-FR" sz="2400" dirty="0"/>
              <a:t> :   </a:t>
            </a:r>
            <a:r>
              <a:rPr lang="fr-FR" sz="2400" dirty="0" err="1"/>
              <a:t>Map</a:t>
            </a:r>
            <a:r>
              <a:rPr lang="fr-FR" sz="2400" dirty="0"/>
              <a:t>&lt;</a:t>
            </a:r>
            <a:r>
              <a:rPr lang="fr-FR" sz="2400" dirty="0" err="1"/>
              <a:t>Integer</a:t>
            </a:r>
            <a:r>
              <a:rPr lang="fr-FR" sz="2400" dirty="0"/>
              <a:t>, String&gt; </a:t>
            </a:r>
            <a:r>
              <a:rPr lang="fr-FR" sz="2400" dirty="0" err="1"/>
              <a:t>map</a:t>
            </a:r>
            <a:r>
              <a:rPr lang="fr-FR" sz="2400" dirty="0"/>
              <a:t>;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endParaRPr lang="fr-FR" sz="2400" dirty="0"/>
          </a:p>
          <a:p>
            <a:pPr>
              <a:buFont typeface="Wingdings 2" panose="05020102010507070707" pitchFamily="18" charset="2"/>
              <a:buNone/>
            </a:pPr>
            <a:endParaRPr lang="fr-FR" sz="1800" kern="0" dirty="0"/>
          </a:p>
        </p:txBody>
      </p:sp>
    </p:spTree>
    <p:extLst>
      <p:ext uri="{BB962C8B-B14F-4D97-AF65-F5344CB8AC3E}">
        <p14:creationId xmlns:p14="http://schemas.microsoft.com/office/powerpoint/2010/main" val="4150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599922"/>
            <a:ext cx="7272808" cy="74084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fr-FR" sz="3200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fr-FR" sz="3200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Map.Entry</a:t>
            </a:r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&lt;K,V&gt;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67543" y="1484785"/>
            <a:ext cx="8524241" cy="1296144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2800" dirty="0"/>
              <a:t>L’interface </a:t>
            </a:r>
            <a:r>
              <a:rPr lang="fr-FR" sz="2800" dirty="0" err="1"/>
              <a:t>Map</a:t>
            </a:r>
            <a:r>
              <a:rPr lang="fr-FR" sz="2800" dirty="0"/>
              <a:t> contient l’interface interne </a:t>
            </a:r>
            <a:r>
              <a:rPr lang="fr-FR" sz="2800" b="1" dirty="0"/>
              <a:t>public </a:t>
            </a:r>
            <a:r>
              <a:rPr lang="fr-FR" sz="2800" b="1" dirty="0" err="1"/>
              <a:t>Map.Entry</a:t>
            </a:r>
            <a:r>
              <a:rPr lang="fr-FR" sz="2800" b="1" dirty="0"/>
              <a:t>&lt;K,V&gt; </a:t>
            </a:r>
            <a:r>
              <a:rPr lang="fr-FR" sz="2800" dirty="0"/>
              <a:t>qui correspond à un couple clé-valeur</a:t>
            </a:r>
          </a:p>
          <a:p>
            <a:endParaRPr lang="fr-FR" sz="2800" dirty="0"/>
          </a:p>
          <a:p>
            <a:r>
              <a:rPr lang="fr-FR" sz="2800" dirty="0"/>
              <a:t>Cette interface contient 3 méthodes</a:t>
            </a:r>
          </a:p>
          <a:p>
            <a:endParaRPr lang="fr-FR" sz="2800" dirty="0"/>
          </a:p>
          <a:p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La méthode </a:t>
            </a:r>
            <a:r>
              <a:rPr lang="fr-FR" sz="2800" b="1" dirty="0" err="1"/>
              <a:t>entrySet</a:t>
            </a:r>
            <a:r>
              <a:rPr lang="fr-FR" sz="2800" dirty="0"/>
              <a:t>() de </a:t>
            </a:r>
            <a:r>
              <a:rPr lang="fr-FR" sz="2800" dirty="0" err="1"/>
              <a:t>Map</a:t>
            </a:r>
            <a:r>
              <a:rPr lang="fr-FR" sz="2800" dirty="0"/>
              <a:t> renvoie un objet de type « ensemble (Set) de Entry »</a:t>
            </a:r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endParaRPr lang="fr-FR" sz="2400" dirty="0"/>
          </a:p>
          <a:p>
            <a:pPr>
              <a:buFont typeface="Wingdings 2" panose="05020102010507070707" pitchFamily="18" charset="2"/>
              <a:buNone/>
            </a:pPr>
            <a:endParaRPr lang="fr-FR" sz="1800" kern="0" dirty="0"/>
          </a:p>
        </p:txBody>
      </p:sp>
      <p:sp>
        <p:nvSpPr>
          <p:cNvPr id="10" name="Rectangle 9"/>
          <p:cNvSpPr/>
          <p:nvPr/>
        </p:nvSpPr>
        <p:spPr>
          <a:xfrm>
            <a:off x="1043608" y="4077072"/>
            <a:ext cx="7272808" cy="120032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fr-FR" sz="2400" dirty="0"/>
              <a:t>K </a:t>
            </a:r>
            <a:r>
              <a:rPr lang="fr-FR" sz="2400" dirty="0" err="1"/>
              <a:t>getKey</a:t>
            </a:r>
            <a:r>
              <a:rPr lang="fr-FR" sz="2400" dirty="0"/>
              <a:t>()</a:t>
            </a:r>
          </a:p>
          <a:p>
            <a:pPr lvl="1"/>
            <a:r>
              <a:rPr lang="fr-FR" sz="2400" dirty="0"/>
              <a:t>V </a:t>
            </a:r>
            <a:r>
              <a:rPr lang="fr-FR" sz="2400" dirty="0" err="1"/>
              <a:t>getValue</a:t>
            </a:r>
            <a:r>
              <a:rPr lang="fr-FR" sz="2400" dirty="0"/>
              <a:t>()</a:t>
            </a:r>
          </a:p>
          <a:p>
            <a:pPr lvl="1"/>
            <a:r>
              <a:rPr lang="fr-FR" sz="2400" dirty="0"/>
              <a:t>V </a:t>
            </a:r>
            <a:r>
              <a:rPr lang="fr-FR" sz="2400" dirty="0" err="1"/>
              <a:t>setValue</a:t>
            </a:r>
            <a:r>
              <a:rPr lang="fr-FR" sz="2400" dirty="0"/>
              <a:t>(V valeur)</a:t>
            </a:r>
          </a:p>
        </p:txBody>
      </p:sp>
    </p:spTree>
    <p:extLst>
      <p:ext uri="{BB962C8B-B14F-4D97-AF65-F5344CB8AC3E}">
        <p14:creationId xmlns:p14="http://schemas.microsoft.com/office/powerpoint/2010/main" val="300228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691680" y="466289"/>
            <a:ext cx="6984776" cy="1008112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3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fr-FR" sz="3600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fr-FR" sz="3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récupération</a:t>
            </a:r>
            <a:r>
              <a:rPr lang="fr-FR" sz="3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des données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2453823" y="1628800"/>
            <a:ext cx="6690178" cy="119008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Récupérer les clés sous forme de </a:t>
            </a:r>
            <a:r>
              <a:rPr lang="fr-FR" sz="2000" b="1" dirty="0"/>
              <a:t>Set&lt;K&gt; </a:t>
            </a:r>
            <a:r>
              <a:rPr lang="fr-FR" sz="2000" dirty="0"/>
              <a:t>avec la méthode </a:t>
            </a:r>
            <a:r>
              <a:rPr lang="fr-FR" sz="2000" b="1" dirty="0" err="1"/>
              <a:t>iterator</a:t>
            </a:r>
            <a:r>
              <a:rPr lang="fr-FR" sz="2000" b="1" dirty="0"/>
              <a:t>() de </a:t>
            </a:r>
            <a:r>
              <a:rPr lang="fr-FR" sz="2000" dirty="0"/>
              <a:t>l’interface Set&lt;K&gt; pour récupérer une à une les clés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/>
              <a:t>Récupère les valeurs sous forme de Collection&lt;V&gt; avec la méthode </a:t>
            </a:r>
            <a:r>
              <a:rPr lang="fr-FR" sz="2000" dirty="0" err="1"/>
              <a:t>iterator</a:t>
            </a:r>
            <a:r>
              <a:rPr lang="fr-FR" sz="2000" dirty="0"/>
              <a:t>() de l’interface Collection&lt;V&gt; pour récupérer un à un les éléments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Récupère les entrées (clé-valeur) sous forme de </a:t>
            </a:r>
            <a:r>
              <a:rPr lang="fr-FR" sz="2000" b="1" dirty="0"/>
              <a:t>Set&lt;Entry&lt;K,V&gt;&gt; </a:t>
            </a:r>
            <a:r>
              <a:rPr lang="fr-FR" sz="2000" dirty="0"/>
              <a:t>avec la méthode </a:t>
            </a:r>
            <a:r>
              <a:rPr lang="fr-FR" sz="2000" b="1" dirty="0" err="1"/>
              <a:t>iterator</a:t>
            </a:r>
            <a:r>
              <a:rPr lang="fr-FR" sz="2000" b="1" dirty="0"/>
              <a:t>() de </a:t>
            </a:r>
            <a:r>
              <a:rPr lang="fr-FR" sz="2000" dirty="0"/>
              <a:t>l’interface </a:t>
            </a:r>
            <a:r>
              <a:rPr lang="fr-FR" sz="2000" b="1" dirty="0"/>
              <a:t>Set&lt;Entry&lt;K,V&gt;&gt; pour récupérer </a:t>
            </a:r>
            <a:r>
              <a:rPr lang="fr-FR" sz="2000" dirty="0"/>
              <a:t>une à une les entrées</a:t>
            </a:r>
          </a:p>
          <a:p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endParaRPr lang="fr-FR" sz="1800" dirty="0"/>
          </a:p>
          <a:p>
            <a:pPr>
              <a:buFont typeface="Wingdings 2" panose="05020102010507070707" pitchFamily="18" charset="2"/>
              <a:buNone/>
            </a:pPr>
            <a:endParaRPr lang="fr-FR" sz="1400" kern="0" dirty="0"/>
          </a:p>
        </p:txBody>
      </p:sp>
      <p:sp>
        <p:nvSpPr>
          <p:cNvPr id="8" name="Rectangle 7"/>
          <p:cNvSpPr/>
          <p:nvPr/>
        </p:nvSpPr>
        <p:spPr>
          <a:xfrm>
            <a:off x="107504" y="1875942"/>
            <a:ext cx="2173000" cy="830997"/>
          </a:xfrm>
          <a:prstGeom prst="rect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fr-FR" sz="2400" b="1" i="1" dirty="0" err="1"/>
              <a:t>keySet</a:t>
            </a:r>
            <a:r>
              <a:rPr lang="fr-FR" sz="2400" b="1" i="1" dirty="0"/>
              <a:t>()</a:t>
            </a:r>
          </a:p>
          <a:p>
            <a:pPr lvl="1"/>
            <a:endParaRPr lang="fr-FR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107504" y="3682330"/>
            <a:ext cx="2173000" cy="461665"/>
          </a:xfrm>
          <a:prstGeom prst="rect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i="1" dirty="0"/>
              <a:t>values()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5408036"/>
            <a:ext cx="2173000" cy="461665"/>
          </a:xfrm>
          <a:prstGeom prst="rect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i="1" dirty="0" err="1"/>
              <a:t>entrySet</a:t>
            </a:r>
            <a:r>
              <a:rPr lang="fr-FR" sz="2400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3346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10304"/>
            <a:ext cx="7128792" cy="720081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b="1" dirty="0"/>
              <a:t>Collections : Présentation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534400" cy="45259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tx1"/>
                </a:solidFill>
              </a:rPr>
              <a:t>Les collections proposent une série de classes, d'interfaces et d'implémentations pour gérer efficacement les données.</a:t>
            </a:r>
          </a:p>
          <a:p>
            <a:endParaRPr lang="fr-F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600" dirty="0">
              <a:solidFill>
                <a:schemeClr val="tx1"/>
              </a:solidFill>
            </a:endParaRPr>
          </a:p>
          <a:p>
            <a:r>
              <a:rPr lang="fr-FR" sz="2600" dirty="0">
                <a:solidFill>
                  <a:schemeClr val="tx1"/>
                </a:solidFill>
              </a:rPr>
              <a:t> Les classes et les interfaces se trouvent dans le paquetage : </a:t>
            </a:r>
            <a:r>
              <a:rPr lang="fr-FR" sz="2600" dirty="0" err="1">
                <a:solidFill>
                  <a:schemeClr val="tx1"/>
                </a:solidFill>
              </a:rPr>
              <a:t>java.util</a:t>
            </a:r>
            <a:r>
              <a:rPr lang="fr-FR" sz="2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29406" y="576845"/>
            <a:ext cx="7291065" cy="576063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HashMap</a:t>
            </a:r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fr-FR" b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hashCode</a:t>
            </a:r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-36512" y="1556792"/>
            <a:ext cx="9324527" cy="119008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2800" dirty="0"/>
              <a:t>La classe </a:t>
            </a:r>
            <a:r>
              <a:rPr lang="fr-FR" sz="2800" b="1" dirty="0" err="1"/>
              <a:t>HashMap</a:t>
            </a:r>
            <a:r>
              <a:rPr lang="fr-FR" sz="2800" dirty="0"/>
              <a:t>&lt;K,V&gt; utilise la structure informatique nommée « table de hachage » pour ranger les clés</a:t>
            </a:r>
          </a:p>
          <a:p>
            <a:endParaRPr lang="fr-FR" sz="2800" dirty="0"/>
          </a:p>
          <a:p>
            <a:r>
              <a:rPr lang="fr-FR" sz="2800" dirty="0"/>
              <a:t>La méthode </a:t>
            </a:r>
            <a:r>
              <a:rPr lang="fr-FR" sz="2800" dirty="0" err="1"/>
              <a:t>hashCode</a:t>
            </a:r>
            <a:r>
              <a:rPr lang="fr-FR" sz="2800" dirty="0"/>
              <a:t>() (héritée de Object ou redéfinie) est utilisée pour répartir les clés dans la table de hachage</a:t>
            </a:r>
          </a:p>
          <a:p>
            <a:pPr marL="0" indent="0">
              <a:buNone/>
            </a:pPr>
            <a:endParaRPr lang="fr-FR" sz="2800" dirty="0"/>
          </a:p>
          <a:p>
            <a:pPr lvl="1"/>
            <a:r>
              <a:rPr lang="fr-FR" sz="2400" dirty="0"/>
              <a:t>Deux objets identiques ont le même </a:t>
            </a:r>
            <a:r>
              <a:rPr lang="fr-FR" sz="2400" dirty="0" err="1"/>
              <a:t>hashCode</a:t>
            </a:r>
            <a:r>
              <a:rPr lang="fr-FR" sz="2400" dirty="0"/>
              <a:t>.</a:t>
            </a:r>
          </a:p>
          <a:p>
            <a:pPr lvl="1"/>
            <a:r>
              <a:rPr lang="fr-FR" sz="2400" dirty="0"/>
              <a:t>Deux objets ayant le même </a:t>
            </a:r>
            <a:r>
              <a:rPr lang="fr-FR" sz="2400" dirty="0" err="1"/>
              <a:t>hashCode</a:t>
            </a:r>
            <a:r>
              <a:rPr lang="fr-FR" sz="2400" dirty="0"/>
              <a:t> ne sont pas forcément identiques.</a:t>
            </a:r>
          </a:p>
          <a:p>
            <a:endParaRPr lang="fr-FR" sz="2800" dirty="0"/>
          </a:p>
          <a:p>
            <a:pPr lvl="1">
              <a:lnSpc>
                <a:spcPct val="80000"/>
              </a:lnSpc>
              <a:buFont typeface="Verdana" panose="020B0604030504040204" pitchFamily="34" charset="0"/>
              <a:buNone/>
            </a:pPr>
            <a:endParaRPr lang="fr-FR" sz="2400" dirty="0"/>
          </a:p>
          <a:p>
            <a:pPr>
              <a:buFont typeface="Wingdings 2" panose="05020102010507070707" pitchFamily="18" charset="2"/>
              <a:buNone/>
            </a:pPr>
            <a:endParaRPr lang="fr-FR" sz="1800" kern="0" dirty="0"/>
          </a:p>
        </p:txBody>
      </p:sp>
    </p:spTree>
    <p:extLst>
      <p:ext uri="{BB962C8B-B14F-4D97-AF65-F5344CB8AC3E}">
        <p14:creationId xmlns:p14="http://schemas.microsoft.com/office/powerpoint/2010/main" val="5293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46308"/>
            <a:ext cx="7272808" cy="648073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Avantages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67952" y="1556793"/>
            <a:ext cx="8596536" cy="452596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fr-FR" sz="2800" dirty="0"/>
              <a:t>Les collections permettent de :</a:t>
            </a:r>
          </a:p>
          <a:p>
            <a:pPr marL="0" lvl="1" indent="0">
              <a:buNone/>
            </a:pPr>
            <a:r>
              <a:rPr lang="fr-FR" sz="2400" i="1" dirty="0">
                <a:ea typeface="+mn-ea"/>
              </a:rPr>
              <a:t>	 - Améliorer la qualité et la performance des applications</a:t>
            </a:r>
          </a:p>
          <a:p>
            <a:pPr marL="0" lvl="1" indent="0">
              <a:buNone/>
            </a:pPr>
            <a:r>
              <a:rPr lang="fr-FR" sz="2400" i="1" dirty="0">
                <a:ea typeface="+mn-ea"/>
              </a:rPr>
              <a:t>	- </a:t>
            </a:r>
            <a:r>
              <a:rPr lang="fr-FR" sz="2400" dirty="0"/>
              <a:t>Gérer un groupe d'un </a:t>
            </a:r>
            <a:r>
              <a:rPr lang="fr-FR" sz="2400" i="1" dirty="0">
                <a:ea typeface="+mn-ea"/>
              </a:rPr>
              <a:t>ensemble d'objets de types différents </a:t>
            </a:r>
          </a:p>
          <a:p>
            <a:r>
              <a:rPr lang="fr-FR" sz="2400" dirty="0"/>
              <a:t>Les collections sont utilisés pour:</a:t>
            </a:r>
          </a:p>
          <a:p>
            <a:pPr marL="0" indent="0">
              <a:buNone/>
            </a:pPr>
            <a:r>
              <a:rPr lang="fr-FR" sz="2400" i="1" dirty="0"/>
              <a:t>	- stocker, rechercher et manipuler des données</a:t>
            </a:r>
          </a:p>
          <a:p>
            <a:pPr marL="0" indent="0">
              <a:buNone/>
            </a:pPr>
            <a:r>
              <a:rPr lang="fr-FR" sz="2400" i="1" dirty="0"/>
              <a:t>	- transmettre des données d ’une méthode à une autre</a:t>
            </a:r>
          </a:p>
          <a:p>
            <a:pPr marL="0" indent="0">
              <a:buNone/>
            </a:pPr>
            <a:endParaRPr lang="fr-FR" sz="2400" i="1" dirty="0"/>
          </a:p>
          <a:p>
            <a:r>
              <a:rPr lang="fr-FR" sz="2400" dirty="0"/>
              <a:t>Exemples :</a:t>
            </a:r>
          </a:p>
          <a:p>
            <a:pPr marL="0" indent="0">
              <a:buNone/>
            </a:pPr>
            <a:r>
              <a:rPr lang="fr-FR" sz="2400" i="1" dirty="0"/>
              <a:t>	- un dossier de courrier : collection de mails</a:t>
            </a:r>
          </a:p>
          <a:p>
            <a:pPr marL="0" indent="0">
              <a:buNone/>
            </a:pPr>
            <a:r>
              <a:rPr lang="fr-FR" sz="2400" i="1" dirty="0"/>
              <a:t>	- un répertoire téléphonique : collection d ’associations noms/ 		  numéros de téléphone.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46308"/>
            <a:ext cx="7272808" cy="648073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Collections : Architecture 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95536" y="1600202"/>
            <a:ext cx="8496944" cy="4525963"/>
          </a:xfrm>
          <a:prstGeom prst="rect">
            <a:avLst/>
          </a:prstGeom>
        </p:spPr>
        <p:txBody>
          <a:bodyPr/>
          <a:lstStyle/>
          <a:p>
            <a:r>
              <a:rPr lang="fr-FR" sz="2400" dirty="0">
                <a:solidFill>
                  <a:schemeClr val="tx1"/>
                </a:solidFill>
              </a:rPr>
              <a:t>Composée de 3 parties :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Une hiérarchie d'interfaces permettant de représenter les collections sous forme de types abstraits.</a:t>
            </a:r>
          </a:p>
          <a:p>
            <a:pPr lvl="1"/>
            <a:endParaRPr lang="fr-FR" sz="2400" dirty="0">
              <a:solidFill>
                <a:schemeClr val="tx1"/>
              </a:solidFill>
            </a:endParaRP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Des implémentations de ces interfaces.</a:t>
            </a:r>
          </a:p>
          <a:p>
            <a:pPr lvl="1"/>
            <a:endParaRPr lang="fr-FR" sz="2400" dirty="0">
              <a:solidFill>
                <a:schemeClr val="tx1"/>
              </a:solidFill>
            </a:endParaRP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Implémentation de méthodes liées aux collections (recherche, tri, etc.).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619672" y="689597"/>
            <a:ext cx="6696744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Collections : Architecture 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5516" y="2024806"/>
            <a:ext cx="4248472" cy="4525963"/>
          </a:xfrm>
          <a:prstGeom prst="rect">
            <a:avLst/>
          </a:prstGeom>
        </p:spPr>
        <p:txBody>
          <a:bodyPr/>
          <a:lstStyle/>
          <a:p>
            <a:r>
              <a:rPr lang="fr-FR" sz="2400" dirty="0">
                <a:solidFill>
                  <a:schemeClr val="tx1"/>
                </a:solidFill>
              </a:rPr>
              <a:t>2 hiérarchies principales :</a:t>
            </a:r>
          </a:p>
          <a:p>
            <a:endParaRPr lang="fr-FR" sz="2400" dirty="0"/>
          </a:p>
          <a:p>
            <a:pPr marL="400050" lvl="1" indent="0">
              <a:buNone/>
            </a:pPr>
            <a:endParaRPr lang="fr-FR" sz="2400" dirty="0"/>
          </a:p>
          <a:p>
            <a:pPr lvl="1"/>
            <a:r>
              <a:rPr lang="fr-FR" sz="2400" b="1" dirty="0">
                <a:solidFill>
                  <a:schemeClr val="tx1"/>
                </a:solidFill>
              </a:rPr>
              <a:t>Collection</a:t>
            </a:r>
          </a:p>
          <a:p>
            <a:pPr lvl="1"/>
            <a:endParaRPr lang="fr-FR" sz="2400" dirty="0">
              <a:solidFill>
                <a:schemeClr val="tx1"/>
              </a:solidFill>
            </a:endParaRPr>
          </a:p>
          <a:p>
            <a:pPr lvl="1"/>
            <a:r>
              <a:rPr lang="fr-FR" sz="2400" b="1" dirty="0" err="1">
                <a:solidFill>
                  <a:schemeClr val="tx1"/>
                </a:solidFill>
              </a:rPr>
              <a:t>Map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53" y="1988840"/>
            <a:ext cx="4896544" cy="317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3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20689"/>
            <a:ext cx="7056784" cy="686232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32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Collections : Architecture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460933"/>
            <a:ext cx="9077255" cy="486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8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619672" y="693852"/>
            <a:ext cx="7200800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Collections : Architecture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82047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9375</TotalTime>
  <Words>1604</Words>
  <Application>Microsoft Office PowerPoint</Application>
  <PresentationFormat>Affichage à l'écran (4:3)</PresentationFormat>
  <Paragraphs>369</Paragraphs>
  <Slides>40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2" baseType="lpstr">
      <vt:lpstr>Adobe Devanagari</vt:lpstr>
      <vt:lpstr>Arial</vt:lpstr>
      <vt:lpstr>Calibri</vt:lpstr>
      <vt:lpstr>Courier New</vt:lpstr>
      <vt:lpstr>Times New Roman</vt:lpstr>
      <vt:lpstr>Tw Cen MT</vt:lpstr>
      <vt:lpstr>Tw Cen MT Condensed</vt:lpstr>
      <vt:lpstr>Verdana</vt:lpstr>
      <vt:lpstr>Wingdings</vt:lpstr>
      <vt:lpstr>Wingdings 2</vt:lpstr>
      <vt:lpstr>Wingdings 3</vt:lpstr>
      <vt:lpstr>Intégral</vt:lpstr>
      <vt:lpstr>Conception par Objet et Programmation Java</vt:lpstr>
      <vt:lpstr>Plan</vt:lpstr>
      <vt:lpstr>Objectifs</vt:lpstr>
      <vt:lpstr>Collections : Présentation</vt:lpstr>
      <vt:lpstr>Avantages</vt:lpstr>
      <vt:lpstr>Collections : Architecture </vt:lpstr>
      <vt:lpstr>Collections : Architecture </vt:lpstr>
      <vt:lpstr>Collections : Architecture </vt:lpstr>
      <vt:lpstr>Collections : Architecture </vt:lpstr>
      <vt:lpstr>Collections : Architecture </vt:lpstr>
      <vt:lpstr>Interface Collection</vt:lpstr>
      <vt:lpstr>List</vt:lpstr>
      <vt:lpstr>List</vt:lpstr>
      <vt:lpstr>Classe ArrayList&lt;E&gt; Vs vector</vt:lpstr>
      <vt:lpstr>ArrayList</vt:lpstr>
      <vt:lpstr>ArrayList(Exemple)</vt:lpstr>
      <vt:lpstr>Tri et recherche dans une LIST </vt:lpstr>
      <vt:lpstr>Classe Collections</vt:lpstr>
      <vt:lpstr>Tri</vt:lpstr>
      <vt:lpstr>Tri</vt:lpstr>
      <vt:lpstr>Interface Comparable&lt;T&gt;</vt:lpstr>
      <vt:lpstr>Interface Comparator&lt;T&gt;</vt:lpstr>
      <vt:lpstr>SET</vt:lpstr>
      <vt:lpstr>Set&lt;E&gt;</vt:lpstr>
      <vt:lpstr>Set&lt;E&gt;</vt:lpstr>
      <vt:lpstr>Interface SortedSet</vt:lpstr>
      <vt:lpstr>Classe HashSet&lt;E&gt;</vt:lpstr>
      <vt:lpstr>Classe HashSet&lt;E&gt;</vt:lpstr>
      <vt:lpstr>TreeSet</vt:lpstr>
      <vt:lpstr>Classe TreeSet&lt;E&gt;</vt:lpstr>
      <vt:lpstr>Classes Utilitaires</vt:lpstr>
      <vt:lpstr>Présentation PowerPoint</vt:lpstr>
      <vt:lpstr>MAP</vt:lpstr>
      <vt:lpstr>Interface Map</vt:lpstr>
      <vt:lpstr>Interface Map</vt:lpstr>
      <vt:lpstr>Interface Map : les méthodes</vt:lpstr>
      <vt:lpstr>Interface Map : les méthodes d’itération</vt:lpstr>
      <vt:lpstr>Interface Map : Map.Entry&lt;K,V&gt;</vt:lpstr>
      <vt:lpstr>Interface Map : récupération des données</vt:lpstr>
      <vt:lpstr>HashMap et hashCode()</vt:lpstr>
    </vt:vector>
  </TitlesOfParts>
  <Company>Biatel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sana</dc:creator>
  <cp:lastModifiedBy>Houssem Eddine Lassoued</cp:lastModifiedBy>
  <cp:revision>221</cp:revision>
  <dcterms:created xsi:type="dcterms:W3CDTF">2011-08-10T09:14:16Z</dcterms:created>
  <dcterms:modified xsi:type="dcterms:W3CDTF">2018-11-08T10:32:37Z</dcterms:modified>
</cp:coreProperties>
</file>