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Lst>
  <p:notesMasterIdLst>
    <p:notesMasterId r:id="rId18"/>
  </p:notesMasterIdLst>
  <p:sldIdLst>
    <p:sldId id="354" r:id="rId2"/>
    <p:sldId id="258" r:id="rId3"/>
    <p:sldId id="353"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ritage" id="{03222BC9-50AC-5641-9A4E-56F8AF5F87C7}">
          <p14:sldIdLst>
            <p14:sldId id="354"/>
            <p14:sldId id="258"/>
            <p14:sldId id="353"/>
            <p14:sldId id="339"/>
            <p14:sldId id="340"/>
            <p14:sldId id="341"/>
            <p14:sldId id="342"/>
            <p14:sldId id="343"/>
            <p14:sldId id="344"/>
            <p14:sldId id="345"/>
            <p14:sldId id="346"/>
            <p14:sldId id="347"/>
            <p14:sldId id="348"/>
            <p14:sldId id="349"/>
            <p14:sldId id="350"/>
            <p14:sldId id="35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A111915-BE36-4E01-A7E5-04B1672EAD32}" styleName="Stile chiaro 2 - Color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7" d="100"/>
          <a:sy n="87" d="100"/>
        </p:scale>
        <p:origin x="636"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37D74-C181-41DA-B2CC-0509BDCB1576}" type="datetimeFigureOut">
              <a:rPr lang="fr-FR" smtClean="0"/>
              <a:pPr/>
              <a:t>20/09/2018</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702C6-0EB5-4F7F-9077-A815188B5502}" type="slidenum">
              <a:rPr lang="fr-FR" smtClean="0"/>
              <a:pPr/>
              <a:t>‹N°›</a:t>
            </a:fld>
            <a:endParaRPr lang="fr-FR"/>
          </a:p>
        </p:txBody>
      </p:sp>
    </p:spTree>
    <p:extLst>
      <p:ext uri="{BB962C8B-B14F-4D97-AF65-F5344CB8AC3E}">
        <p14:creationId xmlns:p14="http://schemas.microsoft.com/office/powerpoint/2010/main" val="267753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1</a:t>
            </a:fld>
            <a:endParaRPr lang="fr-FR"/>
          </a:p>
        </p:txBody>
      </p:sp>
    </p:spTree>
    <p:extLst>
      <p:ext uri="{BB962C8B-B14F-4D97-AF65-F5344CB8AC3E}">
        <p14:creationId xmlns:p14="http://schemas.microsoft.com/office/powerpoint/2010/main" val="1074028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2</a:t>
            </a:fld>
            <a:endParaRPr lang="fr-FR"/>
          </a:p>
        </p:txBody>
      </p:sp>
    </p:spTree>
    <p:extLst>
      <p:ext uri="{BB962C8B-B14F-4D97-AF65-F5344CB8AC3E}">
        <p14:creationId xmlns:p14="http://schemas.microsoft.com/office/powerpoint/2010/main" val="3681021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3</a:t>
            </a:fld>
            <a:endParaRPr lang="fr-FR"/>
          </a:p>
        </p:txBody>
      </p:sp>
    </p:spTree>
    <p:extLst>
      <p:ext uri="{BB962C8B-B14F-4D97-AF65-F5344CB8AC3E}">
        <p14:creationId xmlns:p14="http://schemas.microsoft.com/office/powerpoint/2010/main" val="17465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fr-FR"/>
              <a:t>Modifiez le style du titre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16721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30474997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32177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203688611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fr-FR"/>
              <a:t>Modifiez le style du titre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30414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00D5306-9316-4E6B-9F4D-4CBF8CB1EAAC}" type="datetime1">
              <a:rPr lang="en-US" smtClean="0"/>
              <a:t>9/20/2018</a:t>
            </a:fld>
            <a:endParaRPr lang="en-US"/>
          </a:p>
        </p:txBody>
      </p:sp>
      <p:sp>
        <p:nvSpPr>
          <p:cNvPr id="6" name="Footer Placeholder 5"/>
          <p:cNvSpPr>
            <a:spLocks noGrp="1"/>
          </p:cNvSpPr>
          <p:nvPr>
            <p:ph type="ftr" sz="quarter" idx="11"/>
          </p:nvPr>
        </p:nvSpPr>
        <p:spPr/>
        <p:txBody>
          <a:bodyPr/>
          <a:lstStyle/>
          <a:p>
            <a:r>
              <a:rPr lang="en-US"/>
              <a:t>Héritage</a:t>
            </a:r>
          </a:p>
        </p:txBody>
      </p:sp>
      <p:sp>
        <p:nvSpPr>
          <p:cNvPr id="7" name="Slide Number Placeholder 6"/>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334050690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fr-FR"/>
              <a:t>Modifiez le style du titre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768096" y="2967788"/>
            <a:ext cx="3566160" cy="33415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Modifier les styles du texte du masque</a:t>
            </a:r>
          </a:p>
        </p:txBody>
      </p:sp>
      <p:sp>
        <p:nvSpPr>
          <p:cNvPr id="6" name="Content Placeholder 5"/>
          <p:cNvSpPr>
            <a:spLocks noGrp="1"/>
          </p:cNvSpPr>
          <p:nvPr>
            <p:ph sz="quarter" idx="4"/>
          </p:nvPr>
        </p:nvSpPr>
        <p:spPr>
          <a:xfrm>
            <a:off x="4491990" y="2967788"/>
            <a:ext cx="3566160" cy="33415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00D5306-9316-4E6B-9F4D-4CBF8CB1EAAC}" type="datetime1">
              <a:rPr lang="en-US" smtClean="0"/>
              <a:t>9/20/2018</a:t>
            </a:fld>
            <a:endParaRPr lang="en-US"/>
          </a:p>
        </p:txBody>
      </p:sp>
      <p:sp>
        <p:nvSpPr>
          <p:cNvPr id="8" name="Footer Placeholder 7"/>
          <p:cNvSpPr>
            <a:spLocks noGrp="1"/>
          </p:cNvSpPr>
          <p:nvPr>
            <p:ph type="ftr" sz="quarter" idx="11"/>
          </p:nvPr>
        </p:nvSpPr>
        <p:spPr/>
        <p:txBody>
          <a:bodyPr/>
          <a:lstStyle/>
          <a:p>
            <a:r>
              <a:rPr lang="en-US"/>
              <a:t>Héritage</a:t>
            </a:r>
          </a:p>
        </p:txBody>
      </p:sp>
      <p:sp>
        <p:nvSpPr>
          <p:cNvPr id="9" name="Slide Number Placeholder 8"/>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14600086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00D5306-9316-4E6B-9F4D-4CBF8CB1EAAC}" type="datetime1">
              <a:rPr lang="en-US" smtClean="0"/>
              <a:t>9/20/2018</a:t>
            </a:fld>
            <a:endParaRPr lang="en-US"/>
          </a:p>
        </p:txBody>
      </p:sp>
      <p:sp>
        <p:nvSpPr>
          <p:cNvPr id="4" name="Footer Placeholder 3"/>
          <p:cNvSpPr>
            <a:spLocks noGrp="1"/>
          </p:cNvSpPr>
          <p:nvPr>
            <p:ph type="ftr" sz="quarter" idx="11"/>
          </p:nvPr>
        </p:nvSpPr>
        <p:spPr/>
        <p:txBody>
          <a:bodyPr/>
          <a:lstStyle/>
          <a:p>
            <a:r>
              <a:rPr lang="en-US"/>
              <a:t>Héritage</a:t>
            </a:r>
          </a:p>
        </p:txBody>
      </p:sp>
      <p:sp>
        <p:nvSpPr>
          <p:cNvPr id="5" name="Slide Number Placeholder 4"/>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79230748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D5306-9316-4E6B-9F4D-4CBF8CB1EAAC}" type="datetime1">
              <a:rPr lang="en-US" smtClean="0"/>
              <a:t>9/20/2018</a:t>
            </a:fld>
            <a:endParaRPr lang="en-US"/>
          </a:p>
        </p:txBody>
      </p:sp>
      <p:sp>
        <p:nvSpPr>
          <p:cNvPr id="3" name="Footer Placeholder 2"/>
          <p:cNvSpPr>
            <a:spLocks noGrp="1"/>
          </p:cNvSpPr>
          <p:nvPr>
            <p:ph type="ftr" sz="quarter" idx="11"/>
          </p:nvPr>
        </p:nvSpPr>
        <p:spPr/>
        <p:txBody>
          <a:bodyPr/>
          <a:lstStyle/>
          <a:p>
            <a:r>
              <a:rPr lang="en-US"/>
              <a:t>Héritage</a:t>
            </a:r>
          </a:p>
        </p:txBody>
      </p:sp>
      <p:sp>
        <p:nvSpPr>
          <p:cNvPr id="4" name="Slide Number Placeholder 3"/>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47553961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fr-FR"/>
              <a:t>Modifiez le style du titre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00D5306-9316-4E6B-9F4D-4CBF8CB1EAAC}" type="datetime1">
              <a:rPr lang="en-US" smtClean="0"/>
              <a:t>9/20/2018</a:t>
            </a:fld>
            <a:endParaRPr lang="en-US"/>
          </a:p>
        </p:txBody>
      </p:sp>
      <p:sp>
        <p:nvSpPr>
          <p:cNvPr id="6" name="Footer Placeholder 5"/>
          <p:cNvSpPr>
            <a:spLocks noGrp="1"/>
          </p:cNvSpPr>
          <p:nvPr>
            <p:ph type="ftr" sz="quarter" idx="11"/>
          </p:nvPr>
        </p:nvSpPr>
        <p:spPr/>
        <p:txBody>
          <a:bodyPr/>
          <a:lstStyle/>
          <a:p>
            <a:r>
              <a:rPr lang="en-US"/>
              <a:t>Héritage</a:t>
            </a:r>
          </a:p>
        </p:txBody>
      </p:sp>
      <p:sp>
        <p:nvSpPr>
          <p:cNvPr id="7" name="Slide Number Placeholder 6"/>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264419471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Modifier les styles du texte du masque</a:t>
            </a:r>
          </a:p>
        </p:txBody>
      </p:sp>
      <p:sp>
        <p:nvSpPr>
          <p:cNvPr id="5" name="Date Placeholder 4"/>
          <p:cNvSpPr>
            <a:spLocks noGrp="1"/>
          </p:cNvSpPr>
          <p:nvPr>
            <p:ph type="dt" sz="half" idx="10"/>
          </p:nvPr>
        </p:nvSpPr>
        <p:spPr/>
        <p:txBody>
          <a:bodyPr/>
          <a:lstStyle/>
          <a:p>
            <a:fld id="{600D5306-9316-4E6B-9F4D-4CBF8CB1EAAC}" type="datetime1">
              <a:rPr lang="en-US" smtClean="0"/>
              <a:t>9/20/2018</a:t>
            </a:fld>
            <a:endParaRPr lang="en-US"/>
          </a:p>
        </p:txBody>
      </p:sp>
      <p:sp>
        <p:nvSpPr>
          <p:cNvPr id="6" name="Footer Placeholder 5"/>
          <p:cNvSpPr>
            <a:spLocks noGrp="1"/>
          </p:cNvSpPr>
          <p:nvPr>
            <p:ph type="ftr" sz="quarter" idx="11"/>
          </p:nvPr>
        </p:nvSpPr>
        <p:spPr/>
        <p:txBody>
          <a:bodyPr/>
          <a:lstStyle/>
          <a:p>
            <a:r>
              <a:rPr lang="en-US"/>
              <a:t>Héritage</a:t>
            </a:r>
          </a:p>
        </p:txBody>
      </p:sp>
      <p:sp>
        <p:nvSpPr>
          <p:cNvPr id="7" name="Slide Number Placeholder 6"/>
          <p:cNvSpPr>
            <a:spLocks noGrp="1"/>
          </p:cNvSpPr>
          <p:nvPr>
            <p:ph type="sldNum" sz="quarter" idx="12"/>
          </p:nvPr>
        </p:nvSpPr>
        <p:spPr/>
        <p:txBody>
          <a:bodyPr/>
          <a:lstStyle/>
          <a:p>
            <a:fld id="{DB156223-6CBB-4053-8E25-8C4A16887D28}" type="slidenum">
              <a:rPr lang="en-US" smtClean="0"/>
              <a:pPr/>
              <a:t>‹N°›</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20401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00D5306-9316-4E6B-9F4D-4CBF8CB1EAAC}" type="datetime1">
              <a:rPr lang="en-US" smtClean="0"/>
              <a:t>9/20/2018</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Héritage</a:t>
            </a: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B156223-6CBB-4053-8E25-8C4A16887D28}" type="slidenum">
              <a:rPr lang="en-US" smtClean="0"/>
              <a:pPr/>
              <a:t>‹N°›</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5187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p:cNvSpPr>
            <a:spLocks noGrp="1"/>
          </p:cNvSpPr>
          <p:nvPr>
            <p:ph type="title"/>
          </p:nvPr>
        </p:nvSpPr>
        <p:spPr>
          <a:xfrm>
            <a:off x="1547664" y="507774"/>
            <a:ext cx="6984776" cy="925141"/>
          </a:xfrm>
          <a:solidFill>
            <a:schemeClr val="bg2"/>
          </a:solidFill>
        </p:spPr>
        <p:style>
          <a:lnRef idx="2">
            <a:schemeClr val="accent4"/>
          </a:lnRef>
          <a:fillRef idx="1">
            <a:schemeClr val="lt1"/>
          </a:fillRef>
          <a:effectRef idx="0">
            <a:schemeClr val="accent4"/>
          </a:effectRef>
          <a:fontRef idx="minor">
            <a:schemeClr val="dk1"/>
          </a:fontRef>
        </p:style>
        <p:txBody>
          <a:bodyPr>
            <a:noAutofit/>
          </a:bodyPr>
          <a:lstStyle/>
          <a:p>
            <a:pPr algn="ctr"/>
            <a:r>
              <a:rPr lang="fr-FR" sz="3000" b="1" dirty="0">
                <a:latin typeface="Adobe Devanagari" panose="02040503050201020203" pitchFamily="18" charset="0"/>
                <a:cs typeface="Adobe Devanagari" panose="02040503050201020203" pitchFamily="18" charset="0"/>
              </a:rPr>
              <a:t>	Conception par Objet et Programmation Java</a:t>
            </a:r>
            <a:br>
              <a:rPr lang="fr-FR" sz="3000" dirty="0">
                <a:latin typeface="Adobe Devanagari" panose="02040503050201020203" pitchFamily="18" charset="0"/>
                <a:cs typeface="Adobe Devanagari" panose="02040503050201020203" pitchFamily="18" charset="0"/>
              </a:rPr>
            </a:br>
            <a:endParaRPr lang="fr-FR" sz="3000" b="1" dirty="0">
              <a:latin typeface="Adobe Devanagari" panose="02040503050201020203" pitchFamily="18" charset="0"/>
              <a:cs typeface="Adobe Devanagari" panose="02040503050201020203" pitchFamily="18" charset="0"/>
            </a:endParaRPr>
          </a:p>
        </p:txBody>
      </p:sp>
      <p:sp>
        <p:nvSpPr>
          <p:cNvPr id="4" name="Espace réservé du numéro de diapositive 3"/>
          <p:cNvSpPr>
            <a:spLocks noGrp="1"/>
          </p:cNvSpPr>
          <p:nvPr>
            <p:ph type="sldNum" sz="quarter" idx="12"/>
          </p:nvPr>
        </p:nvSpPr>
        <p:spPr/>
        <p:txBody>
          <a:bodyPr/>
          <a:lstStyle/>
          <a:p>
            <a:r>
              <a:rPr lang="en-US" dirty="0">
                <a:solidFill>
                  <a:schemeClr val="bg1"/>
                </a:solidFill>
              </a:rPr>
              <a:t>1</a:t>
            </a:r>
          </a:p>
        </p:txBody>
      </p:sp>
      <p:grpSp>
        <p:nvGrpSpPr>
          <p:cNvPr id="6" name="Groupe 5"/>
          <p:cNvGrpSpPr/>
          <p:nvPr/>
        </p:nvGrpSpPr>
        <p:grpSpPr>
          <a:xfrm>
            <a:off x="179512" y="1886402"/>
            <a:ext cx="8964488" cy="3711575"/>
            <a:chOff x="305837" y="1872471"/>
            <a:chExt cx="9144000" cy="3711575"/>
          </a:xfrm>
        </p:grpSpPr>
        <p:grpSp>
          <p:nvGrpSpPr>
            <p:cNvPr id="8" name="Groupe 7"/>
            <p:cNvGrpSpPr/>
            <p:nvPr/>
          </p:nvGrpSpPr>
          <p:grpSpPr>
            <a:xfrm>
              <a:off x="305837" y="1872471"/>
              <a:ext cx="9144000" cy="3711575"/>
              <a:chOff x="0" y="1928813"/>
              <a:chExt cx="9144000" cy="3711575"/>
            </a:xfrm>
          </p:grpSpPr>
          <p:sp>
            <p:nvSpPr>
              <p:cNvPr id="11" name="Rectangle 10"/>
              <p:cNvSpPr/>
              <p:nvPr/>
            </p:nvSpPr>
            <p:spPr>
              <a:xfrm>
                <a:off x="0" y="2978301"/>
                <a:ext cx="9144000" cy="2016125"/>
              </a:xfrm>
              <a:prstGeom prst="rect">
                <a:avLst/>
              </a:prstGeom>
              <a:solidFill>
                <a:schemeClr val="bg2"/>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7500"/>
              </a:bodyPr>
              <a:lstStyle/>
              <a:p>
                <a:pPr>
                  <a:spcBef>
                    <a:spcPct val="0"/>
                  </a:spcBef>
                </a:pPr>
                <a:endParaRPr lang="fr-FR" sz="3600" b="1" i="1" kern="0" dirty="0">
                  <a:solidFill>
                    <a:schemeClr val="dk1"/>
                  </a:solidFill>
                </a:endParaRPr>
              </a:p>
            </p:txBody>
          </p:sp>
          <p:pic>
            <p:nvPicPr>
              <p:cNvPr id="12" name="Picture 6"/>
              <p:cNvPicPr>
                <a:picLocks noChangeAspect="1"/>
              </p:cNvPicPr>
              <p:nvPr/>
            </p:nvPicPr>
            <p:blipFill>
              <a:blip r:embed="rId3" cstate="print"/>
              <a:srcRect/>
              <a:stretch>
                <a:fillRect/>
              </a:stretch>
            </p:blipFill>
            <p:spPr bwMode="auto">
              <a:xfrm>
                <a:off x="5724525" y="1928813"/>
                <a:ext cx="3419475" cy="3711575"/>
              </a:xfrm>
              <a:prstGeom prst="rect">
                <a:avLst/>
              </a:prstGeom>
              <a:noFill/>
              <a:ln w="9525">
                <a:noFill/>
                <a:miter lim="800000"/>
                <a:headEnd/>
                <a:tailEnd/>
              </a:ln>
            </p:spPr>
          </p:pic>
        </p:grpSp>
        <p:sp>
          <p:nvSpPr>
            <p:cNvPr id="7" name="ZoneTexte 8"/>
            <p:cNvSpPr txBox="1">
              <a:spLocks noChangeArrowheads="1"/>
            </p:cNvSpPr>
            <p:nvPr/>
          </p:nvSpPr>
          <p:spPr bwMode="auto">
            <a:xfrm>
              <a:off x="526225" y="2581583"/>
              <a:ext cx="5989991" cy="400110"/>
            </a:xfrm>
            <a:prstGeom prst="rect">
              <a:avLst/>
            </a:prstGeom>
            <a:noFill/>
            <a:ln w="9525">
              <a:noFill/>
              <a:miter lim="800000"/>
              <a:headEnd/>
              <a:tailEnd/>
            </a:ln>
          </p:spPr>
          <p:txBody>
            <a:bodyPr wrap="square">
              <a:spAutoFit/>
            </a:bodyPr>
            <a:lstStyle/>
            <a:p>
              <a:pPr eaLnBrk="1" hangingPunct="1"/>
              <a:endParaRPr lang="fr-FR" sz="2000" b="1" dirty="0"/>
            </a:p>
          </p:txBody>
        </p:sp>
        <p:sp>
          <p:nvSpPr>
            <p:cNvPr id="2" name="Rectangle 1"/>
            <p:cNvSpPr/>
            <p:nvPr/>
          </p:nvSpPr>
          <p:spPr>
            <a:xfrm>
              <a:off x="526225" y="3140968"/>
              <a:ext cx="5822063" cy="461665"/>
            </a:xfrm>
            <a:prstGeom prst="rect">
              <a:avLst/>
            </a:prstGeom>
          </p:spPr>
          <p:txBody>
            <a:bodyPr wrap="square">
              <a:spAutoFit/>
            </a:bodyPr>
            <a:lstStyle/>
            <a:p>
              <a:r>
                <a:rPr lang="fr-FR" sz="2400" b="1" i="1" u="sng" dirty="0"/>
                <a:t>Chapitre 7 : </a:t>
              </a:r>
              <a:r>
                <a:rPr lang="fr-FR" sz="2400" b="1" u="sng" dirty="0"/>
                <a:t>l</a:t>
              </a:r>
              <a:r>
                <a:rPr lang="es-UY" sz="2400" b="1" u="sng" kern="0" dirty="0"/>
                <a:t>es Interfaces en Java 8</a:t>
              </a:r>
              <a:endParaRPr lang="fr-FR" sz="2400" i="1" u="sng" dirty="0"/>
            </a:p>
          </p:txBody>
        </p:sp>
        <p:sp>
          <p:nvSpPr>
            <p:cNvPr id="5" name="ZoneTexte 4"/>
            <p:cNvSpPr txBox="1"/>
            <p:nvPr/>
          </p:nvSpPr>
          <p:spPr>
            <a:xfrm>
              <a:off x="526225" y="3931804"/>
              <a:ext cx="4549831" cy="523220"/>
            </a:xfrm>
            <a:prstGeom prst="rect">
              <a:avLst/>
            </a:prstGeom>
            <a:noFill/>
          </p:spPr>
          <p:txBody>
            <a:bodyPr wrap="square" rtlCol="0">
              <a:spAutoFit/>
            </a:bodyPr>
            <a:lstStyle/>
            <a:p>
              <a:r>
                <a:rPr lang="fr-FR" sz="2800" b="1" i="1" dirty="0">
                  <a:solidFill>
                    <a:schemeClr val="accent6"/>
                  </a:solidFill>
                </a:rPr>
                <a:t>Equipe Java</a:t>
              </a:r>
            </a:p>
          </p:txBody>
        </p:sp>
      </p:grpSp>
      <p:pic>
        <p:nvPicPr>
          <p:cNvPr id="16" name="Imag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3092" y="6165304"/>
            <a:ext cx="1560907" cy="689386"/>
          </a:xfrm>
          <a:prstGeom prst="rect">
            <a:avLst/>
          </a:prstGeom>
        </p:spPr>
      </p:pic>
    </p:spTree>
    <p:extLst>
      <p:ext uri="{BB962C8B-B14F-4D97-AF65-F5344CB8AC3E}">
        <p14:creationId xmlns:p14="http://schemas.microsoft.com/office/powerpoint/2010/main" val="155461828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693852"/>
            <a:ext cx="7344816" cy="552985"/>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2600" b="1" dirty="0">
                <a:solidFill>
                  <a:schemeClr val="dk1"/>
                </a:solidFill>
                <a:latin typeface="+mn-lt"/>
                <a:ea typeface="+mn-ea"/>
                <a:cs typeface="+mn-cs"/>
              </a:rPr>
              <a:t>Les interfaces fonctionnelles les plus utilisées</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algn="just"/>
            <a:r>
              <a:rPr lang="fr-FR" sz="2000" dirty="0">
                <a:solidFill>
                  <a:schemeClr val="tx1"/>
                </a:solidFill>
              </a:rPr>
              <a:t>Le JDK 8 apporte par défaut plusieurs interfaces fonctionnelles, D’anciennes interfaces de l’API ont été migrées telles que </a:t>
            </a:r>
            <a:r>
              <a:rPr lang="fr-FR" sz="2000" b="1" dirty="0">
                <a:solidFill>
                  <a:schemeClr val="tx1"/>
                </a:solidFill>
              </a:rPr>
              <a:t>"</a:t>
            </a:r>
            <a:r>
              <a:rPr lang="fr-FR" sz="2000" b="1" u="sng" dirty="0">
                <a:solidFill>
                  <a:schemeClr val="tx1"/>
                </a:solidFill>
              </a:rPr>
              <a:t>Comparable</a:t>
            </a:r>
            <a:r>
              <a:rPr lang="fr-FR" sz="2000" b="1" dirty="0">
                <a:solidFill>
                  <a:schemeClr val="tx1"/>
                </a:solidFill>
              </a:rPr>
              <a:t>"</a:t>
            </a:r>
            <a:r>
              <a:rPr lang="fr-FR" sz="2000" dirty="0">
                <a:solidFill>
                  <a:schemeClr val="tx1"/>
                </a:solidFill>
              </a:rPr>
              <a:t> et </a:t>
            </a:r>
            <a:r>
              <a:rPr lang="fr-FR" sz="2000" b="1" dirty="0">
                <a:solidFill>
                  <a:schemeClr val="tx1"/>
                </a:solidFill>
              </a:rPr>
              <a:t>"</a:t>
            </a:r>
            <a:r>
              <a:rPr lang="fr-FR" sz="2000" b="1" i="0" dirty="0" err="1">
                <a:solidFill>
                  <a:schemeClr val="tx1"/>
                </a:solidFill>
              </a:rPr>
              <a:t>Runnable</a:t>
            </a:r>
            <a:r>
              <a:rPr lang="fr-FR" sz="2000" b="1" dirty="0">
                <a:solidFill>
                  <a:schemeClr val="tx1"/>
                </a:solidFill>
              </a:rPr>
              <a:t>"</a:t>
            </a:r>
            <a:r>
              <a:rPr lang="fr-FR" sz="2000" dirty="0">
                <a:solidFill>
                  <a:schemeClr val="tx1"/>
                </a:solidFill>
              </a:rPr>
              <a:t>.</a:t>
            </a:r>
          </a:p>
          <a:p>
            <a:pPr algn="just"/>
            <a:r>
              <a:rPr lang="fr-FR" sz="2000" dirty="0">
                <a:solidFill>
                  <a:schemeClr val="tx1"/>
                </a:solidFill>
              </a:rPr>
              <a:t>Nous citons ci-dessous les interfaces les plus utilisées :</a:t>
            </a:r>
          </a:p>
          <a:p>
            <a:pPr algn="just"/>
            <a:endParaRPr lang="fr-FR" sz="2000" dirty="0"/>
          </a:p>
          <a:p>
            <a:pPr marL="0" indent="0" algn="just">
              <a:buNone/>
            </a:pPr>
            <a:r>
              <a:rPr lang="fr-FR" sz="2000" b="1" i="1" u="sng" dirty="0">
                <a:solidFill>
                  <a:schemeClr val="accent6"/>
                </a:solidFill>
              </a:rPr>
              <a:t>•	</a:t>
            </a:r>
            <a:r>
              <a:rPr lang="fr-FR" sz="2400" b="1" i="1" u="sng" dirty="0" err="1">
                <a:solidFill>
                  <a:schemeClr val="accent6"/>
                </a:solidFill>
              </a:rPr>
              <a:t>Function</a:t>
            </a:r>
            <a:endParaRPr lang="fr-FR" sz="2400" b="1" i="1" u="sng" dirty="0">
              <a:solidFill>
                <a:schemeClr val="accent6"/>
              </a:solidFill>
            </a:endParaRPr>
          </a:p>
          <a:p>
            <a:pPr marL="0" indent="0" algn="just">
              <a:buNone/>
            </a:pPr>
            <a:r>
              <a:rPr lang="fr-FR" sz="2000" dirty="0">
                <a:solidFill>
                  <a:schemeClr val="tx1"/>
                </a:solidFill>
              </a:rPr>
              <a:t>Une interface "</a:t>
            </a:r>
            <a:r>
              <a:rPr lang="fr-FR" sz="2000" dirty="0" err="1">
                <a:solidFill>
                  <a:schemeClr val="tx1"/>
                </a:solidFill>
              </a:rPr>
              <a:t>Function</a:t>
            </a:r>
            <a:r>
              <a:rPr lang="fr-FR" sz="2000" dirty="0">
                <a:solidFill>
                  <a:schemeClr val="tx1"/>
                </a:solidFill>
              </a:rPr>
              <a:t>" prend un argument et retourne un résultat dont la méthode fonctionnelle est "</a:t>
            </a:r>
            <a:r>
              <a:rPr lang="fr-FR" sz="2000" dirty="0" err="1">
                <a:solidFill>
                  <a:schemeClr val="tx1"/>
                </a:solidFill>
              </a:rPr>
              <a:t>apply</a:t>
            </a:r>
            <a:r>
              <a:rPr lang="fr-FR" sz="2000" dirty="0">
                <a:solidFill>
                  <a:schemeClr val="tx1"/>
                </a:solidFill>
              </a:rPr>
              <a:t>(Object)".</a:t>
            </a:r>
          </a:p>
          <a:p>
            <a:pPr marL="0" indent="0">
              <a:buNone/>
            </a:pPr>
            <a:endParaRPr lang="fr-FR" sz="2000" dirty="0"/>
          </a:p>
          <a:p>
            <a:pPr marL="0" indent="0">
              <a:buNone/>
            </a:pPr>
            <a:endParaRPr lang="fr-FR" sz="2000" dirty="0"/>
          </a:p>
          <a:p>
            <a:endParaRPr lang="fr-FR" sz="2000" dirty="0"/>
          </a:p>
          <a:p>
            <a:endParaRPr lang="fr-FR" sz="2000"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10</a:t>
            </a:fld>
            <a:endParaRPr lang="en-US"/>
          </a:p>
        </p:txBody>
      </p:sp>
      <p:graphicFrame>
        <p:nvGraphicFramePr>
          <p:cNvPr id="11" name="Tableau 10"/>
          <p:cNvGraphicFramePr>
            <a:graphicFrameLocks noGrp="1"/>
          </p:cNvGraphicFramePr>
          <p:nvPr>
            <p:extLst>
              <p:ext uri="{D42A27DB-BD31-4B8C-83A1-F6EECF244321}">
                <p14:modId xmlns:p14="http://schemas.microsoft.com/office/powerpoint/2010/main" val="1612163575"/>
              </p:ext>
            </p:extLst>
          </p:nvPr>
        </p:nvGraphicFramePr>
        <p:xfrm>
          <a:off x="511228" y="5036881"/>
          <a:ext cx="8249700" cy="926274"/>
        </p:xfrm>
        <a:graphic>
          <a:graphicData uri="http://schemas.openxmlformats.org/drawingml/2006/table">
            <a:tbl>
              <a:tblPr firstRow="1" bandRow="1">
                <a:tableStyleId>{7DF18680-E054-41AD-8BC1-D1AEF772440D}</a:tableStyleId>
              </a:tblPr>
              <a:tblGrid>
                <a:gridCol w="4124850">
                  <a:extLst>
                    <a:ext uri="{9D8B030D-6E8A-4147-A177-3AD203B41FA5}">
                      <a16:colId xmlns:a16="http://schemas.microsoft.com/office/drawing/2014/main" val="20000"/>
                    </a:ext>
                  </a:extLst>
                </a:gridCol>
                <a:gridCol w="4124850">
                  <a:extLst>
                    <a:ext uri="{9D8B030D-6E8A-4147-A177-3AD203B41FA5}">
                      <a16:colId xmlns:a16="http://schemas.microsoft.com/office/drawing/2014/main" val="20001"/>
                    </a:ext>
                  </a:extLst>
                </a:gridCol>
              </a:tblGrid>
              <a:tr h="926274">
                <a:tc>
                  <a:txBody>
                    <a:bodyPr/>
                    <a:lstStyle/>
                    <a:p>
                      <a:pPr marL="0" indent="0">
                        <a:buNone/>
                      </a:pPr>
                      <a:r>
                        <a:rPr lang="fr-FR" sz="1800" dirty="0">
                          <a:solidFill>
                            <a:schemeClr val="tx1"/>
                          </a:solidFill>
                        </a:rPr>
                        <a:t> @</a:t>
                      </a:r>
                      <a:r>
                        <a:rPr lang="fr-FR" sz="1800" dirty="0" err="1">
                          <a:solidFill>
                            <a:schemeClr val="tx1"/>
                          </a:solidFill>
                        </a:rPr>
                        <a:t>FunctionalInterface</a:t>
                      </a:r>
                      <a:endParaRPr lang="fr-FR" sz="1800" dirty="0">
                        <a:solidFill>
                          <a:schemeClr val="tx1"/>
                        </a:solidFill>
                      </a:endParaRPr>
                    </a:p>
                    <a:p>
                      <a:r>
                        <a:rPr lang="fr-FR" sz="1800" dirty="0">
                          <a:solidFill>
                            <a:schemeClr val="tx1"/>
                          </a:solidFill>
                        </a:rPr>
                        <a:t>public interface </a:t>
                      </a:r>
                      <a:r>
                        <a:rPr lang="fr-FR" sz="1800" dirty="0" err="1">
                          <a:solidFill>
                            <a:schemeClr val="tx1"/>
                          </a:solidFill>
                        </a:rPr>
                        <a:t>Function</a:t>
                      </a:r>
                      <a:r>
                        <a:rPr lang="fr-FR" sz="1800" dirty="0">
                          <a:solidFill>
                            <a:schemeClr val="tx1"/>
                          </a:solidFill>
                        </a:rPr>
                        <a:t>&lt;T,R&gt;</a:t>
                      </a:r>
                      <a:endParaRPr lang="fr-FR" dirty="0">
                        <a:solidFill>
                          <a:schemeClr val="tx1"/>
                        </a:solidFill>
                      </a:endParaRPr>
                    </a:p>
                  </a:txBody>
                  <a:tcPr/>
                </a:tc>
                <a:tc>
                  <a:txBody>
                    <a:bodyPr/>
                    <a:lstStyle/>
                    <a:p>
                      <a:pPr marL="0" indent="0">
                        <a:buNone/>
                      </a:pPr>
                      <a:r>
                        <a:rPr lang="fr-FR" sz="1800" dirty="0">
                          <a:solidFill>
                            <a:schemeClr val="tx1"/>
                          </a:solidFill>
                        </a:rPr>
                        <a:t>T - le type d'entrée de la fonction</a:t>
                      </a:r>
                    </a:p>
                    <a:p>
                      <a:pPr marL="0" indent="0">
                        <a:buNone/>
                      </a:pPr>
                      <a:r>
                        <a:rPr lang="fr-FR" sz="1800" dirty="0">
                          <a:solidFill>
                            <a:schemeClr val="tx1"/>
                          </a:solidFill>
                        </a:rPr>
                        <a:t>R - le type du résultat de la fonction</a:t>
                      </a:r>
                    </a:p>
                    <a:p>
                      <a:endParaRPr lang="fr-FR" dirty="0">
                        <a:solidFill>
                          <a:schemeClr val="tx1"/>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50130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693852"/>
            <a:ext cx="7344816" cy="552985"/>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2600" b="1" dirty="0">
                <a:solidFill>
                  <a:schemeClr val="dk1"/>
                </a:solidFill>
                <a:latin typeface="+mn-lt"/>
                <a:ea typeface="+mn-ea"/>
                <a:cs typeface="+mn-cs"/>
              </a:rPr>
              <a:t>Les interfaces fonctionnelles les plus utilisées</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marL="0" indent="0" algn="just">
              <a:buNone/>
            </a:pPr>
            <a:r>
              <a:rPr lang="fr-FR" sz="2000" b="1" i="1" u="sng" dirty="0">
                <a:solidFill>
                  <a:schemeClr val="accent6"/>
                </a:solidFill>
              </a:rPr>
              <a:t>•	Supplier</a:t>
            </a:r>
          </a:p>
          <a:p>
            <a:pPr marL="0" indent="0">
              <a:buNone/>
            </a:pPr>
            <a:endParaRPr lang="fr-FR" sz="2400" dirty="0">
              <a:solidFill>
                <a:schemeClr val="bg1"/>
              </a:solidFill>
            </a:endParaRPr>
          </a:p>
          <a:p>
            <a:pPr algn="just"/>
            <a:r>
              <a:rPr lang="fr-FR" sz="2200" dirty="0">
                <a:solidFill>
                  <a:schemeClr val="tx1"/>
                </a:solidFill>
              </a:rPr>
              <a:t>L’interface "Supplier" produise un résultat d'un type donnée. Contrairement à l’interface "</a:t>
            </a:r>
            <a:r>
              <a:rPr lang="fr-FR" sz="2200" dirty="0" err="1">
                <a:solidFill>
                  <a:schemeClr val="tx1"/>
                </a:solidFill>
              </a:rPr>
              <a:t>Function</a:t>
            </a:r>
            <a:r>
              <a:rPr lang="fr-FR" sz="2200" dirty="0">
                <a:solidFill>
                  <a:schemeClr val="tx1"/>
                </a:solidFill>
              </a:rPr>
              <a:t>", "Supplier" n’accepte pas les arguments. La méthode abstraite de cette interface est "</a:t>
            </a:r>
            <a:r>
              <a:rPr lang="fr-FR" sz="2200" dirty="0" err="1">
                <a:solidFill>
                  <a:schemeClr val="tx1"/>
                </a:solidFill>
              </a:rPr>
              <a:t>get</a:t>
            </a:r>
            <a:r>
              <a:rPr lang="fr-FR" sz="2200" dirty="0">
                <a:solidFill>
                  <a:schemeClr val="tx1"/>
                </a:solidFill>
              </a:rPr>
              <a:t>()".</a:t>
            </a:r>
          </a:p>
          <a:p>
            <a:pPr algn="just"/>
            <a:endParaRPr lang="fr-FR" sz="2200" dirty="0"/>
          </a:p>
          <a:p>
            <a:pPr algn="just"/>
            <a:endParaRPr lang="fr-FR" sz="2200" dirty="0"/>
          </a:p>
          <a:p>
            <a:endParaRPr lang="fr-FR" sz="2000" dirty="0"/>
          </a:p>
          <a:p>
            <a:endParaRPr lang="fr-FR" sz="2000" dirty="0"/>
          </a:p>
          <a:p>
            <a:endParaRPr lang="fr-FR" sz="2000" dirty="0"/>
          </a:p>
          <a:p>
            <a:pPr marL="0" indent="0">
              <a:buNone/>
            </a:pPr>
            <a:endParaRPr lang="fr-FR" sz="2000"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11</a:t>
            </a:fld>
            <a:endParaRPr lang="en-US"/>
          </a:p>
        </p:txBody>
      </p:sp>
      <p:graphicFrame>
        <p:nvGraphicFramePr>
          <p:cNvPr id="11" name="Tableau 10"/>
          <p:cNvGraphicFramePr>
            <a:graphicFrameLocks noGrp="1"/>
          </p:cNvGraphicFramePr>
          <p:nvPr>
            <p:extLst>
              <p:ext uri="{D42A27DB-BD31-4B8C-83A1-F6EECF244321}">
                <p14:modId xmlns:p14="http://schemas.microsoft.com/office/powerpoint/2010/main" val="3683460615"/>
              </p:ext>
            </p:extLst>
          </p:nvPr>
        </p:nvGraphicFramePr>
        <p:xfrm>
          <a:off x="570772" y="4509120"/>
          <a:ext cx="8249700" cy="914400"/>
        </p:xfrm>
        <a:graphic>
          <a:graphicData uri="http://schemas.openxmlformats.org/drawingml/2006/table">
            <a:tbl>
              <a:tblPr firstRow="1" bandRow="1">
                <a:tableStyleId>{7DF18680-E054-41AD-8BC1-D1AEF772440D}</a:tableStyleId>
              </a:tblPr>
              <a:tblGrid>
                <a:gridCol w="4124850">
                  <a:extLst>
                    <a:ext uri="{9D8B030D-6E8A-4147-A177-3AD203B41FA5}">
                      <a16:colId xmlns:a16="http://schemas.microsoft.com/office/drawing/2014/main" val="20000"/>
                    </a:ext>
                  </a:extLst>
                </a:gridCol>
                <a:gridCol w="4124850">
                  <a:extLst>
                    <a:ext uri="{9D8B030D-6E8A-4147-A177-3AD203B41FA5}">
                      <a16:colId xmlns:a16="http://schemas.microsoft.com/office/drawing/2014/main" val="20001"/>
                    </a:ext>
                  </a:extLst>
                </a:gridCol>
              </a:tblGrid>
              <a:tr h="648072">
                <a:tc>
                  <a:txBody>
                    <a:bodyPr/>
                    <a:lstStyle/>
                    <a:p>
                      <a:r>
                        <a:rPr lang="fr-FR" sz="1800" dirty="0">
                          <a:solidFill>
                            <a:schemeClr val="tx1"/>
                          </a:solidFill>
                        </a:rPr>
                        <a:t>@</a:t>
                      </a:r>
                      <a:r>
                        <a:rPr lang="fr-FR" sz="1800" dirty="0" err="1">
                          <a:solidFill>
                            <a:schemeClr val="tx1"/>
                          </a:solidFill>
                        </a:rPr>
                        <a:t>FunctionalInterface</a:t>
                      </a:r>
                      <a:endParaRPr lang="fr-FR" sz="1800" dirty="0">
                        <a:solidFill>
                          <a:schemeClr val="tx1"/>
                        </a:solidFill>
                      </a:endParaRPr>
                    </a:p>
                    <a:p>
                      <a:r>
                        <a:rPr lang="fr-FR" sz="1800" dirty="0">
                          <a:solidFill>
                            <a:schemeClr val="tx1"/>
                          </a:solidFill>
                        </a:rPr>
                        <a:t>public interface Supplier&lt;T&gt;</a:t>
                      </a:r>
                    </a:p>
                  </a:txBody>
                  <a:tcPr/>
                </a:tc>
                <a:tc>
                  <a:txBody>
                    <a:bodyPr/>
                    <a:lstStyle/>
                    <a:p>
                      <a:r>
                        <a:rPr lang="fr-FR" sz="1800" dirty="0">
                          <a:solidFill>
                            <a:schemeClr val="tx1"/>
                          </a:solidFill>
                        </a:rPr>
                        <a:t>T - Le type du résultat fournit par ce Supplier</a:t>
                      </a:r>
                    </a:p>
                    <a:p>
                      <a:endParaRPr lang="fr-FR" sz="18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20131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547664" y="693852"/>
            <a:ext cx="7272808" cy="552985"/>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2600" b="1" dirty="0">
                <a:solidFill>
                  <a:schemeClr val="dk1"/>
                </a:solidFill>
                <a:latin typeface="+mn-lt"/>
                <a:ea typeface="+mn-ea"/>
                <a:cs typeface="+mn-cs"/>
              </a:rPr>
              <a:t>Les interfaces fonctionnelles les plus utilisées</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marL="0" indent="0" algn="just">
              <a:buNone/>
            </a:pPr>
            <a:r>
              <a:rPr lang="fr-FR" sz="2000" b="1" i="1" u="sng" dirty="0">
                <a:solidFill>
                  <a:schemeClr val="accent6"/>
                </a:solidFill>
              </a:rPr>
              <a:t>•	Consumer</a:t>
            </a:r>
          </a:p>
          <a:p>
            <a:pPr marL="0" indent="0">
              <a:buNone/>
            </a:pPr>
            <a:endParaRPr lang="fr-FR" sz="2400" dirty="0">
              <a:solidFill>
                <a:schemeClr val="bg1"/>
              </a:solidFill>
            </a:endParaRPr>
          </a:p>
          <a:p>
            <a:pPr algn="just"/>
            <a:r>
              <a:rPr lang="fr-FR" sz="2200" dirty="0">
                <a:solidFill>
                  <a:schemeClr val="tx1"/>
                </a:solidFill>
              </a:rPr>
              <a:t>L’interface "Consumer" représente une opération qui accepte un seul argument et ne renvoie aucun résultat. La méthode abstraite de cette interface est "</a:t>
            </a:r>
            <a:r>
              <a:rPr lang="fr-FR" sz="2200" dirty="0" err="1">
                <a:solidFill>
                  <a:schemeClr val="tx1"/>
                </a:solidFill>
              </a:rPr>
              <a:t>accept</a:t>
            </a:r>
            <a:r>
              <a:rPr lang="fr-FR" sz="2200" dirty="0">
                <a:solidFill>
                  <a:schemeClr val="tx1"/>
                </a:solidFill>
              </a:rPr>
              <a:t>(Object)"</a:t>
            </a:r>
            <a:endParaRPr lang="fr-FR" sz="2000" dirty="0">
              <a:solidFill>
                <a:schemeClr val="tx1"/>
              </a:solidFill>
            </a:endParaRPr>
          </a:p>
          <a:p>
            <a:endParaRPr lang="fr-FR" sz="2000" dirty="0"/>
          </a:p>
          <a:p>
            <a:endParaRPr lang="fr-FR" sz="2000" dirty="0"/>
          </a:p>
          <a:p>
            <a:pPr marL="0" indent="0">
              <a:buNone/>
            </a:pPr>
            <a:endParaRPr lang="fr-FR" sz="2000"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12</a:t>
            </a:fld>
            <a:endParaRPr lang="en-US"/>
          </a:p>
        </p:txBody>
      </p:sp>
      <p:graphicFrame>
        <p:nvGraphicFramePr>
          <p:cNvPr id="11" name="Tableau 10"/>
          <p:cNvGraphicFramePr>
            <a:graphicFrameLocks noGrp="1"/>
          </p:cNvGraphicFramePr>
          <p:nvPr>
            <p:extLst>
              <p:ext uri="{D42A27DB-BD31-4B8C-83A1-F6EECF244321}">
                <p14:modId xmlns:p14="http://schemas.microsoft.com/office/powerpoint/2010/main" val="2801440637"/>
              </p:ext>
            </p:extLst>
          </p:nvPr>
        </p:nvGraphicFramePr>
        <p:xfrm>
          <a:off x="570772" y="4530374"/>
          <a:ext cx="8249700" cy="926274"/>
        </p:xfrm>
        <a:graphic>
          <a:graphicData uri="http://schemas.openxmlformats.org/drawingml/2006/table">
            <a:tbl>
              <a:tblPr firstRow="1" bandRow="1">
                <a:tableStyleId>{7DF18680-E054-41AD-8BC1-D1AEF772440D}</a:tableStyleId>
              </a:tblPr>
              <a:tblGrid>
                <a:gridCol w="4124850">
                  <a:extLst>
                    <a:ext uri="{9D8B030D-6E8A-4147-A177-3AD203B41FA5}">
                      <a16:colId xmlns:a16="http://schemas.microsoft.com/office/drawing/2014/main" val="20000"/>
                    </a:ext>
                  </a:extLst>
                </a:gridCol>
                <a:gridCol w="4124850">
                  <a:extLst>
                    <a:ext uri="{9D8B030D-6E8A-4147-A177-3AD203B41FA5}">
                      <a16:colId xmlns:a16="http://schemas.microsoft.com/office/drawing/2014/main" val="20001"/>
                    </a:ext>
                  </a:extLst>
                </a:gridCol>
              </a:tblGrid>
              <a:tr h="926274">
                <a:tc>
                  <a:txBody>
                    <a:bodyPr/>
                    <a:lstStyle/>
                    <a:p>
                      <a:r>
                        <a:rPr lang="fr-FR" sz="1800" dirty="0">
                          <a:solidFill>
                            <a:schemeClr val="tx1"/>
                          </a:solidFill>
                        </a:rPr>
                        <a:t>@</a:t>
                      </a:r>
                      <a:r>
                        <a:rPr lang="fr-FR" sz="1800" dirty="0" err="1">
                          <a:solidFill>
                            <a:schemeClr val="tx1"/>
                          </a:solidFill>
                        </a:rPr>
                        <a:t>FunctionalInterface</a:t>
                      </a:r>
                      <a:endParaRPr lang="fr-FR" sz="1800" dirty="0">
                        <a:solidFill>
                          <a:schemeClr val="tx1"/>
                        </a:solidFill>
                      </a:endParaRPr>
                    </a:p>
                    <a:p>
                      <a:r>
                        <a:rPr lang="fr-FR" sz="1800" dirty="0">
                          <a:solidFill>
                            <a:schemeClr val="tx1"/>
                          </a:solidFill>
                        </a:rPr>
                        <a:t>public interface Consumer&lt;T&gt;</a:t>
                      </a:r>
                    </a:p>
                  </a:txBody>
                  <a:tcPr/>
                </a:tc>
                <a:tc>
                  <a:txBody>
                    <a:bodyPr/>
                    <a:lstStyle/>
                    <a:p>
                      <a:r>
                        <a:rPr lang="fr-FR" sz="1800" kern="1200" dirty="0">
                          <a:solidFill>
                            <a:schemeClr val="tx1"/>
                          </a:solidFill>
                          <a:effectLst/>
                        </a:rPr>
                        <a:t>T - le type d'entrée de la fonction</a:t>
                      </a:r>
                      <a:endParaRPr lang="fr-FR" dirty="0">
                        <a:solidFill>
                          <a:schemeClr val="tx1"/>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2539982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755125"/>
            <a:ext cx="7344816" cy="576064"/>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2600" b="1" dirty="0">
                <a:solidFill>
                  <a:schemeClr val="dk1"/>
                </a:solidFill>
                <a:latin typeface="+mn-lt"/>
                <a:ea typeface="+mn-ea"/>
                <a:cs typeface="+mn-cs"/>
              </a:rPr>
              <a:t>Les interfaces fonctionnelles les plus utilisées</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marL="0" indent="0" algn="just">
              <a:buNone/>
            </a:pPr>
            <a:r>
              <a:rPr lang="fr-FR" sz="2000" b="1" i="1" u="sng" dirty="0">
                <a:solidFill>
                  <a:schemeClr val="accent6"/>
                </a:solidFill>
              </a:rPr>
              <a:t>•	</a:t>
            </a:r>
            <a:r>
              <a:rPr lang="fr-FR" sz="2000" b="1" i="1" u="sng" dirty="0" err="1">
                <a:solidFill>
                  <a:schemeClr val="accent6"/>
                </a:solidFill>
              </a:rPr>
              <a:t>Predicate</a:t>
            </a:r>
            <a:endParaRPr lang="fr-FR" sz="2400" dirty="0">
              <a:solidFill>
                <a:schemeClr val="bg1"/>
              </a:solidFill>
            </a:endParaRPr>
          </a:p>
          <a:p>
            <a:pPr algn="just"/>
            <a:r>
              <a:rPr lang="fr-FR" sz="2200" dirty="0">
                <a:solidFill>
                  <a:schemeClr val="tx1"/>
                </a:solidFill>
              </a:rPr>
              <a:t>L’interface  "</a:t>
            </a:r>
            <a:r>
              <a:rPr lang="fr-FR" sz="2200" dirty="0" err="1">
                <a:solidFill>
                  <a:schemeClr val="tx1"/>
                </a:solidFill>
              </a:rPr>
              <a:t>Predicate</a:t>
            </a:r>
            <a:r>
              <a:rPr lang="fr-FR" sz="2200" dirty="0">
                <a:solidFill>
                  <a:schemeClr val="tx1"/>
                </a:solidFill>
              </a:rPr>
              <a:t>" représente une opération qui accepte un seul argument et renvoie un  résultat de type "</a:t>
            </a:r>
            <a:r>
              <a:rPr lang="fr-FR" sz="2200" dirty="0" err="1">
                <a:solidFill>
                  <a:schemeClr val="tx1"/>
                </a:solidFill>
              </a:rPr>
              <a:t>Boolean</a:t>
            </a:r>
            <a:r>
              <a:rPr lang="fr-FR" sz="2200" dirty="0">
                <a:solidFill>
                  <a:schemeClr val="tx1"/>
                </a:solidFill>
              </a:rPr>
              <a:t>". La méthode abstraite de cette interface est "test(Object)".</a:t>
            </a:r>
            <a:endParaRPr lang="fr-FR" sz="2000" dirty="0">
              <a:solidFill>
                <a:schemeClr val="tx1"/>
              </a:solidFill>
            </a:endParaRPr>
          </a:p>
          <a:p>
            <a:endParaRPr lang="fr-FR" sz="2000" dirty="0"/>
          </a:p>
          <a:p>
            <a:pPr marL="0" indent="0">
              <a:buNone/>
            </a:pPr>
            <a:endParaRPr lang="fr-FR" sz="2000"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13</a:t>
            </a:fld>
            <a:endParaRPr lang="en-US"/>
          </a:p>
        </p:txBody>
      </p:sp>
      <p:graphicFrame>
        <p:nvGraphicFramePr>
          <p:cNvPr id="11" name="Tableau 10"/>
          <p:cNvGraphicFramePr>
            <a:graphicFrameLocks noGrp="1"/>
          </p:cNvGraphicFramePr>
          <p:nvPr>
            <p:extLst>
              <p:ext uri="{D42A27DB-BD31-4B8C-83A1-F6EECF244321}">
                <p14:modId xmlns:p14="http://schemas.microsoft.com/office/powerpoint/2010/main" val="3212768101"/>
              </p:ext>
            </p:extLst>
          </p:nvPr>
        </p:nvGraphicFramePr>
        <p:xfrm>
          <a:off x="503926" y="4077072"/>
          <a:ext cx="8249700" cy="926274"/>
        </p:xfrm>
        <a:graphic>
          <a:graphicData uri="http://schemas.openxmlformats.org/drawingml/2006/table">
            <a:tbl>
              <a:tblPr firstRow="1" bandRow="1">
                <a:tableStyleId>{7DF18680-E054-41AD-8BC1-D1AEF772440D}</a:tableStyleId>
              </a:tblPr>
              <a:tblGrid>
                <a:gridCol w="4124850">
                  <a:extLst>
                    <a:ext uri="{9D8B030D-6E8A-4147-A177-3AD203B41FA5}">
                      <a16:colId xmlns:a16="http://schemas.microsoft.com/office/drawing/2014/main" val="20000"/>
                    </a:ext>
                  </a:extLst>
                </a:gridCol>
                <a:gridCol w="4124850">
                  <a:extLst>
                    <a:ext uri="{9D8B030D-6E8A-4147-A177-3AD203B41FA5}">
                      <a16:colId xmlns:a16="http://schemas.microsoft.com/office/drawing/2014/main" val="20001"/>
                    </a:ext>
                  </a:extLst>
                </a:gridCol>
              </a:tblGrid>
              <a:tr h="926274">
                <a:tc>
                  <a:txBody>
                    <a:bodyPr/>
                    <a:lstStyle/>
                    <a:p>
                      <a:r>
                        <a:rPr lang="fr-FR" sz="1800" dirty="0">
                          <a:solidFill>
                            <a:schemeClr val="tx1"/>
                          </a:solidFill>
                        </a:rPr>
                        <a:t>@</a:t>
                      </a:r>
                      <a:r>
                        <a:rPr lang="fr-FR" sz="1800" dirty="0" err="1">
                          <a:solidFill>
                            <a:schemeClr val="tx1"/>
                          </a:solidFill>
                        </a:rPr>
                        <a:t>FunctionalInterface</a:t>
                      </a:r>
                      <a:endParaRPr lang="fr-FR" sz="1800" dirty="0">
                        <a:solidFill>
                          <a:schemeClr val="tx1"/>
                        </a:solidFill>
                      </a:endParaRPr>
                    </a:p>
                    <a:p>
                      <a:r>
                        <a:rPr lang="fr-FR" sz="1800" dirty="0">
                          <a:solidFill>
                            <a:schemeClr val="tx1"/>
                          </a:solidFill>
                        </a:rPr>
                        <a:t>public interface </a:t>
                      </a:r>
                      <a:r>
                        <a:rPr lang="fr-FR" sz="1800" dirty="0" err="1">
                          <a:solidFill>
                            <a:schemeClr val="tx1"/>
                          </a:solidFill>
                        </a:rPr>
                        <a:t>Predicate</a:t>
                      </a:r>
                      <a:r>
                        <a:rPr lang="fr-FR" sz="1800" dirty="0">
                          <a:solidFill>
                            <a:schemeClr val="tx1"/>
                          </a:solidFill>
                        </a:rPr>
                        <a:t>&lt;T&gt;</a:t>
                      </a:r>
                    </a:p>
                  </a:txBody>
                  <a:tcPr/>
                </a:tc>
                <a:tc>
                  <a:txBody>
                    <a:bodyPr/>
                    <a:lstStyle/>
                    <a:p>
                      <a:r>
                        <a:rPr lang="fr-FR" sz="1800" kern="1200" dirty="0">
                          <a:solidFill>
                            <a:schemeClr val="tx1"/>
                          </a:solidFill>
                          <a:effectLst/>
                        </a:rPr>
                        <a:t>T - le type d'entrée de la fonction</a:t>
                      </a:r>
                      <a:endParaRPr lang="fr-FR" dirty="0">
                        <a:solidFill>
                          <a:schemeClr val="tx1"/>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9190575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742781"/>
            <a:ext cx="7200800" cy="455127"/>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2600" b="1" dirty="0">
                <a:solidFill>
                  <a:schemeClr val="dk1"/>
                </a:solidFill>
                <a:latin typeface="+mn-lt"/>
                <a:ea typeface="+mn-ea"/>
                <a:cs typeface="+mn-cs"/>
              </a:rPr>
              <a:t>Les interfaces fonctionnelles les plus utilisées</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marL="0" indent="0" algn="just">
              <a:buNone/>
            </a:pPr>
            <a:r>
              <a:rPr lang="fr-FR" sz="2000" b="1" i="1" u="sng" dirty="0">
                <a:solidFill>
                  <a:schemeClr val="accent6"/>
                </a:solidFill>
              </a:rPr>
              <a:t>•	</a:t>
            </a:r>
            <a:r>
              <a:rPr lang="fr-FR" sz="2000" b="1" i="1" u="sng" dirty="0" err="1">
                <a:solidFill>
                  <a:schemeClr val="accent6"/>
                </a:solidFill>
              </a:rPr>
              <a:t>Comparator</a:t>
            </a:r>
            <a:endParaRPr lang="fr-FR" sz="2000" b="1" i="1" u="sng" dirty="0">
              <a:solidFill>
                <a:schemeClr val="accent6"/>
              </a:solidFill>
            </a:endParaRPr>
          </a:p>
          <a:p>
            <a:pPr marL="0" indent="0">
              <a:buNone/>
            </a:pPr>
            <a:endParaRPr lang="fr-FR" sz="2400" dirty="0">
              <a:solidFill>
                <a:schemeClr val="bg1"/>
              </a:solidFill>
            </a:endParaRPr>
          </a:p>
          <a:p>
            <a:pPr algn="just"/>
            <a:r>
              <a:rPr lang="fr-FR" sz="2200" dirty="0">
                <a:solidFill>
                  <a:schemeClr val="tx1"/>
                </a:solidFill>
              </a:rPr>
              <a:t>L’interface "</a:t>
            </a:r>
            <a:r>
              <a:rPr lang="fr-FR" sz="2200" dirty="0" err="1">
                <a:solidFill>
                  <a:schemeClr val="tx1"/>
                </a:solidFill>
              </a:rPr>
              <a:t>Comparator</a:t>
            </a:r>
            <a:r>
              <a:rPr lang="fr-FR" sz="2200" dirty="0">
                <a:solidFill>
                  <a:schemeClr val="tx1"/>
                </a:solidFill>
              </a:rPr>
              <a:t>" est bien connue dans les anciennes versions du Java. C’est une fonction de comparaison, qui impose un ordre total sur certains objets de collection via sa méthode abstraite "compare(T o1, T o2)".</a:t>
            </a:r>
          </a:p>
          <a:p>
            <a:pPr algn="just"/>
            <a:endParaRPr lang="fr-FR" sz="2000" dirty="0"/>
          </a:p>
          <a:p>
            <a:pPr marL="0" indent="0">
              <a:buNone/>
            </a:pPr>
            <a:endParaRPr lang="fr-FR" sz="2000"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14</a:t>
            </a:fld>
            <a:endParaRPr lang="en-US"/>
          </a:p>
        </p:txBody>
      </p:sp>
      <p:graphicFrame>
        <p:nvGraphicFramePr>
          <p:cNvPr id="11" name="Tableau 10"/>
          <p:cNvGraphicFramePr>
            <a:graphicFrameLocks noGrp="1"/>
          </p:cNvGraphicFramePr>
          <p:nvPr>
            <p:extLst>
              <p:ext uri="{D42A27DB-BD31-4B8C-83A1-F6EECF244321}">
                <p14:modId xmlns:p14="http://schemas.microsoft.com/office/powerpoint/2010/main" val="95049375"/>
              </p:ext>
            </p:extLst>
          </p:nvPr>
        </p:nvGraphicFramePr>
        <p:xfrm>
          <a:off x="570772" y="4581128"/>
          <a:ext cx="8249700" cy="926274"/>
        </p:xfrm>
        <a:graphic>
          <a:graphicData uri="http://schemas.openxmlformats.org/drawingml/2006/table">
            <a:tbl>
              <a:tblPr firstRow="1" bandRow="1">
                <a:tableStyleId>{7DF18680-E054-41AD-8BC1-D1AEF772440D}</a:tableStyleId>
              </a:tblPr>
              <a:tblGrid>
                <a:gridCol w="4124850">
                  <a:extLst>
                    <a:ext uri="{9D8B030D-6E8A-4147-A177-3AD203B41FA5}">
                      <a16:colId xmlns:a16="http://schemas.microsoft.com/office/drawing/2014/main" val="20000"/>
                    </a:ext>
                  </a:extLst>
                </a:gridCol>
                <a:gridCol w="4124850">
                  <a:extLst>
                    <a:ext uri="{9D8B030D-6E8A-4147-A177-3AD203B41FA5}">
                      <a16:colId xmlns:a16="http://schemas.microsoft.com/office/drawing/2014/main" val="20001"/>
                    </a:ext>
                  </a:extLst>
                </a:gridCol>
              </a:tblGrid>
              <a:tr h="926274">
                <a:tc>
                  <a:txBody>
                    <a:bodyPr/>
                    <a:lstStyle/>
                    <a:p>
                      <a:r>
                        <a:rPr lang="fr-FR" sz="1800" dirty="0">
                          <a:solidFill>
                            <a:schemeClr val="tx1"/>
                          </a:solidFill>
                        </a:rPr>
                        <a:t>@</a:t>
                      </a:r>
                      <a:r>
                        <a:rPr lang="fr-FR" sz="1800" dirty="0" err="1">
                          <a:solidFill>
                            <a:schemeClr val="tx1"/>
                          </a:solidFill>
                        </a:rPr>
                        <a:t>FunctionalInterface</a:t>
                      </a:r>
                      <a:endParaRPr lang="fr-FR" sz="1800" dirty="0">
                        <a:solidFill>
                          <a:schemeClr val="tx1"/>
                        </a:solidFill>
                      </a:endParaRPr>
                    </a:p>
                    <a:p>
                      <a:r>
                        <a:rPr lang="fr-FR" sz="1800" dirty="0">
                          <a:solidFill>
                            <a:schemeClr val="tx1"/>
                          </a:solidFill>
                        </a:rPr>
                        <a:t>public interface </a:t>
                      </a:r>
                      <a:r>
                        <a:rPr lang="fr-FR" sz="1800" dirty="0" err="1">
                          <a:solidFill>
                            <a:schemeClr val="tx1"/>
                          </a:solidFill>
                        </a:rPr>
                        <a:t>Comparator</a:t>
                      </a:r>
                      <a:r>
                        <a:rPr lang="fr-FR" sz="1800" dirty="0">
                          <a:solidFill>
                            <a:schemeClr val="tx1"/>
                          </a:solidFill>
                        </a:rPr>
                        <a:t>&lt;T&gt;</a:t>
                      </a:r>
                    </a:p>
                  </a:txBody>
                  <a:tcPr/>
                </a:tc>
                <a:tc>
                  <a:txBody>
                    <a:bodyPr/>
                    <a:lstStyle/>
                    <a:p>
                      <a:r>
                        <a:rPr lang="fr-FR" sz="1800" kern="1200" dirty="0">
                          <a:solidFill>
                            <a:schemeClr val="tx1"/>
                          </a:solidFill>
                          <a:effectLst/>
                        </a:rPr>
                        <a:t>T - le type d'objets qui peuvent être comparés par ce comparateur.</a:t>
                      </a:r>
                      <a:endParaRPr lang="fr-FR" dirty="0">
                        <a:solidFill>
                          <a:schemeClr val="tx1"/>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19055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547664" y="693852"/>
            <a:ext cx="7272808" cy="552985"/>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2600" b="1" dirty="0">
                <a:solidFill>
                  <a:schemeClr val="dk1"/>
                </a:solidFill>
                <a:latin typeface="+mn-lt"/>
                <a:ea typeface="+mn-ea"/>
                <a:cs typeface="+mn-cs"/>
              </a:rPr>
              <a:t>Les interfaces fonctionnelles les plus utilisées</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marL="0" indent="0" algn="just">
              <a:buNone/>
            </a:pPr>
            <a:r>
              <a:rPr lang="fr-FR" sz="2000" b="1" i="1" u="sng" dirty="0">
                <a:solidFill>
                  <a:schemeClr val="accent6"/>
                </a:solidFill>
              </a:rPr>
              <a:t>•	</a:t>
            </a:r>
            <a:r>
              <a:rPr lang="fr-FR" sz="2000" b="1" i="1" u="sng" dirty="0" err="1">
                <a:solidFill>
                  <a:schemeClr val="accent6"/>
                </a:solidFill>
              </a:rPr>
              <a:t>BiFunction</a:t>
            </a:r>
            <a:endParaRPr lang="fr-FR" sz="2400" dirty="0">
              <a:solidFill>
                <a:schemeClr val="bg1"/>
              </a:solidFill>
            </a:endParaRPr>
          </a:p>
          <a:p>
            <a:pPr algn="just"/>
            <a:r>
              <a:rPr lang="fr-FR" sz="2200" dirty="0">
                <a:solidFill>
                  <a:schemeClr val="tx1"/>
                </a:solidFill>
              </a:rPr>
              <a:t>Représente une fonction qui accepte deux arguments et produit un résultat. C’est la spécialisation de deux </a:t>
            </a:r>
            <a:r>
              <a:rPr lang="fr-FR" sz="2200" dirty="0" err="1">
                <a:solidFill>
                  <a:schemeClr val="tx1"/>
                </a:solidFill>
              </a:rPr>
              <a:t>arités</a:t>
            </a:r>
            <a:r>
              <a:rPr lang="fr-FR" sz="2200" dirty="0">
                <a:solidFill>
                  <a:schemeClr val="tx1"/>
                </a:solidFill>
              </a:rPr>
              <a:t> de l’interface "</a:t>
            </a:r>
            <a:r>
              <a:rPr lang="fr-FR" sz="2200" dirty="0" err="1">
                <a:solidFill>
                  <a:schemeClr val="tx1"/>
                </a:solidFill>
              </a:rPr>
              <a:t>Function</a:t>
            </a:r>
            <a:r>
              <a:rPr lang="fr-FR" sz="2200" dirty="0">
                <a:solidFill>
                  <a:schemeClr val="tx1"/>
                </a:solidFill>
              </a:rPr>
              <a:t>". La méthode abstraite de cette interface est "</a:t>
            </a:r>
            <a:r>
              <a:rPr lang="fr-FR" sz="2200" dirty="0" err="1">
                <a:solidFill>
                  <a:schemeClr val="tx1"/>
                </a:solidFill>
              </a:rPr>
              <a:t>apply</a:t>
            </a:r>
            <a:r>
              <a:rPr lang="fr-FR" sz="2200" dirty="0">
                <a:solidFill>
                  <a:schemeClr val="tx1"/>
                </a:solidFill>
              </a:rPr>
              <a:t>(T </a:t>
            </a:r>
            <a:r>
              <a:rPr lang="fr-FR" sz="2200" dirty="0" err="1">
                <a:solidFill>
                  <a:schemeClr val="tx1"/>
                </a:solidFill>
              </a:rPr>
              <a:t>t</a:t>
            </a:r>
            <a:r>
              <a:rPr lang="fr-FR" sz="2200" dirty="0">
                <a:solidFill>
                  <a:schemeClr val="tx1"/>
                </a:solidFill>
              </a:rPr>
              <a:t>, U </a:t>
            </a:r>
            <a:r>
              <a:rPr lang="fr-FR" sz="2200" dirty="0" err="1">
                <a:solidFill>
                  <a:schemeClr val="tx1"/>
                </a:solidFill>
              </a:rPr>
              <a:t>u</a:t>
            </a:r>
            <a:r>
              <a:rPr lang="fr-FR" sz="2200" dirty="0">
                <a:solidFill>
                  <a:schemeClr val="tx1"/>
                </a:solidFill>
              </a:rPr>
              <a:t>)".</a:t>
            </a:r>
            <a:endParaRPr lang="fr-FR" sz="2000" dirty="0">
              <a:solidFill>
                <a:schemeClr val="tx1"/>
              </a:solidFill>
            </a:endParaRPr>
          </a:p>
          <a:p>
            <a:pPr marL="0" indent="0">
              <a:buNone/>
            </a:pPr>
            <a:endParaRPr lang="fr-FR" sz="2000"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15</a:t>
            </a:fld>
            <a:endParaRPr lang="en-US"/>
          </a:p>
        </p:txBody>
      </p:sp>
      <p:graphicFrame>
        <p:nvGraphicFramePr>
          <p:cNvPr id="11" name="Tableau 10"/>
          <p:cNvGraphicFramePr>
            <a:graphicFrameLocks noGrp="1"/>
          </p:cNvGraphicFramePr>
          <p:nvPr>
            <p:extLst>
              <p:ext uri="{D42A27DB-BD31-4B8C-83A1-F6EECF244321}">
                <p14:modId xmlns:p14="http://schemas.microsoft.com/office/powerpoint/2010/main" val="697177633"/>
              </p:ext>
            </p:extLst>
          </p:nvPr>
        </p:nvGraphicFramePr>
        <p:xfrm>
          <a:off x="570772" y="4149080"/>
          <a:ext cx="8249700" cy="1463040"/>
        </p:xfrm>
        <a:graphic>
          <a:graphicData uri="http://schemas.openxmlformats.org/drawingml/2006/table">
            <a:tbl>
              <a:tblPr firstRow="1" bandRow="1">
                <a:tableStyleId>{7DF18680-E054-41AD-8BC1-D1AEF772440D}</a:tableStyleId>
              </a:tblPr>
              <a:tblGrid>
                <a:gridCol w="4124850">
                  <a:extLst>
                    <a:ext uri="{9D8B030D-6E8A-4147-A177-3AD203B41FA5}">
                      <a16:colId xmlns:a16="http://schemas.microsoft.com/office/drawing/2014/main" val="20000"/>
                    </a:ext>
                  </a:extLst>
                </a:gridCol>
                <a:gridCol w="4124850">
                  <a:extLst>
                    <a:ext uri="{9D8B030D-6E8A-4147-A177-3AD203B41FA5}">
                      <a16:colId xmlns:a16="http://schemas.microsoft.com/office/drawing/2014/main" val="20001"/>
                    </a:ext>
                  </a:extLst>
                </a:gridCol>
              </a:tblGrid>
              <a:tr h="926274">
                <a:tc>
                  <a:txBody>
                    <a:bodyPr/>
                    <a:lstStyle/>
                    <a:p>
                      <a:r>
                        <a:rPr lang="fr-FR" sz="1800" dirty="0">
                          <a:solidFill>
                            <a:schemeClr val="tx1"/>
                          </a:solidFill>
                        </a:rPr>
                        <a:t>@</a:t>
                      </a:r>
                      <a:r>
                        <a:rPr lang="fr-FR" sz="1800" dirty="0" err="1">
                          <a:solidFill>
                            <a:schemeClr val="tx1"/>
                          </a:solidFill>
                        </a:rPr>
                        <a:t>FunctionalInterface</a:t>
                      </a:r>
                      <a:endParaRPr lang="fr-FR" sz="1800" dirty="0">
                        <a:solidFill>
                          <a:schemeClr val="tx1"/>
                        </a:solidFill>
                      </a:endParaRPr>
                    </a:p>
                    <a:p>
                      <a:r>
                        <a:rPr lang="fr-FR" sz="1800" dirty="0">
                          <a:solidFill>
                            <a:schemeClr val="tx1"/>
                          </a:solidFill>
                        </a:rPr>
                        <a:t>public interface </a:t>
                      </a:r>
                      <a:r>
                        <a:rPr lang="fr-FR" sz="1800" dirty="0" err="1">
                          <a:solidFill>
                            <a:schemeClr val="tx1"/>
                          </a:solidFill>
                        </a:rPr>
                        <a:t>BiFunction</a:t>
                      </a:r>
                      <a:r>
                        <a:rPr lang="fr-FR" sz="1800" dirty="0">
                          <a:solidFill>
                            <a:schemeClr val="tx1"/>
                          </a:solidFill>
                        </a:rPr>
                        <a:t>&lt;T,U,R&gt;</a:t>
                      </a:r>
                    </a:p>
                  </a:txBody>
                  <a:tcPr/>
                </a:tc>
                <a:tc>
                  <a:txBody>
                    <a:bodyPr/>
                    <a:lstStyle/>
                    <a:p>
                      <a:pPr algn="just"/>
                      <a:r>
                        <a:rPr lang="fr-FR" sz="1800" kern="1200" dirty="0">
                          <a:solidFill>
                            <a:schemeClr val="tx1"/>
                          </a:solidFill>
                          <a:effectLst/>
                        </a:rPr>
                        <a:t>•</a:t>
                      </a:r>
                      <a:r>
                        <a:rPr lang="fr-FR" sz="1800" kern="1200" baseline="0" dirty="0">
                          <a:solidFill>
                            <a:schemeClr val="tx1"/>
                          </a:solidFill>
                          <a:effectLst/>
                        </a:rPr>
                        <a:t> </a:t>
                      </a:r>
                      <a:r>
                        <a:rPr lang="fr-FR" sz="1800" kern="1200" dirty="0">
                          <a:solidFill>
                            <a:schemeClr val="tx1"/>
                          </a:solidFill>
                          <a:effectLst/>
                        </a:rPr>
                        <a:t>T - le type du premier argument de la fonction</a:t>
                      </a:r>
                    </a:p>
                    <a:p>
                      <a:pPr algn="just"/>
                      <a:r>
                        <a:rPr lang="fr-FR" sz="1800" kern="1200" dirty="0">
                          <a:solidFill>
                            <a:schemeClr val="tx1"/>
                          </a:solidFill>
                          <a:effectLst/>
                        </a:rPr>
                        <a:t>•</a:t>
                      </a:r>
                      <a:r>
                        <a:rPr lang="fr-FR" sz="1800" kern="1200" baseline="0" dirty="0">
                          <a:solidFill>
                            <a:schemeClr val="tx1"/>
                          </a:solidFill>
                          <a:effectLst/>
                        </a:rPr>
                        <a:t> </a:t>
                      </a:r>
                      <a:r>
                        <a:rPr lang="fr-FR" sz="1800" kern="1200" dirty="0">
                          <a:solidFill>
                            <a:schemeClr val="tx1"/>
                          </a:solidFill>
                          <a:effectLst/>
                        </a:rPr>
                        <a:t>U - le type du deuxième argument de la fonction</a:t>
                      </a:r>
                    </a:p>
                    <a:p>
                      <a:pPr algn="just"/>
                      <a:r>
                        <a:rPr lang="fr-FR" sz="1800" kern="1200" dirty="0">
                          <a:solidFill>
                            <a:schemeClr val="tx1"/>
                          </a:solidFill>
                          <a:effectLst/>
                        </a:rPr>
                        <a:t>•</a:t>
                      </a:r>
                      <a:r>
                        <a:rPr lang="fr-FR" sz="1800" kern="1200" baseline="0" dirty="0">
                          <a:solidFill>
                            <a:schemeClr val="tx1"/>
                          </a:solidFill>
                          <a:effectLst/>
                        </a:rPr>
                        <a:t> </a:t>
                      </a:r>
                      <a:r>
                        <a:rPr lang="fr-FR" sz="1800" kern="1200" dirty="0">
                          <a:solidFill>
                            <a:schemeClr val="tx1"/>
                          </a:solidFill>
                          <a:effectLst/>
                        </a:rPr>
                        <a:t>R - le type du résultat de la fonction</a:t>
                      </a:r>
                      <a:endParaRPr lang="fr-FR" sz="1800" b="1" kern="1200" dirty="0">
                        <a:solidFill>
                          <a:schemeClr val="tx1"/>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554714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547664" y="682313"/>
            <a:ext cx="7272808" cy="576064"/>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2600" b="1" dirty="0">
                <a:solidFill>
                  <a:schemeClr val="dk1"/>
                </a:solidFill>
                <a:latin typeface="+mn-lt"/>
                <a:ea typeface="+mn-ea"/>
                <a:cs typeface="+mn-cs"/>
              </a:rPr>
              <a:t>Les interfaces fonctionnelles les plus utilisées</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marL="0" indent="0" algn="just">
              <a:buNone/>
            </a:pPr>
            <a:r>
              <a:rPr lang="fr-FR" sz="2000" b="1" i="1" u="sng" dirty="0">
                <a:solidFill>
                  <a:schemeClr val="accent6"/>
                </a:solidFill>
              </a:rPr>
              <a:t>•	</a:t>
            </a:r>
            <a:r>
              <a:rPr lang="fr-FR" sz="2000" b="1" i="1" u="sng" dirty="0" err="1">
                <a:solidFill>
                  <a:schemeClr val="accent6"/>
                </a:solidFill>
              </a:rPr>
              <a:t>UnaryOperator</a:t>
            </a:r>
            <a:endParaRPr lang="fr-FR" sz="2400" dirty="0">
              <a:solidFill>
                <a:schemeClr val="bg1"/>
              </a:solidFill>
            </a:endParaRPr>
          </a:p>
          <a:p>
            <a:r>
              <a:rPr lang="fr-FR" sz="2400" dirty="0">
                <a:solidFill>
                  <a:schemeClr val="tx1"/>
                </a:solidFill>
              </a:rPr>
              <a:t>Représente une opération sur un opérande unique qui produit un résultat du même type que son opérande. C’est une spécialisation de l’interface </a:t>
            </a:r>
            <a:r>
              <a:rPr lang="fr-FR" sz="2400" b="1" dirty="0">
                <a:solidFill>
                  <a:schemeClr val="tx1"/>
                </a:solidFill>
              </a:rPr>
              <a:t>"</a:t>
            </a:r>
            <a:r>
              <a:rPr lang="fr-FR" sz="2400" b="1" dirty="0" err="1">
                <a:solidFill>
                  <a:schemeClr val="tx1"/>
                </a:solidFill>
              </a:rPr>
              <a:t>Function</a:t>
            </a:r>
            <a:r>
              <a:rPr lang="fr-FR" sz="2400" b="1" dirty="0">
                <a:solidFill>
                  <a:schemeClr val="tx1"/>
                </a:solidFill>
              </a:rPr>
              <a:t>"</a:t>
            </a:r>
            <a:r>
              <a:rPr lang="fr-FR" sz="2400" dirty="0">
                <a:solidFill>
                  <a:schemeClr val="tx1"/>
                </a:solidFill>
              </a:rPr>
              <a:t> dans le cas où l'opérande et le résultat sont du même type. L’interface abstraite de cette interface est </a:t>
            </a:r>
            <a:r>
              <a:rPr lang="fr-FR" sz="2400" b="1" dirty="0">
                <a:solidFill>
                  <a:schemeClr val="tx1"/>
                </a:solidFill>
              </a:rPr>
              <a:t>"</a:t>
            </a:r>
            <a:r>
              <a:rPr lang="fr-FR" sz="2400" b="1" dirty="0" err="1">
                <a:solidFill>
                  <a:schemeClr val="tx1"/>
                </a:solidFill>
              </a:rPr>
              <a:t>apply</a:t>
            </a:r>
            <a:r>
              <a:rPr lang="fr-FR" sz="2400" b="1" dirty="0">
                <a:solidFill>
                  <a:schemeClr val="tx1"/>
                </a:solidFill>
              </a:rPr>
              <a:t>(Object)".</a:t>
            </a:r>
            <a:endParaRPr lang="fr-FR" sz="2400" dirty="0">
              <a:solidFill>
                <a:schemeClr val="tx1"/>
              </a:solidFill>
            </a:endParaRPr>
          </a:p>
          <a:p>
            <a:pPr marL="0" indent="0">
              <a:buNone/>
            </a:pPr>
            <a:endParaRPr lang="fr-FR" sz="2000"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16</a:t>
            </a:fld>
            <a:endParaRPr lang="en-US"/>
          </a:p>
        </p:txBody>
      </p:sp>
      <p:graphicFrame>
        <p:nvGraphicFramePr>
          <p:cNvPr id="11" name="Tableau 10"/>
          <p:cNvGraphicFramePr>
            <a:graphicFrameLocks noGrp="1"/>
          </p:cNvGraphicFramePr>
          <p:nvPr>
            <p:extLst>
              <p:ext uri="{D42A27DB-BD31-4B8C-83A1-F6EECF244321}">
                <p14:modId xmlns:p14="http://schemas.microsoft.com/office/powerpoint/2010/main" val="3486890213"/>
              </p:ext>
            </p:extLst>
          </p:nvPr>
        </p:nvGraphicFramePr>
        <p:xfrm>
          <a:off x="636067" y="4941168"/>
          <a:ext cx="8249700" cy="926274"/>
        </p:xfrm>
        <a:graphic>
          <a:graphicData uri="http://schemas.openxmlformats.org/drawingml/2006/table">
            <a:tbl>
              <a:tblPr firstRow="1" bandRow="1">
                <a:tableStyleId>{7DF18680-E054-41AD-8BC1-D1AEF772440D}</a:tableStyleId>
              </a:tblPr>
              <a:tblGrid>
                <a:gridCol w="4124850">
                  <a:extLst>
                    <a:ext uri="{9D8B030D-6E8A-4147-A177-3AD203B41FA5}">
                      <a16:colId xmlns:a16="http://schemas.microsoft.com/office/drawing/2014/main" val="20000"/>
                    </a:ext>
                  </a:extLst>
                </a:gridCol>
                <a:gridCol w="4124850">
                  <a:extLst>
                    <a:ext uri="{9D8B030D-6E8A-4147-A177-3AD203B41FA5}">
                      <a16:colId xmlns:a16="http://schemas.microsoft.com/office/drawing/2014/main" val="20001"/>
                    </a:ext>
                  </a:extLst>
                </a:gridCol>
              </a:tblGrid>
              <a:tr h="926274">
                <a:tc>
                  <a:txBody>
                    <a:bodyPr/>
                    <a:lstStyle/>
                    <a:p>
                      <a:r>
                        <a:rPr lang="fr-FR" sz="1800" dirty="0">
                          <a:solidFill>
                            <a:schemeClr val="tx1"/>
                          </a:solidFill>
                        </a:rPr>
                        <a:t>@</a:t>
                      </a:r>
                      <a:r>
                        <a:rPr lang="fr-FR" sz="1800" dirty="0" err="1">
                          <a:solidFill>
                            <a:schemeClr val="tx1"/>
                          </a:solidFill>
                        </a:rPr>
                        <a:t>FunctionalInterface</a:t>
                      </a:r>
                      <a:endParaRPr lang="fr-FR" sz="1800" dirty="0">
                        <a:solidFill>
                          <a:schemeClr val="tx1"/>
                        </a:solidFill>
                      </a:endParaRPr>
                    </a:p>
                    <a:p>
                      <a:r>
                        <a:rPr lang="fr-FR" sz="1800" dirty="0">
                          <a:solidFill>
                            <a:schemeClr val="tx1"/>
                          </a:solidFill>
                        </a:rPr>
                        <a:t>public interface </a:t>
                      </a:r>
                      <a:r>
                        <a:rPr lang="fr-FR" sz="1800" dirty="0" err="1">
                          <a:solidFill>
                            <a:schemeClr val="tx1"/>
                          </a:solidFill>
                        </a:rPr>
                        <a:t>UnaryOperator</a:t>
                      </a:r>
                      <a:r>
                        <a:rPr lang="fr-FR" sz="1800" dirty="0">
                          <a:solidFill>
                            <a:schemeClr val="tx1"/>
                          </a:solidFill>
                        </a:rPr>
                        <a:t>&lt;T&gt;</a:t>
                      </a:r>
                    </a:p>
                    <a:p>
                      <a:r>
                        <a:rPr lang="fr-FR" sz="1800" dirty="0" err="1">
                          <a:solidFill>
                            <a:schemeClr val="tx1"/>
                          </a:solidFill>
                        </a:rPr>
                        <a:t>extends</a:t>
                      </a:r>
                      <a:r>
                        <a:rPr lang="fr-FR" sz="1800" dirty="0">
                          <a:solidFill>
                            <a:schemeClr val="tx1"/>
                          </a:solidFill>
                        </a:rPr>
                        <a:t> </a:t>
                      </a:r>
                      <a:r>
                        <a:rPr lang="fr-FR" sz="1800" dirty="0" err="1">
                          <a:solidFill>
                            <a:schemeClr val="tx1"/>
                          </a:solidFill>
                        </a:rPr>
                        <a:t>Function</a:t>
                      </a:r>
                      <a:r>
                        <a:rPr lang="fr-FR" sz="1800" dirty="0">
                          <a:solidFill>
                            <a:schemeClr val="tx1"/>
                          </a:solidFill>
                        </a:rPr>
                        <a:t>&lt;T,T&gt;</a:t>
                      </a:r>
                    </a:p>
                  </a:txBody>
                  <a:tcPr/>
                </a:tc>
                <a:tc>
                  <a:txBody>
                    <a:bodyPr/>
                    <a:lstStyle/>
                    <a:p>
                      <a:pPr algn="just"/>
                      <a:r>
                        <a:rPr lang="fr-FR" sz="1800" kern="1200" dirty="0">
                          <a:solidFill>
                            <a:schemeClr val="tx1"/>
                          </a:solidFill>
                          <a:effectLst/>
                        </a:rPr>
                        <a:t>T - le type de l'opérande et du résultat de l'opération</a:t>
                      </a:r>
                      <a:endParaRPr lang="fr-FR" sz="1800" b="1" kern="1200" dirty="0">
                        <a:solidFill>
                          <a:schemeClr val="tx1"/>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196390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ytuł 2"/>
          <p:cNvSpPr>
            <a:spLocks noGrp="1"/>
          </p:cNvSpPr>
          <p:nvPr>
            <p:ph type="title"/>
          </p:nvPr>
        </p:nvSpPr>
        <p:spPr>
          <a:xfrm>
            <a:off x="1403648" y="648020"/>
            <a:ext cx="6984776" cy="644650"/>
          </a:xfrm>
          <a:solidFill>
            <a:schemeClr val="tx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3200" b="1">
                <a:solidFill>
                  <a:schemeClr val="dk1"/>
                </a:solidFill>
                <a:latin typeface="+mn-lt"/>
                <a:ea typeface="+mn-ea"/>
                <a:cs typeface="+mn-cs"/>
              </a:rPr>
              <a:t>Plan</a:t>
            </a:r>
            <a:endParaRPr lang="en-US" sz="3200" b="1" dirty="0">
              <a:solidFill>
                <a:schemeClr val="dk1"/>
              </a:solidFill>
              <a:latin typeface="+mn-lt"/>
              <a:ea typeface="+mn-ea"/>
              <a:cs typeface="+mn-cs"/>
            </a:endParaRPr>
          </a:p>
        </p:txBody>
      </p:sp>
      <p:sp>
        <p:nvSpPr>
          <p:cNvPr id="2" name="Symbol zastępczy zawartości 1"/>
          <p:cNvSpPr>
            <a:spLocks noGrp="1"/>
          </p:cNvSpPr>
          <p:nvPr>
            <p:ph idx="1"/>
          </p:nvPr>
        </p:nvSpPr>
        <p:spPr>
          <a:xfrm>
            <a:off x="3203848" y="1152908"/>
            <a:ext cx="5616624" cy="4940388"/>
          </a:xfrm>
        </p:spPr>
        <p:txBody>
          <a:bodyPr>
            <a:normAutofit fontScale="77500" lnSpcReduction="20000"/>
          </a:bodyPr>
          <a:lstStyle/>
          <a:p>
            <a:pPr fontAlgn="t"/>
            <a:endParaRPr lang="fr-FR" sz="2800" dirty="0">
              <a:solidFill>
                <a:schemeClr val="bg1"/>
              </a:solidFill>
            </a:endParaRPr>
          </a:p>
          <a:p>
            <a:r>
              <a:rPr lang="fr-FR" sz="2800" dirty="0">
                <a:solidFill>
                  <a:schemeClr val="bg1"/>
                </a:solidFill>
              </a:rPr>
              <a:t>Introduction </a:t>
            </a:r>
          </a:p>
          <a:p>
            <a:r>
              <a:rPr lang="fr-FR" sz="2800" dirty="0">
                <a:solidFill>
                  <a:schemeClr val="bg1"/>
                </a:solidFill>
              </a:rPr>
              <a:t>Classe et objet</a:t>
            </a:r>
          </a:p>
          <a:p>
            <a:r>
              <a:rPr lang="fr-FR" sz="2800" dirty="0">
                <a:solidFill>
                  <a:schemeClr val="bg1"/>
                </a:solidFill>
              </a:rPr>
              <a:t>Encapsulation</a:t>
            </a:r>
          </a:p>
          <a:p>
            <a:r>
              <a:rPr lang="fr-FR" sz="2800" dirty="0">
                <a:solidFill>
                  <a:schemeClr val="bg1"/>
                </a:solidFill>
              </a:rPr>
              <a:t>Héritage</a:t>
            </a:r>
          </a:p>
          <a:p>
            <a:pPr fontAlgn="t"/>
            <a:r>
              <a:rPr lang="fr-FR" sz="2800" dirty="0">
                <a:solidFill>
                  <a:schemeClr val="bg1"/>
                </a:solidFill>
              </a:rPr>
              <a:t>Polymorphisme</a:t>
            </a:r>
          </a:p>
          <a:p>
            <a:pPr fontAlgn="t"/>
            <a:r>
              <a:rPr lang="fr-FR" sz="2800" dirty="0">
                <a:solidFill>
                  <a:schemeClr val="bg1"/>
                </a:solidFill>
              </a:rPr>
              <a:t>Exceptions</a:t>
            </a:r>
          </a:p>
          <a:p>
            <a:r>
              <a:rPr lang="fr-FR" sz="2800" dirty="0">
                <a:solidFill>
                  <a:schemeClr val="bg1"/>
                </a:solidFill>
              </a:rPr>
              <a:t>Connexion Base de donnée</a:t>
            </a:r>
          </a:p>
          <a:p>
            <a:pPr fontAlgn="t"/>
            <a:r>
              <a:rPr lang="fr-FR" sz="3200" b="1" u="sng" dirty="0">
                <a:solidFill>
                  <a:schemeClr val="bg1"/>
                </a:solidFill>
              </a:rPr>
              <a:t>Interfaces</a:t>
            </a:r>
          </a:p>
          <a:p>
            <a:pPr fontAlgn="t"/>
            <a:r>
              <a:rPr lang="fr-FR" sz="2800" dirty="0">
                <a:solidFill>
                  <a:schemeClr val="bg1"/>
                </a:solidFill>
              </a:rPr>
              <a:t>Lambda Expression</a:t>
            </a:r>
          </a:p>
          <a:p>
            <a:r>
              <a:rPr lang="fr-FR" sz="2800" dirty="0">
                <a:solidFill>
                  <a:schemeClr val="bg1"/>
                </a:solidFill>
              </a:rPr>
              <a:t>Collections</a:t>
            </a:r>
          </a:p>
          <a:p>
            <a:r>
              <a:rPr lang="fr-FR" sz="2800" dirty="0">
                <a:solidFill>
                  <a:schemeClr val="bg1"/>
                </a:solidFill>
              </a:rPr>
              <a:t>Stream</a:t>
            </a:r>
          </a:p>
        </p:txBody>
      </p:sp>
      <p:sp>
        <p:nvSpPr>
          <p:cNvPr id="4" name="Espace réservé du numéro de diapositive 3"/>
          <p:cNvSpPr>
            <a:spLocks noGrp="1"/>
          </p:cNvSpPr>
          <p:nvPr>
            <p:ph type="sldNum" sz="quarter" idx="12"/>
          </p:nvPr>
        </p:nvSpPr>
        <p:spPr/>
        <p:txBody>
          <a:bodyPr/>
          <a:lstStyle/>
          <a:p>
            <a:fld id="{DB156223-6CBB-4053-8E25-8C4A16887D28}" type="slidenum">
              <a:rPr lang="en-US" smtClean="0"/>
              <a:pPr/>
              <a:t>2</a:t>
            </a:fld>
            <a:endParaRPr lang="en-US"/>
          </a:p>
        </p:txBody>
      </p:sp>
    </p:spTree>
    <p:extLst>
      <p:ext uri="{BB962C8B-B14F-4D97-AF65-F5344CB8AC3E}">
        <p14:creationId xmlns:p14="http://schemas.microsoft.com/office/powerpoint/2010/main" val="1100665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p:cNvSpPr>
            <a:spLocks noGrp="1"/>
          </p:cNvSpPr>
          <p:nvPr>
            <p:ph type="title"/>
          </p:nvPr>
        </p:nvSpPr>
        <p:spPr>
          <a:xfrm>
            <a:off x="1403648" y="648020"/>
            <a:ext cx="6984776" cy="644650"/>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3200" b="1" dirty="0"/>
              <a:t>Objectifs</a:t>
            </a:r>
            <a:endParaRPr lang="en-US" sz="3200" b="1" dirty="0">
              <a:solidFill>
                <a:schemeClr val="dk1"/>
              </a:solidFill>
              <a:latin typeface="+mn-lt"/>
              <a:ea typeface="+mn-ea"/>
              <a:cs typeface="+mn-cs"/>
            </a:endParaRPr>
          </a:p>
        </p:txBody>
      </p:sp>
      <p:sp>
        <p:nvSpPr>
          <p:cNvPr id="2" name="Symbol zastępczy zawartości 1"/>
          <p:cNvSpPr>
            <a:spLocks noGrp="1"/>
          </p:cNvSpPr>
          <p:nvPr>
            <p:ph idx="1"/>
          </p:nvPr>
        </p:nvSpPr>
        <p:spPr>
          <a:xfrm>
            <a:off x="1096206" y="1844824"/>
            <a:ext cx="7724266" cy="3960440"/>
          </a:xfrm>
        </p:spPr>
        <p:txBody>
          <a:bodyPr>
            <a:normAutofit/>
          </a:bodyPr>
          <a:lstStyle/>
          <a:p>
            <a:pPr marL="274320" indent="-274320">
              <a:spcBef>
                <a:spcPct val="20000"/>
              </a:spcBef>
              <a:buFont typeface="Arial" pitchFamily="34" charset="0"/>
              <a:buChar char="•"/>
            </a:pPr>
            <a:r>
              <a:rPr lang="fr-FR" sz="2800" dirty="0">
                <a:solidFill>
                  <a:schemeClr val="tx1"/>
                </a:solidFill>
                <a:latin typeface="Times New Roman" panose="02020603050405020304" pitchFamily="18" charset="0"/>
                <a:cs typeface="Times New Roman" panose="02020603050405020304" pitchFamily="18" charset="0"/>
              </a:rPr>
              <a:t>Les méthodes par défaut et les méthodes statiques.</a:t>
            </a:r>
          </a:p>
          <a:p>
            <a:pPr marL="274320" indent="-274320">
              <a:spcBef>
                <a:spcPct val="20000"/>
              </a:spcBef>
              <a:buFont typeface="Arial" pitchFamily="34" charset="0"/>
              <a:buChar char="•"/>
            </a:pPr>
            <a:endParaRPr lang="fr-FR" sz="2800" dirty="0">
              <a:solidFill>
                <a:schemeClr val="tx1"/>
              </a:solidFill>
              <a:latin typeface="Times New Roman" panose="02020603050405020304" pitchFamily="18" charset="0"/>
              <a:cs typeface="Times New Roman" panose="02020603050405020304" pitchFamily="18" charset="0"/>
            </a:endParaRPr>
          </a:p>
          <a:p>
            <a:pPr marL="274320" indent="-274320">
              <a:spcBef>
                <a:spcPct val="20000"/>
              </a:spcBef>
              <a:buFont typeface="Arial" pitchFamily="34" charset="0"/>
              <a:buChar char="•"/>
            </a:pPr>
            <a:r>
              <a:rPr lang="fr-FR" sz="2800" dirty="0">
                <a:solidFill>
                  <a:schemeClr val="tx1"/>
                </a:solidFill>
                <a:latin typeface="Times New Roman" panose="02020603050405020304" pitchFamily="18" charset="0"/>
                <a:cs typeface="Times New Roman" panose="02020603050405020304" pitchFamily="18" charset="0"/>
              </a:rPr>
              <a:t>Les interfaces Fonctionnelles </a:t>
            </a:r>
          </a:p>
        </p:txBody>
      </p:sp>
      <p:sp>
        <p:nvSpPr>
          <p:cNvPr id="4" name="Espace réservé du numéro de diapositive 3"/>
          <p:cNvSpPr>
            <a:spLocks noGrp="1"/>
          </p:cNvSpPr>
          <p:nvPr>
            <p:ph type="sldNum" sz="quarter" idx="12"/>
          </p:nvPr>
        </p:nvSpPr>
        <p:spPr/>
        <p:txBody>
          <a:bodyPr/>
          <a:lstStyle/>
          <a:p>
            <a:fld id="{DB156223-6CBB-4053-8E25-8C4A16887D28}" type="slidenum">
              <a:rPr lang="en-US" smtClean="0"/>
              <a:pPr/>
              <a:t>3</a:t>
            </a:fld>
            <a:endParaRPr lang="en-US"/>
          </a:p>
        </p:txBody>
      </p:sp>
    </p:spTree>
    <p:extLst>
      <p:ext uri="{BB962C8B-B14F-4D97-AF65-F5344CB8AC3E}">
        <p14:creationId xmlns:p14="http://schemas.microsoft.com/office/powerpoint/2010/main" val="310061534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547664" y="682313"/>
            <a:ext cx="7272808" cy="576064"/>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2600" b="1" dirty="0">
                <a:solidFill>
                  <a:schemeClr val="dk1"/>
                </a:solidFill>
                <a:latin typeface="+mn-lt"/>
                <a:ea typeface="+mn-ea"/>
                <a:cs typeface="+mn-cs"/>
              </a:rPr>
              <a:t>Les méthodes par défaut</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marL="0" indent="0" algn="just">
              <a:buNone/>
            </a:pPr>
            <a:r>
              <a:rPr lang="fr-FR" sz="2400" dirty="0">
                <a:solidFill>
                  <a:schemeClr val="tx1"/>
                </a:solidFill>
              </a:rPr>
              <a:t>Parmi les nouveautés apportées par Java 8, on en trouve deux qui concernent les interfaces: les méthodes statiques et les méthodes par défaut. </a:t>
            </a:r>
          </a:p>
          <a:p>
            <a:pPr marL="0" indent="0" algn="just">
              <a:buNone/>
            </a:pPr>
            <a:endParaRPr lang="fr-FR" sz="2400" dirty="0">
              <a:solidFill>
                <a:schemeClr val="tx1"/>
              </a:solidFill>
            </a:endParaRPr>
          </a:p>
          <a:p>
            <a:pPr marL="0" indent="0" algn="just">
              <a:buNone/>
            </a:pPr>
            <a:r>
              <a:rPr lang="fr-FR" sz="2400" dirty="0">
                <a:solidFill>
                  <a:schemeClr val="tx1"/>
                </a:solidFill>
              </a:rPr>
              <a:t>Les méthodes statiques définies sur les interfaces fonctionnent exactement de la même façon que celles portées par les classes, il n'y a donc pas grand-chose à en dire. En revanche, les méthodes par défaut risquent de modifier assez profondément notre façon de concevoir nos API.</a:t>
            </a:r>
          </a:p>
          <a:p>
            <a:pPr marL="0" indent="0" algn="just">
              <a:buNone/>
            </a:pPr>
            <a:endParaRPr lang="fr-FR" sz="2200" i="0"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4</a:t>
            </a:fld>
            <a:endParaRPr lang="en-US"/>
          </a:p>
        </p:txBody>
      </p:sp>
    </p:spTree>
    <p:extLst>
      <p:ext uri="{BB962C8B-B14F-4D97-AF65-F5344CB8AC3E}">
        <p14:creationId xmlns:p14="http://schemas.microsoft.com/office/powerpoint/2010/main" val="12165493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619672" y="693852"/>
            <a:ext cx="7056784" cy="552985"/>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2600" b="1" dirty="0">
                <a:solidFill>
                  <a:schemeClr val="dk1"/>
                </a:solidFill>
                <a:latin typeface="+mn-lt"/>
                <a:ea typeface="+mn-ea"/>
                <a:cs typeface="+mn-cs"/>
              </a:rPr>
              <a:t>Les méthodes par défaut</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marL="0" indent="0" algn="just">
              <a:buNone/>
            </a:pPr>
            <a:r>
              <a:rPr lang="fr-FR" sz="2400" i="0" dirty="0">
                <a:solidFill>
                  <a:schemeClr val="tx1"/>
                </a:solidFill>
              </a:rPr>
              <a:t>L’intérêt principal des méthodes par défaut est d’ajouter des nouvelles fonctionnalités aux interfaces tout en assurant  la compatibilité avec les versions précédentes des JDK.</a:t>
            </a:r>
          </a:p>
          <a:p>
            <a:pPr marL="0" indent="0" algn="just">
              <a:buNone/>
            </a:pPr>
            <a:r>
              <a:rPr lang="fr-FR" sz="2400" u="sng" dirty="0">
                <a:solidFill>
                  <a:schemeClr val="tx1"/>
                </a:solidFill>
              </a:rPr>
              <a:t>Exemple:</a:t>
            </a:r>
          </a:p>
          <a:p>
            <a:pPr marL="0" indent="0" algn="just">
              <a:buNone/>
            </a:pPr>
            <a:endParaRPr lang="fr-FR" sz="2200" u="sng"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5</a:t>
            </a:fld>
            <a:endParaRPr lang="en-US"/>
          </a:p>
        </p:txBody>
      </p:sp>
      <p:pic>
        <p:nvPicPr>
          <p:cNvPr id="6" name="Image 5"/>
          <p:cNvPicPr/>
          <p:nvPr/>
        </p:nvPicPr>
        <p:blipFill>
          <a:blip r:embed="rId2">
            <a:extLst>
              <a:ext uri="{28A0092B-C50C-407E-A947-70E740481C1C}">
                <a14:useLocalDpi xmlns:a14="http://schemas.microsoft.com/office/drawing/2010/main" val="0"/>
              </a:ext>
            </a:extLst>
          </a:blip>
          <a:stretch>
            <a:fillRect/>
          </a:stretch>
        </p:blipFill>
        <p:spPr>
          <a:xfrm>
            <a:off x="2447617" y="3501008"/>
            <a:ext cx="4428639" cy="23762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052846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547664" y="705508"/>
            <a:ext cx="7056784" cy="529674"/>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2600" b="1" dirty="0">
                <a:solidFill>
                  <a:schemeClr val="dk1"/>
                </a:solidFill>
                <a:latin typeface="+mn-lt"/>
                <a:ea typeface="+mn-ea"/>
                <a:cs typeface="+mn-cs"/>
              </a:rPr>
              <a:t>Les méthodes par défaut</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marL="0" indent="0" algn="just">
              <a:buNone/>
            </a:pPr>
            <a:r>
              <a:rPr lang="fr-FR" sz="2400" dirty="0">
                <a:solidFill>
                  <a:schemeClr val="tx1"/>
                </a:solidFill>
              </a:rPr>
              <a:t>L’interface Formule définit la méthode abstraite </a:t>
            </a:r>
            <a:r>
              <a:rPr lang="fr-FR" sz="2400" b="1" dirty="0">
                <a:solidFill>
                  <a:schemeClr val="tx1"/>
                </a:solidFill>
              </a:rPr>
              <a:t>"calculer"</a:t>
            </a:r>
            <a:r>
              <a:rPr lang="fr-FR" sz="2400" dirty="0">
                <a:solidFill>
                  <a:schemeClr val="tx1"/>
                </a:solidFill>
              </a:rPr>
              <a:t> la méthode par et défaut </a:t>
            </a:r>
            <a:r>
              <a:rPr lang="fr-FR" sz="2400" b="1" dirty="0">
                <a:solidFill>
                  <a:schemeClr val="tx1"/>
                </a:solidFill>
              </a:rPr>
              <a:t>"</a:t>
            </a:r>
            <a:r>
              <a:rPr lang="fr-FR" sz="2400" b="1" dirty="0" err="1">
                <a:solidFill>
                  <a:schemeClr val="tx1"/>
                </a:solidFill>
              </a:rPr>
              <a:t>sqrt</a:t>
            </a:r>
            <a:r>
              <a:rPr lang="fr-FR" sz="2400" b="1" dirty="0">
                <a:solidFill>
                  <a:schemeClr val="tx1"/>
                </a:solidFill>
              </a:rPr>
              <a:t>"</a:t>
            </a:r>
            <a:r>
              <a:rPr lang="fr-FR" sz="2400" dirty="0">
                <a:solidFill>
                  <a:schemeClr val="tx1"/>
                </a:solidFill>
              </a:rPr>
              <a:t>. Classes concrètes n’ont qu'à implémenté la méthode abstraite calculer. </a:t>
            </a:r>
          </a:p>
          <a:p>
            <a:pPr marL="0" indent="0" algn="just">
              <a:buNone/>
            </a:pPr>
            <a:endParaRPr lang="fr-FR" sz="2400" dirty="0"/>
          </a:p>
          <a:p>
            <a:pPr marL="0" indent="0" algn="just">
              <a:buNone/>
            </a:pPr>
            <a:endParaRPr lang="fr-FR" sz="2400" dirty="0"/>
          </a:p>
          <a:p>
            <a:pPr marL="0" indent="0" algn="just">
              <a:buNone/>
            </a:pPr>
            <a:endParaRPr lang="fr-FR" sz="2200" u="sng"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6</a:t>
            </a:fld>
            <a:endParaRPr lang="en-US"/>
          </a:p>
        </p:txBody>
      </p:sp>
      <p:pic>
        <p:nvPicPr>
          <p:cNvPr id="7" name="Image 6"/>
          <p:cNvPicPr/>
          <p:nvPr/>
        </p:nvPicPr>
        <p:blipFill>
          <a:blip r:embed="rId2">
            <a:extLst>
              <a:ext uri="{28A0092B-C50C-407E-A947-70E740481C1C}">
                <a14:useLocalDpi xmlns:a14="http://schemas.microsoft.com/office/drawing/2010/main" val="0"/>
              </a:ext>
            </a:extLst>
          </a:blip>
          <a:stretch>
            <a:fillRect/>
          </a:stretch>
        </p:blipFill>
        <p:spPr>
          <a:xfrm>
            <a:off x="1835696" y="2996952"/>
            <a:ext cx="5328592" cy="28803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816328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782103"/>
            <a:ext cx="7128792" cy="552985"/>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2600" b="1" dirty="0">
                <a:solidFill>
                  <a:schemeClr val="dk1"/>
                </a:solidFill>
                <a:latin typeface="+mn-lt"/>
                <a:ea typeface="+mn-ea"/>
                <a:cs typeface="+mn-cs"/>
              </a:rPr>
              <a:t>Les méthodes par défaut</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marL="0" indent="0" algn="just">
              <a:buNone/>
            </a:pPr>
            <a:r>
              <a:rPr lang="fr-FR" sz="2600" dirty="0">
                <a:solidFill>
                  <a:schemeClr val="tx1"/>
                </a:solidFill>
              </a:rPr>
              <a:t>L’interface formule est implémentée en tant qu'objet anonyme. </a:t>
            </a:r>
          </a:p>
          <a:p>
            <a:pPr marL="0" indent="0" algn="just">
              <a:buNone/>
            </a:pPr>
            <a:endParaRPr lang="fr-FR" sz="2600" dirty="0">
              <a:solidFill>
                <a:schemeClr val="tx1"/>
              </a:solidFill>
            </a:endParaRPr>
          </a:p>
          <a:p>
            <a:pPr marL="0" indent="0" algn="just">
              <a:buNone/>
            </a:pPr>
            <a:r>
              <a:rPr lang="fr-FR" sz="2600" dirty="0">
                <a:solidFill>
                  <a:schemeClr val="tx1"/>
                </a:solidFill>
              </a:rPr>
              <a:t>Le code est assez verbeux: 6 lignes de code pour une simple calcule de </a:t>
            </a:r>
            <a:r>
              <a:rPr lang="fr-FR" sz="2600" b="1" dirty="0">
                <a:solidFill>
                  <a:schemeClr val="tx1"/>
                </a:solidFill>
              </a:rPr>
              <a:t>"</a:t>
            </a:r>
            <a:r>
              <a:rPr lang="fr-FR" sz="2600" b="1" dirty="0" err="1">
                <a:solidFill>
                  <a:schemeClr val="tx1"/>
                </a:solidFill>
              </a:rPr>
              <a:t>sqrt</a:t>
            </a:r>
            <a:r>
              <a:rPr lang="fr-FR" sz="2600" b="1" dirty="0">
                <a:solidFill>
                  <a:schemeClr val="tx1"/>
                </a:solidFill>
              </a:rPr>
              <a:t> (a * 100)".</a:t>
            </a:r>
            <a:r>
              <a:rPr lang="fr-FR" sz="2600" dirty="0">
                <a:solidFill>
                  <a:schemeClr val="tx1"/>
                </a:solidFill>
              </a:rPr>
              <a:t> </a:t>
            </a:r>
          </a:p>
          <a:p>
            <a:pPr marL="0" indent="0" algn="just">
              <a:buNone/>
            </a:pPr>
            <a:endParaRPr lang="fr-FR" sz="2600" dirty="0">
              <a:solidFill>
                <a:schemeClr val="tx1"/>
              </a:solidFill>
            </a:endParaRPr>
          </a:p>
          <a:p>
            <a:pPr marL="0" indent="0" algn="just">
              <a:buNone/>
            </a:pPr>
            <a:r>
              <a:rPr lang="fr-FR" sz="2600" dirty="0">
                <a:solidFill>
                  <a:schemeClr val="tx1"/>
                </a:solidFill>
              </a:rPr>
              <a:t>Dans les prochains chapitres nous présentons un moyen plus agréable d’implémentation d’interfaces qui possèdent une seule méthode abstraite (Single Abstract </a:t>
            </a:r>
            <a:r>
              <a:rPr lang="fr-FR" sz="2600" dirty="0" err="1">
                <a:solidFill>
                  <a:schemeClr val="tx1"/>
                </a:solidFill>
              </a:rPr>
              <a:t>Method</a:t>
            </a:r>
            <a:r>
              <a:rPr lang="fr-FR" sz="2600" dirty="0">
                <a:solidFill>
                  <a:schemeClr val="tx1"/>
                </a:solidFill>
              </a:rPr>
              <a:t> interface) en Java 8.</a:t>
            </a:r>
          </a:p>
          <a:p>
            <a:pPr marL="0" indent="0" algn="just">
              <a:buNone/>
            </a:pPr>
            <a:endParaRPr lang="fr-FR" sz="2400" dirty="0"/>
          </a:p>
          <a:p>
            <a:pPr marL="0" indent="0" algn="just">
              <a:buNone/>
            </a:pPr>
            <a:endParaRPr lang="fr-FR" sz="2200" u="sng"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7</a:t>
            </a:fld>
            <a:endParaRPr lang="en-US"/>
          </a:p>
        </p:txBody>
      </p:sp>
    </p:spTree>
    <p:extLst>
      <p:ext uri="{BB962C8B-B14F-4D97-AF65-F5344CB8AC3E}">
        <p14:creationId xmlns:p14="http://schemas.microsoft.com/office/powerpoint/2010/main" val="13487709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547664" y="693852"/>
            <a:ext cx="7056784" cy="552985"/>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2600" b="1" dirty="0">
                <a:solidFill>
                  <a:schemeClr val="dk1"/>
                </a:solidFill>
                <a:latin typeface="+mn-lt"/>
                <a:ea typeface="+mn-ea"/>
                <a:cs typeface="+mn-cs"/>
              </a:rPr>
              <a:t>Les interfaces fonctionnelles </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marL="0" indent="0" algn="just">
              <a:buNone/>
            </a:pPr>
            <a:r>
              <a:rPr lang="fr-FR" sz="2400" dirty="0">
                <a:solidFill>
                  <a:schemeClr val="tx1"/>
                </a:solidFill>
              </a:rPr>
              <a:t>Une interface fonctionnelle est une interface disposant une unique méthode abstraite. Le but est de définir la signature d’une méthode qui pourra être utilisée pour passer en paramètre : </a:t>
            </a:r>
          </a:p>
          <a:p>
            <a:pPr marL="0" indent="0" algn="just">
              <a:buNone/>
            </a:pPr>
            <a:endParaRPr lang="fr-FR" sz="2400" dirty="0">
              <a:solidFill>
                <a:schemeClr val="tx1"/>
              </a:solidFill>
            </a:endParaRPr>
          </a:p>
          <a:p>
            <a:pPr lvl="0"/>
            <a:r>
              <a:rPr lang="fr-FR" sz="2400" dirty="0">
                <a:solidFill>
                  <a:schemeClr val="tx1"/>
                </a:solidFill>
              </a:rPr>
              <a:t>Une référence vers une méthode statique</a:t>
            </a:r>
          </a:p>
          <a:p>
            <a:pPr lvl="0"/>
            <a:r>
              <a:rPr lang="fr-FR" sz="2400" dirty="0">
                <a:solidFill>
                  <a:schemeClr val="tx1"/>
                </a:solidFill>
              </a:rPr>
              <a:t>Une référence vers une méthode d’instance</a:t>
            </a:r>
          </a:p>
          <a:p>
            <a:pPr lvl="0"/>
            <a:r>
              <a:rPr lang="fr-FR" sz="2400" dirty="0">
                <a:solidFill>
                  <a:schemeClr val="tx1"/>
                </a:solidFill>
              </a:rPr>
              <a:t>Une référence vers un constructeur</a:t>
            </a:r>
          </a:p>
          <a:p>
            <a:pPr lvl="0"/>
            <a:r>
              <a:rPr lang="fr-FR" sz="2400" dirty="0">
                <a:solidFill>
                  <a:schemeClr val="tx1"/>
                </a:solidFill>
              </a:rPr>
              <a:t>Une expression lambda. </a:t>
            </a:r>
          </a:p>
          <a:p>
            <a:pPr marL="0" indent="0" algn="just">
              <a:buNone/>
            </a:pPr>
            <a:endParaRPr lang="fr-FR" sz="2200" u="sng" dirty="0"/>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8</a:t>
            </a:fld>
            <a:endParaRPr lang="en-US"/>
          </a:p>
        </p:txBody>
      </p:sp>
    </p:spTree>
    <p:extLst>
      <p:ext uri="{BB962C8B-B14F-4D97-AF65-F5344CB8AC3E}">
        <p14:creationId xmlns:p14="http://schemas.microsoft.com/office/powerpoint/2010/main" val="10368625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718342"/>
            <a:ext cx="7128792" cy="550418"/>
          </a:xfrm>
          <a:solidFill>
            <a:schemeClr val="bg2">
              <a:lumMod val="75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2600" b="1" dirty="0">
                <a:solidFill>
                  <a:schemeClr val="dk1"/>
                </a:solidFill>
                <a:latin typeface="+mn-lt"/>
                <a:ea typeface="+mn-ea"/>
                <a:cs typeface="+mn-cs"/>
              </a:rPr>
              <a:t>Les interfaces fonctionnelles </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marL="0" indent="0" algn="just">
              <a:buNone/>
            </a:pPr>
            <a:r>
              <a:rPr lang="fr-FR" sz="2000" i="0" dirty="0">
                <a:solidFill>
                  <a:schemeClr val="tx1"/>
                </a:solidFill>
              </a:rPr>
              <a:t>Une interface fonctionnelle pourra être annotée avec l’annotation </a:t>
            </a:r>
            <a:r>
              <a:rPr lang="fr-FR" sz="2000" b="1" i="0" dirty="0">
                <a:solidFill>
                  <a:schemeClr val="accent6"/>
                </a:solidFill>
              </a:rPr>
              <a:t>@</a:t>
            </a:r>
            <a:r>
              <a:rPr lang="fr-FR" sz="2000" b="1" i="0" dirty="0" err="1">
                <a:solidFill>
                  <a:schemeClr val="accent6"/>
                </a:solidFill>
              </a:rPr>
              <a:t>FunctionalInterface</a:t>
            </a:r>
            <a:r>
              <a:rPr lang="fr-FR" sz="2000" i="0" dirty="0">
                <a:solidFill>
                  <a:schemeClr val="tx1"/>
                </a:solidFill>
              </a:rPr>
              <a:t>. </a:t>
            </a:r>
            <a:r>
              <a:rPr lang="fr-FR" sz="2000" dirty="0">
                <a:solidFill>
                  <a:schemeClr val="tx1"/>
                </a:solidFill>
              </a:rPr>
              <a:t>Même si l'annotation </a:t>
            </a:r>
            <a:r>
              <a:rPr lang="fr-FR" sz="2000" b="1" i="0" dirty="0">
                <a:solidFill>
                  <a:schemeClr val="accent6"/>
                </a:solidFill>
              </a:rPr>
              <a:t>@</a:t>
            </a:r>
            <a:r>
              <a:rPr lang="fr-FR" sz="2000" b="1" i="0" dirty="0" err="1">
                <a:solidFill>
                  <a:schemeClr val="accent6"/>
                </a:solidFill>
              </a:rPr>
              <a:t>FunctionalInterface</a:t>
            </a:r>
            <a:r>
              <a:rPr lang="fr-FR" sz="2000" i="0" dirty="0">
                <a:solidFill>
                  <a:schemeClr val="tx1"/>
                </a:solidFill>
              </a:rPr>
              <a:t> </a:t>
            </a:r>
            <a:r>
              <a:rPr lang="fr-FR" sz="2000" dirty="0">
                <a:solidFill>
                  <a:schemeClr val="tx1"/>
                </a:solidFill>
              </a:rPr>
              <a:t>n’est pas obligatoire, elle a un rôle important permettant au compilateur de forcer l’interface afin qu’elle ne contienne qu’une seule méthode abstraite. Si nous essayons de définir plus d'une seule méthode abstraite dans une interface annotée avec </a:t>
            </a:r>
            <a:r>
              <a:rPr lang="fr-FR" sz="2000" b="1" i="0" dirty="0">
                <a:solidFill>
                  <a:schemeClr val="accent6"/>
                </a:solidFill>
              </a:rPr>
              <a:t>@</a:t>
            </a:r>
            <a:r>
              <a:rPr lang="fr-FR" sz="2000" b="1" i="0" dirty="0" err="1">
                <a:solidFill>
                  <a:schemeClr val="accent6"/>
                </a:solidFill>
              </a:rPr>
              <a:t>FunctionalInterface</a:t>
            </a:r>
            <a:r>
              <a:rPr lang="fr-FR" sz="2000" dirty="0"/>
              <a:t>, le compilateur affichera une erreur.</a:t>
            </a:r>
            <a:endParaRPr lang="fr-FR" sz="2000" i="0" dirty="0">
              <a:solidFill>
                <a:schemeClr val="bg1"/>
              </a:solidFill>
            </a:endParaRPr>
          </a:p>
        </p:txBody>
      </p:sp>
      <p:sp>
        <p:nvSpPr>
          <p:cNvPr id="5" name="Espace réservé du numéro de diapositive 4"/>
          <p:cNvSpPr>
            <a:spLocks noGrp="1"/>
          </p:cNvSpPr>
          <p:nvPr>
            <p:ph type="sldNum" sz="quarter" idx="12"/>
          </p:nvPr>
        </p:nvSpPr>
        <p:spPr/>
        <p:txBody>
          <a:bodyPr/>
          <a:lstStyle/>
          <a:p>
            <a:fld id="{DB156223-6CBB-4053-8E25-8C4A16887D28}" type="slidenum">
              <a:rPr lang="en-US" smtClean="0"/>
              <a:pPr/>
              <a:t>9</a:t>
            </a:fld>
            <a:endParaRPr lang="en-US"/>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702" y="4221088"/>
            <a:ext cx="5436604" cy="2421344"/>
          </a:xfrm>
          <a:prstGeom prst="rect">
            <a:avLst/>
          </a:prstGeom>
        </p:spPr>
      </p:pic>
    </p:spTree>
    <p:extLst>
      <p:ext uri="{BB962C8B-B14F-4D97-AF65-F5344CB8AC3E}">
        <p14:creationId xmlns:p14="http://schemas.microsoft.com/office/powerpoint/2010/main" val="292007725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1799</TotalTime>
  <Words>637</Words>
  <Application>Microsoft Office PowerPoint</Application>
  <PresentationFormat>Affichage à l'écran (4:3)</PresentationFormat>
  <Paragraphs>123</Paragraphs>
  <Slides>16</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Adobe Devanagari</vt:lpstr>
      <vt:lpstr>Arial</vt:lpstr>
      <vt:lpstr>Calibri</vt:lpstr>
      <vt:lpstr>Times New Roman</vt:lpstr>
      <vt:lpstr>Tw Cen MT</vt:lpstr>
      <vt:lpstr>Tw Cen MT Condensed</vt:lpstr>
      <vt:lpstr>Wingdings 3</vt:lpstr>
      <vt:lpstr>Intégral</vt:lpstr>
      <vt:lpstr> Conception par Objet et Programmation Java </vt:lpstr>
      <vt:lpstr>Plan</vt:lpstr>
      <vt:lpstr>Objectifs</vt:lpstr>
      <vt:lpstr>Les méthodes par défaut</vt:lpstr>
      <vt:lpstr>Les méthodes par défaut</vt:lpstr>
      <vt:lpstr>Les méthodes par défaut</vt:lpstr>
      <vt:lpstr>Les méthodes par défaut</vt:lpstr>
      <vt:lpstr>Les interfaces fonctionnelles </vt:lpstr>
      <vt:lpstr>Les interfaces fonctionnelles </vt:lpstr>
      <vt:lpstr>Les interfaces fonctionnelles les plus utilisées</vt:lpstr>
      <vt:lpstr>Les interfaces fonctionnelles les plus utilisées</vt:lpstr>
      <vt:lpstr>Les interfaces fonctionnelles les plus utilisées</vt:lpstr>
      <vt:lpstr>Les interfaces fonctionnelles les plus utilisées</vt:lpstr>
      <vt:lpstr>Les interfaces fonctionnelles les plus utilisées</vt:lpstr>
      <vt:lpstr>Les interfaces fonctionnelles les plus utilisées</vt:lpstr>
      <vt:lpstr>Les interfaces fonctionnelles les plus utilisées</vt:lpstr>
    </vt:vector>
  </TitlesOfParts>
  <Company>Biatel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 Inspired</dc:title>
  <dc:creator>Jarosław Wasilewski</dc:creator>
  <cp:lastModifiedBy>Houssem Eddine Lassoued</cp:lastModifiedBy>
  <cp:revision>136</cp:revision>
  <dcterms:created xsi:type="dcterms:W3CDTF">2011-08-10T09:14:16Z</dcterms:created>
  <dcterms:modified xsi:type="dcterms:W3CDTF">2018-09-19T23:25:24Z</dcterms:modified>
</cp:coreProperties>
</file>