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16"/>
  </p:notesMasterIdLst>
  <p:sldIdLst>
    <p:sldId id="355" r:id="rId2"/>
    <p:sldId id="258" r:id="rId3"/>
    <p:sldId id="354" r:id="rId4"/>
    <p:sldId id="315" r:id="rId5"/>
    <p:sldId id="345" r:id="rId6"/>
    <p:sldId id="334" r:id="rId7"/>
    <p:sldId id="346" r:id="rId8"/>
    <p:sldId id="352" r:id="rId9"/>
    <p:sldId id="335" r:id="rId10"/>
    <p:sldId id="347" r:id="rId11"/>
    <p:sldId id="348" r:id="rId12"/>
    <p:sldId id="349" r:id="rId13"/>
    <p:sldId id="350" r:id="rId14"/>
    <p:sldId id="35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ritage" id="{03222BC9-50AC-5641-9A4E-56F8AF5F87C7}">
          <p14:sldIdLst>
            <p14:sldId id="355"/>
            <p14:sldId id="258"/>
            <p14:sldId id="354"/>
            <p14:sldId id="315"/>
            <p14:sldId id="345"/>
            <p14:sldId id="334"/>
            <p14:sldId id="346"/>
            <p14:sldId id="352"/>
            <p14:sldId id="335"/>
            <p14:sldId id="347"/>
            <p14:sldId id="348"/>
            <p14:sldId id="349"/>
            <p14:sldId id="350"/>
            <p14:sldId id="3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7" d="100"/>
          <a:sy n="87" d="100"/>
        </p:scale>
        <p:origin x="63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37D74-C181-41DA-B2CC-0509BDCB1576}" type="datetimeFigureOut">
              <a:rPr lang="fr-FR" smtClean="0"/>
              <a:pPr/>
              <a:t>20/09/2018</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702C6-0EB5-4F7F-9077-A815188B5502}" type="slidenum">
              <a:rPr lang="fr-FR" smtClean="0"/>
              <a:pPr/>
              <a:t>‹N°›</a:t>
            </a:fld>
            <a:endParaRPr lang="fr-FR"/>
          </a:p>
        </p:txBody>
      </p:sp>
    </p:spTree>
    <p:extLst>
      <p:ext uri="{BB962C8B-B14F-4D97-AF65-F5344CB8AC3E}">
        <p14:creationId xmlns:p14="http://schemas.microsoft.com/office/powerpoint/2010/main" val="267753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1</a:t>
            </a:fld>
            <a:endParaRPr lang="fr-FR"/>
          </a:p>
        </p:txBody>
      </p:sp>
    </p:spTree>
    <p:extLst>
      <p:ext uri="{BB962C8B-B14F-4D97-AF65-F5344CB8AC3E}">
        <p14:creationId xmlns:p14="http://schemas.microsoft.com/office/powerpoint/2010/main" val="128673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2</a:t>
            </a:fld>
            <a:endParaRPr lang="fr-FR"/>
          </a:p>
        </p:txBody>
      </p:sp>
    </p:spTree>
    <p:extLst>
      <p:ext uri="{BB962C8B-B14F-4D97-AF65-F5344CB8AC3E}">
        <p14:creationId xmlns:p14="http://schemas.microsoft.com/office/powerpoint/2010/main" val="368102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3</a:t>
            </a:fld>
            <a:endParaRPr lang="fr-FR"/>
          </a:p>
        </p:txBody>
      </p:sp>
    </p:spTree>
    <p:extLst>
      <p:ext uri="{BB962C8B-B14F-4D97-AF65-F5344CB8AC3E}">
        <p14:creationId xmlns:p14="http://schemas.microsoft.com/office/powerpoint/2010/main" val="334277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fr-FR"/>
              <a:t>Modifiez le style du titre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56965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89308922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24919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38270435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fr-FR"/>
              <a:t>Modifiez le style du titre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1511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5944784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fr-FR"/>
              <a:t>Modifiez le style du titre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768096" y="2967788"/>
            <a:ext cx="356616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Modifier les styles du texte du masque</a:t>
            </a:r>
          </a:p>
        </p:txBody>
      </p:sp>
      <p:sp>
        <p:nvSpPr>
          <p:cNvPr id="6" name="Content Placeholder 5"/>
          <p:cNvSpPr>
            <a:spLocks noGrp="1"/>
          </p:cNvSpPr>
          <p:nvPr>
            <p:ph sz="quarter" idx="4"/>
          </p:nvPr>
        </p:nvSpPr>
        <p:spPr>
          <a:xfrm>
            <a:off x="4491990" y="2967788"/>
            <a:ext cx="356616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00D5306-9316-4E6B-9F4D-4CBF8CB1EAAC}" type="datetime1">
              <a:rPr lang="en-US" smtClean="0"/>
              <a:t>9/20/2018</a:t>
            </a:fld>
            <a:endParaRPr lang="en-US"/>
          </a:p>
        </p:txBody>
      </p:sp>
      <p:sp>
        <p:nvSpPr>
          <p:cNvPr id="8" name="Footer Placeholder 7"/>
          <p:cNvSpPr>
            <a:spLocks noGrp="1"/>
          </p:cNvSpPr>
          <p:nvPr>
            <p:ph type="ftr" sz="quarter" idx="11"/>
          </p:nvPr>
        </p:nvSpPr>
        <p:spPr/>
        <p:txBody>
          <a:bodyPr/>
          <a:lstStyle/>
          <a:p>
            <a:r>
              <a:rPr lang="en-US"/>
              <a:t>Héritage</a:t>
            </a:r>
          </a:p>
        </p:txBody>
      </p:sp>
      <p:sp>
        <p:nvSpPr>
          <p:cNvPr id="9" name="Slide Number Placeholder 8"/>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82665199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00D5306-9316-4E6B-9F4D-4CBF8CB1EAAC}" type="datetime1">
              <a:rPr lang="en-US" smtClean="0"/>
              <a:t>9/20/2018</a:t>
            </a:fld>
            <a:endParaRPr lang="en-US"/>
          </a:p>
        </p:txBody>
      </p:sp>
      <p:sp>
        <p:nvSpPr>
          <p:cNvPr id="4" name="Footer Placeholder 3"/>
          <p:cNvSpPr>
            <a:spLocks noGrp="1"/>
          </p:cNvSpPr>
          <p:nvPr>
            <p:ph type="ftr" sz="quarter" idx="11"/>
          </p:nvPr>
        </p:nvSpPr>
        <p:spPr/>
        <p:txBody>
          <a:bodyPr/>
          <a:lstStyle/>
          <a:p>
            <a:r>
              <a:rPr lang="en-US"/>
              <a:t>Héritage</a:t>
            </a:r>
          </a:p>
        </p:txBody>
      </p:sp>
      <p:sp>
        <p:nvSpPr>
          <p:cNvPr id="5" name="Slide Number Placeholder 4"/>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306329358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D5306-9316-4E6B-9F4D-4CBF8CB1EAAC}" type="datetime1">
              <a:rPr lang="en-US" smtClean="0"/>
              <a:t>9/20/2018</a:t>
            </a:fld>
            <a:endParaRPr lang="en-US"/>
          </a:p>
        </p:txBody>
      </p:sp>
      <p:sp>
        <p:nvSpPr>
          <p:cNvPr id="3" name="Footer Placeholder 2"/>
          <p:cNvSpPr>
            <a:spLocks noGrp="1"/>
          </p:cNvSpPr>
          <p:nvPr>
            <p:ph type="ftr" sz="quarter" idx="11"/>
          </p:nvPr>
        </p:nvSpPr>
        <p:spPr/>
        <p:txBody>
          <a:bodyPr/>
          <a:lstStyle/>
          <a:p>
            <a:r>
              <a:rPr lang="en-US"/>
              <a:t>Héritage</a:t>
            </a:r>
          </a:p>
        </p:txBody>
      </p:sp>
      <p:sp>
        <p:nvSpPr>
          <p:cNvPr id="4" name="Slide Number Placeholder 3"/>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427800649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fr-FR"/>
              <a:t>Modifiez le style du titre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28529154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29662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0D5306-9316-4E6B-9F4D-4CBF8CB1EAAC}" type="datetime1">
              <a:rPr lang="en-US" smtClean="0"/>
              <a:t>9/20/2018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Héritage</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B156223-6CBB-4053-8E25-8C4A16887D28}" type="slidenum">
              <a:rPr lang="en-US" smtClean="0"/>
              <a:pPr/>
              <a:t>‹N°›</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03372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547664" y="507774"/>
            <a:ext cx="6984776" cy="925141"/>
          </a:xfrm>
          <a:solidFill>
            <a:schemeClr val="bg2"/>
          </a:solidFill>
        </p:spPr>
        <p:style>
          <a:lnRef idx="2">
            <a:schemeClr val="accent4"/>
          </a:lnRef>
          <a:fillRef idx="1">
            <a:schemeClr val="lt1"/>
          </a:fillRef>
          <a:effectRef idx="0">
            <a:schemeClr val="accent4"/>
          </a:effectRef>
          <a:fontRef idx="minor">
            <a:schemeClr val="dk1"/>
          </a:fontRef>
        </p:style>
        <p:txBody>
          <a:bodyPr>
            <a:noAutofit/>
          </a:bodyPr>
          <a:lstStyle/>
          <a:p>
            <a:pPr algn="ctr"/>
            <a:r>
              <a:rPr lang="fr-FR" sz="3000" b="1">
                <a:latin typeface="Adobe Devanagari" panose="02040503050201020203" pitchFamily="18" charset="0"/>
                <a:cs typeface="Adobe Devanagari" panose="02040503050201020203" pitchFamily="18" charset="0"/>
              </a:rPr>
              <a:t>Conception </a:t>
            </a:r>
            <a:r>
              <a:rPr lang="fr-FR" sz="3000" b="1" dirty="0">
                <a:latin typeface="Adobe Devanagari" panose="02040503050201020203" pitchFamily="18" charset="0"/>
                <a:cs typeface="Adobe Devanagari" panose="02040503050201020203" pitchFamily="18" charset="0"/>
              </a:rPr>
              <a:t>par Objet et Programmation Java</a:t>
            </a:r>
          </a:p>
        </p:txBody>
      </p:sp>
      <p:sp>
        <p:nvSpPr>
          <p:cNvPr id="4" name="Espace réservé du numéro de diapositive 3"/>
          <p:cNvSpPr>
            <a:spLocks noGrp="1"/>
          </p:cNvSpPr>
          <p:nvPr>
            <p:ph type="sldNum" sz="quarter" idx="12"/>
          </p:nvPr>
        </p:nvSpPr>
        <p:spPr/>
        <p:txBody>
          <a:bodyPr/>
          <a:lstStyle/>
          <a:p>
            <a:r>
              <a:rPr lang="en-US" dirty="0">
                <a:solidFill>
                  <a:schemeClr val="bg1"/>
                </a:solidFill>
              </a:rPr>
              <a:t>1</a:t>
            </a:r>
          </a:p>
        </p:txBody>
      </p:sp>
      <p:grpSp>
        <p:nvGrpSpPr>
          <p:cNvPr id="6" name="Groupe 5"/>
          <p:cNvGrpSpPr/>
          <p:nvPr/>
        </p:nvGrpSpPr>
        <p:grpSpPr>
          <a:xfrm>
            <a:off x="179512" y="1886402"/>
            <a:ext cx="8964488" cy="3711575"/>
            <a:chOff x="305837" y="1872471"/>
            <a:chExt cx="9144000" cy="3711575"/>
          </a:xfrm>
        </p:grpSpPr>
        <p:grpSp>
          <p:nvGrpSpPr>
            <p:cNvPr id="8" name="Groupe 7"/>
            <p:cNvGrpSpPr/>
            <p:nvPr/>
          </p:nvGrpSpPr>
          <p:grpSpPr>
            <a:xfrm>
              <a:off x="305837" y="1872471"/>
              <a:ext cx="9144000" cy="3711575"/>
              <a:chOff x="0" y="1928813"/>
              <a:chExt cx="9144000" cy="3711575"/>
            </a:xfrm>
          </p:grpSpPr>
          <p:sp>
            <p:nvSpPr>
              <p:cNvPr id="11" name="Rectangle 10"/>
              <p:cNvSpPr/>
              <p:nvPr/>
            </p:nvSpPr>
            <p:spPr>
              <a:xfrm>
                <a:off x="0" y="2978301"/>
                <a:ext cx="9144000" cy="2016125"/>
              </a:xfrm>
              <a:prstGeom prst="rect">
                <a:avLst/>
              </a:prstGeom>
              <a:solidFill>
                <a:schemeClr val="bg2"/>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p>
                <a:pPr>
                  <a:spcBef>
                    <a:spcPct val="0"/>
                  </a:spcBef>
                </a:pPr>
                <a:endParaRPr lang="fr-FR" sz="3600" b="1" i="1" kern="0" dirty="0">
                  <a:solidFill>
                    <a:schemeClr val="dk1"/>
                  </a:solidFill>
                </a:endParaRPr>
              </a:p>
            </p:txBody>
          </p:sp>
          <p:pic>
            <p:nvPicPr>
              <p:cNvPr id="12" name="Picture 6"/>
              <p:cNvPicPr>
                <a:picLocks noChangeAspect="1"/>
              </p:cNvPicPr>
              <p:nvPr/>
            </p:nvPicPr>
            <p:blipFill>
              <a:blip r:embed="rId3" cstate="print"/>
              <a:srcRect/>
              <a:stretch>
                <a:fillRect/>
              </a:stretch>
            </p:blipFill>
            <p:spPr bwMode="auto">
              <a:xfrm>
                <a:off x="5724525" y="1928813"/>
                <a:ext cx="3419475" cy="3711575"/>
              </a:xfrm>
              <a:prstGeom prst="rect">
                <a:avLst/>
              </a:prstGeom>
              <a:noFill/>
              <a:ln w="9525">
                <a:noFill/>
                <a:miter lim="800000"/>
                <a:headEnd/>
                <a:tailEnd/>
              </a:ln>
            </p:spPr>
          </p:pic>
        </p:grpSp>
        <p:sp>
          <p:nvSpPr>
            <p:cNvPr id="7" name="ZoneTexte 8"/>
            <p:cNvSpPr txBox="1">
              <a:spLocks noChangeArrowheads="1"/>
            </p:cNvSpPr>
            <p:nvPr/>
          </p:nvSpPr>
          <p:spPr bwMode="auto">
            <a:xfrm>
              <a:off x="526225" y="2581583"/>
              <a:ext cx="5989991" cy="400110"/>
            </a:xfrm>
            <a:prstGeom prst="rect">
              <a:avLst/>
            </a:prstGeom>
            <a:noFill/>
            <a:ln w="9525">
              <a:noFill/>
              <a:miter lim="800000"/>
              <a:headEnd/>
              <a:tailEnd/>
            </a:ln>
          </p:spPr>
          <p:txBody>
            <a:bodyPr wrap="square">
              <a:spAutoFit/>
            </a:bodyPr>
            <a:lstStyle/>
            <a:p>
              <a:pPr eaLnBrk="1" hangingPunct="1"/>
              <a:endParaRPr lang="fr-FR" sz="2000" b="1" dirty="0"/>
            </a:p>
          </p:txBody>
        </p:sp>
        <p:sp>
          <p:nvSpPr>
            <p:cNvPr id="2" name="Rectangle 1"/>
            <p:cNvSpPr/>
            <p:nvPr/>
          </p:nvSpPr>
          <p:spPr>
            <a:xfrm>
              <a:off x="526225" y="3140968"/>
              <a:ext cx="5822063" cy="461665"/>
            </a:xfrm>
            <a:prstGeom prst="rect">
              <a:avLst/>
            </a:prstGeom>
          </p:spPr>
          <p:txBody>
            <a:bodyPr wrap="square">
              <a:spAutoFit/>
            </a:bodyPr>
            <a:lstStyle/>
            <a:p>
              <a:r>
                <a:rPr lang="fr-FR" sz="2400" b="1" i="1" u="sng" dirty="0"/>
                <a:t>Chapitre 9 : Lambda Expression</a:t>
              </a:r>
              <a:endParaRPr lang="fr-FR" sz="2400" i="1" u="sng" dirty="0"/>
            </a:p>
          </p:txBody>
        </p:sp>
        <p:sp>
          <p:nvSpPr>
            <p:cNvPr id="5" name="ZoneTexte 4"/>
            <p:cNvSpPr txBox="1"/>
            <p:nvPr/>
          </p:nvSpPr>
          <p:spPr>
            <a:xfrm>
              <a:off x="558467" y="3761908"/>
              <a:ext cx="4549831" cy="523220"/>
            </a:xfrm>
            <a:prstGeom prst="rect">
              <a:avLst/>
            </a:prstGeom>
            <a:noFill/>
          </p:spPr>
          <p:txBody>
            <a:bodyPr wrap="square" rtlCol="0">
              <a:spAutoFit/>
            </a:bodyPr>
            <a:lstStyle/>
            <a:p>
              <a:r>
                <a:rPr lang="fr-FR" sz="2800" b="1" i="1" dirty="0">
                  <a:solidFill>
                    <a:schemeClr val="accent6"/>
                  </a:solidFill>
                </a:rPr>
                <a:t>Equipe Java</a:t>
              </a:r>
            </a:p>
          </p:txBody>
        </p:sp>
      </p:grpSp>
      <p:pic>
        <p:nvPicPr>
          <p:cNvPr id="16" name="Imag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3092" y="6165304"/>
            <a:ext cx="1560907" cy="689386"/>
          </a:xfrm>
          <a:prstGeom prst="rect">
            <a:avLst/>
          </a:prstGeom>
        </p:spPr>
      </p:pic>
    </p:spTree>
    <p:extLst>
      <p:ext uri="{BB962C8B-B14F-4D97-AF65-F5344CB8AC3E}">
        <p14:creationId xmlns:p14="http://schemas.microsoft.com/office/powerpoint/2010/main" val="34706963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467544" y="332656"/>
            <a:ext cx="7992888" cy="1008112"/>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400" dirty="0">
                <a:solidFill>
                  <a:schemeClr val="dk1"/>
                </a:solidFill>
                <a:latin typeface="+mn-lt"/>
                <a:ea typeface="+mn-ea"/>
                <a:cs typeface="+mn-cs"/>
              </a:rPr>
              <a:t>Lambda Expression</a:t>
            </a:r>
            <a:br>
              <a:rPr lang="fr-FR" sz="2400" dirty="0">
                <a:solidFill>
                  <a:schemeClr val="dk1"/>
                </a:solidFill>
                <a:latin typeface="+mn-lt"/>
                <a:ea typeface="+mn-ea"/>
                <a:cs typeface="+mn-cs"/>
              </a:rPr>
            </a:br>
            <a:r>
              <a:rPr lang="fr-FR" sz="2400" dirty="0">
                <a:solidFill>
                  <a:schemeClr val="dk1"/>
                </a:solidFill>
                <a:latin typeface="+mn-lt"/>
                <a:ea typeface="+mn-ea"/>
                <a:cs typeface="+mn-cs"/>
              </a:rPr>
              <a:t>Implémentations des interfaces fonctionnelles </a:t>
            </a:r>
          </a:p>
        </p:txBody>
      </p:sp>
      <p:sp>
        <p:nvSpPr>
          <p:cNvPr id="3" name="Espace réservé du contenu 2"/>
          <p:cNvSpPr>
            <a:spLocks noGrp="1"/>
          </p:cNvSpPr>
          <p:nvPr>
            <p:ph idx="1"/>
          </p:nvPr>
        </p:nvSpPr>
        <p:spPr>
          <a:xfrm>
            <a:off x="251520" y="1340768"/>
            <a:ext cx="8424936" cy="4694696"/>
          </a:xfrm>
          <a:prstGeom prst="rect">
            <a:avLst/>
          </a:prstGeom>
        </p:spPr>
        <p:txBody>
          <a:bodyPr>
            <a:normAutofit/>
          </a:bodyPr>
          <a:lstStyle/>
          <a:p>
            <a:pPr marL="457200" lvl="1" indent="0" algn="just">
              <a:buNone/>
            </a:pPr>
            <a:r>
              <a:rPr lang="fr-FR" sz="2400" dirty="0">
                <a:solidFill>
                  <a:srgbClr val="FF0000"/>
                </a:solidFill>
              </a:rPr>
              <a:t>•	Consumer</a:t>
            </a:r>
          </a:p>
          <a:p>
            <a:pPr marL="457200" lvl="1" indent="0" algn="just">
              <a:buNone/>
            </a:pPr>
            <a:r>
              <a:rPr lang="fr-FR" sz="2100" dirty="0"/>
              <a:t>L’interface "Consumer" représente une opération qui accepte un seul argument et ne renvoie aucun résultat. La méthode abstraite de cette interface est "</a:t>
            </a:r>
            <a:r>
              <a:rPr lang="fr-FR" sz="2100" dirty="0" err="1"/>
              <a:t>accept</a:t>
            </a:r>
            <a:r>
              <a:rPr lang="fr-FR" sz="2100" dirty="0"/>
              <a:t>(Object)".</a:t>
            </a:r>
          </a:p>
          <a:p>
            <a:pPr marL="457200" lvl="1" indent="0" algn="just">
              <a:buNone/>
            </a:pPr>
            <a:endParaRPr lang="fr-FR" sz="2400" dirty="0"/>
          </a:p>
          <a:p>
            <a:pPr marL="457200" lvl="1" indent="0" algn="just">
              <a:buNone/>
            </a:pPr>
            <a:endParaRPr lang="fr-FR" sz="2400" dirty="0">
              <a:solidFill>
                <a:schemeClr val="bg1"/>
              </a:solidFill>
            </a:endParaRPr>
          </a:p>
          <a:p>
            <a:pPr marL="457200" lvl="1" indent="0" algn="just">
              <a:buNone/>
            </a:pPr>
            <a:r>
              <a:rPr lang="fr-FR" sz="2400" dirty="0">
                <a:solidFill>
                  <a:srgbClr val="FF0000"/>
                </a:solidFill>
              </a:rPr>
              <a:t>•	</a:t>
            </a:r>
            <a:r>
              <a:rPr lang="fr-FR" sz="2400" dirty="0" err="1">
                <a:solidFill>
                  <a:srgbClr val="FF0000"/>
                </a:solidFill>
              </a:rPr>
              <a:t>Predicate</a:t>
            </a:r>
            <a:endParaRPr lang="fr-FR" sz="2400" dirty="0">
              <a:solidFill>
                <a:srgbClr val="FF0000"/>
              </a:solidFill>
            </a:endParaRPr>
          </a:p>
          <a:p>
            <a:pPr marL="457200" lvl="1" indent="0" algn="just">
              <a:buNone/>
            </a:pPr>
            <a:r>
              <a:rPr lang="fr-FR" sz="2100" dirty="0"/>
              <a:t>L’interface  "</a:t>
            </a:r>
            <a:r>
              <a:rPr lang="fr-FR" sz="2100" dirty="0" err="1"/>
              <a:t>Predicate</a:t>
            </a:r>
            <a:r>
              <a:rPr lang="fr-FR" sz="2100" dirty="0"/>
              <a:t>" représente une opération qui accepte un seul argument et renvoie un  résultat de type "</a:t>
            </a:r>
            <a:r>
              <a:rPr lang="fr-FR" sz="2100" dirty="0" err="1"/>
              <a:t>Boolean</a:t>
            </a:r>
            <a:r>
              <a:rPr lang="fr-FR" sz="2100" dirty="0"/>
              <a:t>". La méthode abstraite de cette interface est "test(Object)".</a:t>
            </a:r>
          </a:p>
          <a:p>
            <a:pPr marL="457200" lvl="1" indent="0" algn="just">
              <a:buNone/>
            </a:pPr>
            <a:endParaRPr lang="fr-FR" sz="2100" dirty="0"/>
          </a:p>
        </p:txBody>
      </p:sp>
      <p:sp>
        <p:nvSpPr>
          <p:cNvPr id="2" name="Espace réservé du pied de page 1"/>
          <p:cNvSpPr>
            <a:spLocks noGrp="1"/>
          </p:cNvSpPr>
          <p:nvPr>
            <p:ph type="ftr" sz="quarter" idx="11"/>
          </p:nvPr>
        </p:nvSpPr>
        <p:spPr/>
        <p:txBody>
          <a:bodyPr/>
          <a:lstStyle/>
          <a:p>
            <a:r>
              <a:rPr lang="fr-FR" dirty="0"/>
              <a:t>Lambda Expression</a:t>
            </a:r>
            <a:endParaRPr lang="en-US"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10</a:t>
            </a:fld>
            <a:endParaRPr lang="en-US"/>
          </a:p>
        </p:txBody>
      </p:sp>
      <p:pic>
        <p:nvPicPr>
          <p:cNvPr id="11" name="Image 10"/>
          <p:cNvPicPr/>
          <p:nvPr/>
        </p:nvPicPr>
        <p:blipFill rotWithShape="1">
          <a:blip r:embed="rId2">
            <a:extLst>
              <a:ext uri="{28A0092B-C50C-407E-A947-70E740481C1C}">
                <a14:useLocalDpi xmlns:a14="http://schemas.microsoft.com/office/drawing/2010/main" val="0"/>
              </a:ext>
            </a:extLst>
          </a:blip>
          <a:srcRect b="37434"/>
          <a:stretch/>
        </p:blipFill>
        <p:spPr>
          <a:xfrm>
            <a:off x="920961" y="2852936"/>
            <a:ext cx="7604380" cy="541581"/>
          </a:xfrm>
          <a:prstGeom prst="rect">
            <a:avLst/>
          </a:prstGeom>
          <a:ln>
            <a:noFill/>
          </a:ln>
          <a:effectLst>
            <a:outerShdw blurRad="190500" algn="tl" rotWithShape="0">
              <a:srgbClr val="000000">
                <a:alpha val="70000"/>
              </a:srgbClr>
            </a:outerShdw>
          </a:effectLst>
        </p:spPr>
      </p:pic>
      <p:pic>
        <p:nvPicPr>
          <p:cNvPr id="15" name="Image 14"/>
          <p:cNvPicPr/>
          <p:nvPr/>
        </p:nvPicPr>
        <p:blipFill>
          <a:blip r:embed="rId3">
            <a:extLst>
              <a:ext uri="{28A0092B-C50C-407E-A947-70E740481C1C}">
                <a14:useLocalDpi xmlns:a14="http://schemas.microsoft.com/office/drawing/2010/main" val="0"/>
              </a:ext>
            </a:extLst>
          </a:blip>
          <a:stretch>
            <a:fillRect/>
          </a:stretch>
        </p:blipFill>
        <p:spPr>
          <a:xfrm>
            <a:off x="1256040" y="5177675"/>
            <a:ext cx="6772344" cy="8656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588134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467544" y="332656"/>
            <a:ext cx="7992888" cy="1008112"/>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400" dirty="0">
                <a:solidFill>
                  <a:schemeClr val="dk1"/>
                </a:solidFill>
                <a:latin typeface="+mn-lt"/>
                <a:ea typeface="+mn-ea"/>
                <a:cs typeface="+mn-cs"/>
              </a:rPr>
              <a:t>Lambda Expression</a:t>
            </a:r>
            <a:br>
              <a:rPr lang="fr-FR" sz="2400" dirty="0">
                <a:solidFill>
                  <a:schemeClr val="dk1"/>
                </a:solidFill>
                <a:latin typeface="+mn-lt"/>
                <a:ea typeface="+mn-ea"/>
                <a:cs typeface="+mn-cs"/>
              </a:rPr>
            </a:br>
            <a:r>
              <a:rPr lang="fr-FR" sz="2400" dirty="0">
                <a:solidFill>
                  <a:schemeClr val="dk1"/>
                </a:solidFill>
                <a:latin typeface="+mn-lt"/>
                <a:ea typeface="+mn-ea"/>
                <a:cs typeface="+mn-cs"/>
              </a:rPr>
              <a:t>Implémentations des interfaces fonctionnelles </a:t>
            </a:r>
          </a:p>
        </p:txBody>
      </p:sp>
      <p:sp>
        <p:nvSpPr>
          <p:cNvPr id="3" name="Espace réservé du contenu 2"/>
          <p:cNvSpPr>
            <a:spLocks noGrp="1"/>
          </p:cNvSpPr>
          <p:nvPr>
            <p:ph idx="1"/>
          </p:nvPr>
        </p:nvSpPr>
        <p:spPr>
          <a:xfrm>
            <a:off x="251520" y="1577383"/>
            <a:ext cx="8424936" cy="4694696"/>
          </a:xfrm>
          <a:prstGeom prst="rect">
            <a:avLst/>
          </a:prstGeom>
        </p:spPr>
        <p:txBody>
          <a:bodyPr>
            <a:normAutofit/>
          </a:bodyPr>
          <a:lstStyle/>
          <a:p>
            <a:pPr marL="457200" lvl="1" indent="0" algn="just">
              <a:buNone/>
            </a:pPr>
            <a:r>
              <a:rPr lang="fr-FR" sz="2400" dirty="0">
                <a:solidFill>
                  <a:srgbClr val="FF0000"/>
                </a:solidFill>
              </a:rPr>
              <a:t>•	</a:t>
            </a:r>
            <a:r>
              <a:rPr lang="fr-FR" sz="2400" dirty="0" err="1">
                <a:solidFill>
                  <a:srgbClr val="FF0000"/>
                </a:solidFill>
              </a:rPr>
              <a:t>Comparator</a:t>
            </a:r>
            <a:endParaRPr lang="fr-FR" sz="2400" dirty="0">
              <a:solidFill>
                <a:srgbClr val="FF0000"/>
              </a:solidFill>
            </a:endParaRPr>
          </a:p>
          <a:p>
            <a:pPr marL="457200" lvl="1" indent="0" algn="just">
              <a:buNone/>
            </a:pPr>
            <a:endParaRPr lang="fr-FR" sz="2400" dirty="0">
              <a:solidFill>
                <a:schemeClr val="bg1"/>
              </a:solidFill>
            </a:endParaRPr>
          </a:p>
          <a:p>
            <a:pPr marL="457200" lvl="1" indent="0" algn="just">
              <a:buNone/>
            </a:pPr>
            <a:r>
              <a:rPr lang="fr-FR" sz="2100" dirty="0"/>
              <a:t>L’interface "</a:t>
            </a:r>
            <a:r>
              <a:rPr lang="fr-FR" sz="2100" dirty="0" err="1"/>
              <a:t>Comparator</a:t>
            </a:r>
            <a:r>
              <a:rPr lang="fr-FR" sz="2100" dirty="0"/>
              <a:t>" est bien connue dans les anciennes versions du Java. C’est une fonction de comparaison, qui impose un ordre total sur certains objets de collection via sa méthode abstraite "compare(T o1, T o2)".</a:t>
            </a:r>
          </a:p>
          <a:p>
            <a:pPr marL="457200" lvl="1" indent="0" algn="just">
              <a:buNone/>
            </a:pPr>
            <a:endParaRPr lang="fr-FR" sz="2400" dirty="0"/>
          </a:p>
          <a:p>
            <a:pPr marL="457200" lvl="1" indent="0" algn="just">
              <a:buNone/>
            </a:pPr>
            <a:endParaRPr lang="fr-FR" sz="2400" dirty="0">
              <a:solidFill>
                <a:schemeClr val="bg1"/>
              </a:solidFill>
            </a:endParaRPr>
          </a:p>
          <a:p>
            <a:pPr marL="457200" lvl="1" indent="0" algn="just">
              <a:buNone/>
            </a:pPr>
            <a:endParaRPr lang="fr-FR" sz="2100" dirty="0"/>
          </a:p>
        </p:txBody>
      </p:sp>
      <p:sp>
        <p:nvSpPr>
          <p:cNvPr id="2" name="Espace réservé du pied de page 1"/>
          <p:cNvSpPr>
            <a:spLocks noGrp="1"/>
          </p:cNvSpPr>
          <p:nvPr>
            <p:ph type="ftr" sz="quarter" idx="11"/>
          </p:nvPr>
        </p:nvSpPr>
        <p:spPr/>
        <p:txBody>
          <a:bodyPr/>
          <a:lstStyle/>
          <a:p>
            <a:r>
              <a:rPr lang="fr-FR" dirty="0"/>
              <a:t>Lambda Expression</a:t>
            </a:r>
            <a:endParaRPr lang="en-US"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11</a:t>
            </a:fld>
            <a:endParaRPr lang="en-US"/>
          </a:p>
        </p:txBody>
      </p:sp>
      <p:pic>
        <p:nvPicPr>
          <p:cNvPr id="8" name="Image 7"/>
          <p:cNvPicPr/>
          <p:nvPr/>
        </p:nvPicPr>
        <p:blipFill>
          <a:blip r:embed="rId2">
            <a:extLst>
              <a:ext uri="{28A0092B-C50C-407E-A947-70E740481C1C}">
                <a14:useLocalDpi xmlns:a14="http://schemas.microsoft.com/office/drawing/2010/main" val="0"/>
              </a:ext>
            </a:extLst>
          </a:blip>
          <a:stretch>
            <a:fillRect/>
          </a:stretch>
        </p:blipFill>
        <p:spPr>
          <a:xfrm>
            <a:off x="1403648" y="4077072"/>
            <a:ext cx="6408712" cy="18722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27707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re 9"/>
          <p:cNvSpPr>
            <a:spLocks noGrp="1"/>
          </p:cNvSpPr>
          <p:nvPr>
            <p:ph type="title"/>
          </p:nvPr>
        </p:nvSpPr>
        <p:spPr>
          <a:xfrm>
            <a:off x="1475656" y="379579"/>
            <a:ext cx="7524328" cy="1008112"/>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600" dirty="0">
                <a:solidFill>
                  <a:schemeClr val="dk1"/>
                </a:solidFill>
                <a:latin typeface="+mn-lt"/>
                <a:ea typeface="+mn-ea"/>
                <a:cs typeface="+mn-cs"/>
              </a:rPr>
              <a:t>Lambda Expression: </a:t>
            </a:r>
            <a:br>
              <a:rPr lang="fr-FR" sz="2600" dirty="0">
                <a:solidFill>
                  <a:schemeClr val="dk1"/>
                </a:solidFill>
                <a:latin typeface="+mn-lt"/>
                <a:ea typeface="+mn-ea"/>
                <a:cs typeface="+mn-cs"/>
              </a:rPr>
            </a:br>
            <a:r>
              <a:rPr lang="fr-FR" sz="2600" dirty="0">
                <a:solidFill>
                  <a:schemeClr val="dk1"/>
                </a:solidFill>
                <a:latin typeface="+mn-lt"/>
                <a:ea typeface="+mn-ea"/>
                <a:cs typeface="+mn-cs"/>
              </a:rPr>
              <a:t>Implémentations des interfaces fonctionnelles </a:t>
            </a:r>
          </a:p>
        </p:txBody>
      </p:sp>
      <p:sp>
        <p:nvSpPr>
          <p:cNvPr id="3" name="Espace réservé du contenu 2"/>
          <p:cNvSpPr>
            <a:spLocks noGrp="1"/>
          </p:cNvSpPr>
          <p:nvPr>
            <p:ph idx="1"/>
          </p:nvPr>
        </p:nvSpPr>
        <p:spPr>
          <a:xfrm>
            <a:off x="251520" y="1340768"/>
            <a:ext cx="8424936" cy="4694696"/>
          </a:xfrm>
          <a:prstGeom prst="rect">
            <a:avLst/>
          </a:prstGeom>
        </p:spPr>
        <p:txBody>
          <a:bodyPr>
            <a:normAutofit/>
          </a:bodyPr>
          <a:lstStyle/>
          <a:p>
            <a:pPr marL="457200" lvl="1" indent="0" algn="just">
              <a:buNone/>
            </a:pPr>
            <a:endParaRPr lang="fr-FR" sz="2000" b="1" i="1" dirty="0">
              <a:solidFill>
                <a:schemeClr val="tx1"/>
              </a:solidFill>
            </a:endParaRPr>
          </a:p>
          <a:p>
            <a:pPr marL="457200" lvl="1" indent="0" algn="just">
              <a:buNone/>
            </a:pPr>
            <a:r>
              <a:rPr lang="fr-FR" sz="2000" b="1" i="1" dirty="0">
                <a:solidFill>
                  <a:schemeClr val="tx1"/>
                </a:solidFill>
              </a:rPr>
              <a:t>•	</a:t>
            </a:r>
            <a:r>
              <a:rPr lang="fr-FR" sz="2000" b="1" i="1" dirty="0" err="1">
                <a:solidFill>
                  <a:schemeClr val="tx1"/>
                </a:solidFill>
              </a:rPr>
              <a:t>UnaryOperator</a:t>
            </a:r>
            <a:endParaRPr lang="fr-FR" sz="2000" b="1" i="1" dirty="0">
              <a:solidFill>
                <a:schemeClr val="tx1"/>
              </a:solidFill>
            </a:endParaRPr>
          </a:p>
          <a:p>
            <a:pPr marL="457200" lvl="1" indent="0" algn="just">
              <a:buNone/>
            </a:pPr>
            <a:r>
              <a:rPr lang="fr-FR" sz="2000" dirty="0">
                <a:solidFill>
                  <a:schemeClr val="tx1"/>
                </a:solidFill>
              </a:rPr>
              <a:t>Représente une opération sur un opérande unique qui produit un résultat du même type que son opérande. C’est une spécialisation de l’interface "</a:t>
            </a:r>
            <a:r>
              <a:rPr lang="fr-FR" sz="2000" dirty="0" err="1">
                <a:solidFill>
                  <a:schemeClr val="tx1"/>
                </a:solidFill>
              </a:rPr>
              <a:t>Function</a:t>
            </a:r>
            <a:r>
              <a:rPr lang="fr-FR" sz="2000" dirty="0">
                <a:solidFill>
                  <a:schemeClr val="tx1"/>
                </a:solidFill>
              </a:rPr>
              <a:t>" dans le cas où l'opérande et le résultat sont du même type. L’interface abstraite de cette interface est "</a:t>
            </a:r>
            <a:r>
              <a:rPr lang="fr-FR" sz="2000" dirty="0" err="1">
                <a:solidFill>
                  <a:schemeClr val="tx1"/>
                </a:solidFill>
              </a:rPr>
              <a:t>apply</a:t>
            </a:r>
            <a:r>
              <a:rPr lang="fr-FR" sz="2000" dirty="0">
                <a:solidFill>
                  <a:schemeClr val="tx1"/>
                </a:solidFill>
              </a:rPr>
              <a:t>(Object)".</a:t>
            </a:r>
          </a:p>
          <a:p>
            <a:pPr marL="457200" lvl="1" indent="0" algn="just">
              <a:buNone/>
            </a:pPr>
            <a:endParaRPr lang="fr-FR" sz="2000" dirty="0">
              <a:solidFill>
                <a:schemeClr val="tx1"/>
              </a:solidFill>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12</a:t>
            </a:fld>
            <a:endParaRPr lang="en-US"/>
          </a:p>
        </p:txBody>
      </p:sp>
      <p:grpSp>
        <p:nvGrpSpPr>
          <p:cNvPr id="12" name="Groupe 11"/>
          <p:cNvGrpSpPr/>
          <p:nvPr/>
        </p:nvGrpSpPr>
        <p:grpSpPr>
          <a:xfrm>
            <a:off x="2051720" y="3927444"/>
            <a:ext cx="5184576" cy="2117148"/>
            <a:chOff x="0" y="0"/>
            <a:chExt cx="4639310" cy="156210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38675" cy="562610"/>
            </a:xfrm>
            <a:prstGeom prst="rect">
              <a:avLst/>
            </a:prstGeom>
            <a:ln>
              <a:noFill/>
            </a:ln>
            <a:effectLst>
              <a:outerShdw blurRad="190500" algn="tl" rotWithShape="0">
                <a:srgbClr val="000000">
                  <a:alpha val="70000"/>
                </a:srgbClr>
              </a:outerShdw>
            </a:effectLst>
          </p:spPr>
        </p:pic>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1550"/>
              <a:ext cx="4639310" cy="590550"/>
            </a:xfrm>
            <a:prstGeom prst="rect">
              <a:avLst/>
            </a:prstGeom>
            <a:ln>
              <a:noFill/>
            </a:ln>
            <a:effectLst>
              <a:outerShdw blurRad="190500" algn="tl" rotWithShape="0">
                <a:srgbClr val="000000">
                  <a:alpha val="70000"/>
                </a:srgbClr>
              </a:outerShdw>
            </a:effectLst>
          </p:spPr>
        </p:pic>
        <p:cxnSp>
          <p:nvCxnSpPr>
            <p:cNvPr id="16" name="Connecteur droit avec flèche 15"/>
            <p:cNvCxnSpPr/>
            <p:nvPr/>
          </p:nvCxnSpPr>
          <p:spPr>
            <a:xfrm flipH="1" flipV="1">
              <a:off x="2162175" y="542925"/>
              <a:ext cx="9525" cy="4191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8467454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re 9"/>
          <p:cNvSpPr>
            <a:spLocks noGrp="1"/>
          </p:cNvSpPr>
          <p:nvPr>
            <p:ph type="title"/>
          </p:nvPr>
        </p:nvSpPr>
        <p:spPr>
          <a:xfrm>
            <a:off x="1475656" y="379579"/>
            <a:ext cx="7524328" cy="1008112"/>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600" dirty="0">
                <a:solidFill>
                  <a:schemeClr val="dk1"/>
                </a:solidFill>
                <a:latin typeface="+mn-lt"/>
                <a:ea typeface="+mn-ea"/>
                <a:cs typeface="+mn-cs"/>
              </a:rPr>
              <a:t>Lambda Expression: </a:t>
            </a:r>
            <a:br>
              <a:rPr lang="fr-FR" sz="2600" dirty="0">
                <a:solidFill>
                  <a:schemeClr val="dk1"/>
                </a:solidFill>
                <a:latin typeface="+mn-lt"/>
                <a:ea typeface="+mn-ea"/>
                <a:cs typeface="+mn-cs"/>
              </a:rPr>
            </a:br>
            <a:r>
              <a:rPr lang="fr-FR" sz="2600" dirty="0">
                <a:solidFill>
                  <a:schemeClr val="dk1"/>
                </a:solidFill>
                <a:latin typeface="+mn-lt"/>
                <a:ea typeface="+mn-ea"/>
                <a:cs typeface="+mn-cs"/>
              </a:rPr>
              <a:t>Implémentations des interfaces fonctionnelles </a:t>
            </a:r>
          </a:p>
        </p:txBody>
      </p:sp>
      <p:sp>
        <p:nvSpPr>
          <p:cNvPr id="3" name="Espace réservé du contenu 2"/>
          <p:cNvSpPr>
            <a:spLocks noGrp="1"/>
          </p:cNvSpPr>
          <p:nvPr>
            <p:ph idx="1"/>
          </p:nvPr>
        </p:nvSpPr>
        <p:spPr>
          <a:xfrm>
            <a:off x="251520" y="1340768"/>
            <a:ext cx="8424936" cy="5015582"/>
          </a:xfrm>
          <a:prstGeom prst="rect">
            <a:avLst/>
          </a:prstGeom>
        </p:spPr>
        <p:txBody>
          <a:bodyPr>
            <a:normAutofit/>
          </a:bodyPr>
          <a:lstStyle/>
          <a:p>
            <a:pPr marL="457200" lvl="1" indent="0" algn="just">
              <a:buNone/>
            </a:pPr>
            <a:endParaRPr lang="fr-FR" sz="2400" dirty="0">
              <a:solidFill>
                <a:schemeClr val="tx1"/>
              </a:solidFill>
            </a:endParaRPr>
          </a:p>
          <a:p>
            <a:pPr marL="457200" lvl="1" indent="0" algn="just">
              <a:buNone/>
            </a:pPr>
            <a:r>
              <a:rPr lang="fr-FR" sz="2400" b="1" i="1" dirty="0">
                <a:solidFill>
                  <a:schemeClr val="tx1"/>
                </a:solidFill>
              </a:rPr>
              <a:t>•	</a:t>
            </a:r>
            <a:r>
              <a:rPr lang="fr-FR" sz="2400" b="1" i="1" dirty="0" err="1">
                <a:solidFill>
                  <a:schemeClr val="tx1"/>
                </a:solidFill>
              </a:rPr>
              <a:t>BiFunction</a:t>
            </a:r>
            <a:endParaRPr lang="fr-FR" sz="2400" b="1" i="1" dirty="0">
              <a:solidFill>
                <a:schemeClr val="tx1"/>
              </a:solidFill>
            </a:endParaRPr>
          </a:p>
          <a:p>
            <a:pPr marL="457200" lvl="1" indent="0" algn="just">
              <a:buNone/>
            </a:pPr>
            <a:r>
              <a:rPr lang="fr-FR" sz="2300" dirty="0">
                <a:solidFill>
                  <a:schemeClr val="tx1"/>
                </a:solidFill>
              </a:rPr>
              <a:t>Représente une fonction qui accepte deux arguments et produit un résultat. C’est la spécialisation de deux </a:t>
            </a:r>
            <a:r>
              <a:rPr lang="fr-FR" sz="2300" dirty="0" err="1">
                <a:solidFill>
                  <a:schemeClr val="tx1"/>
                </a:solidFill>
              </a:rPr>
              <a:t>arités</a:t>
            </a:r>
            <a:r>
              <a:rPr lang="fr-FR" sz="2300" dirty="0">
                <a:solidFill>
                  <a:schemeClr val="tx1"/>
                </a:solidFill>
              </a:rPr>
              <a:t> de l’interface "</a:t>
            </a:r>
            <a:r>
              <a:rPr lang="fr-FR" sz="2300" dirty="0" err="1">
                <a:solidFill>
                  <a:schemeClr val="tx1"/>
                </a:solidFill>
              </a:rPr>
              <a:t>Function</a:t>
            </a:r>
            <a:r>
              <a:rPr lang="fr-FR" sz="2300" dirty="0">
                <a:solidFill>
                  <a:schemeClr val="tx1"/>
                </a:solidFill>
              </a:rPr>
              <a:t>". La méthode abstraite de cette interface est "</a:t>
            </a:r>
            <a:r>
              <a:rPr lang="fr-FR" sz="2300" dirty="0" err="1">
                <a:solidFill>
                  <a:schemeClr val="tx1"/>
                </a:solidFill>
              </a:rPr>
              <a:t>apply</a:t>
            </a:r>
            <a:r>
              <a:rPr lang="fr-FR" sz="2300" dirty="0">
                <a:solidFill>
                  <a:schemeClr val="tx1"/>
                </a:solidFill>
              </a:rPr>
              <a:t>(T </a:t>
            </a:r>
            <a:r>
              <a:rPr lang="fr-FR" sz="2300" dirty="0" err="1">
                <a:solidFill>
                  <a:schemeClr val="tx1"/>
                </a:solidFill>
              </a:rPr>
              <a:t>t</a:t>
            </a:r>
            <a:r>
              <a:rPr lang="fr-FR" sz="2300" dirty="0">
                <a:solidFill>
                  <a:schemeClr val="tx1"/>
                </a:solidFill>
              </a:rPr>
              <a:t>, U </a:t>
            </a:r>
            <a:r>
              <a:rPr lang="fr-FR" sz="2300" dirty="0" err="1">
                <a:solidFill>
                  <a:schemeClr val="tx1"/>
                </a:solidFill>
              </a:rPr>
              <a:t>u</a:t>
            </a:r>
            <a:r>
              <a:rPr lang="fr-FR" sz="2300" dirty="0">
                <a:solidFill>
                  <a:schemeClr val="tx1"/>
                </a:solidFill>
              </a:rPr>
              <a:t>)".</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13</a:t>
            </a:fld>
            <a:endParaRPr lang="en-US"/>
          </a:p>
        </p:txBody>
      </p:sp>
      <p:pic>
        <p:nvPicPr>
          <p:cNvPr id="10" name="Image 9"/>
          <p:cNvPicPr/>
          <p:nvPr/>
        </p:nvPicPr>
        <p:blipFill>
          <a:blip r:embed="rId2">
            <a:extLst>
              <a:ext uri="{28A0092B-C50C-407E-A947-70E740481C1C}">
                <a14:useLocalDpi xmlns:a14="http://schemas.microsoft.com/office/drawing/2010/main" val="0"/>
              </a:ext>
            </a:extLst>
          </a:blip>
          <a:stretch>
            <a:fillRect/>
          </a:stretch>
        </p:blipFill>
        <p:spPr>
          <a:xfrm>
            <a:off x="1511960" y="4030324"/>
            <a:ext cx="5904056" cy="11058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204309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re 9"/>
          <p:cNvSpPr>
            <a:spLocks noGrp="1"/>
          </p:cNvSpPr>
          <p:nvPr>
            <p:ph type="title"/>
          </p:nvPr>
        </p:nvSpPr>
        <p:spPr>
          <a:xfrm>
            <a:off x="1475656" y="379579"/>
            <a:ext cx="7524328" cy="1008112"/>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600" dirty="0">
                <a:solidFill>
                  <a:schemeClr val="dk1"/>
                </a:solidFill>
                <a:latin typeface="+mn-lt"/>
                <a:ea typeface="+mn-ea"/>
                <a:cs typeface="+mn-cs"/>
              </a:rPr>
              <a:t>Lambda Expression: </a:t>
            </a:r>
            <a:br>
              <a:rPr lang="fr-FR" sz="2600" dirty="0">
                <a:solidFill>
                  <a:schemeClr val="dk1"/>
                </a:solidFill>
                <a:latin typeface="+mn-lt"/>
                <a:ea typeface="+mn-ea"/>
                <a:cs typeface="+mn-cs"/>
              </a:rPr>
            </a:br>
            <a:r>
              <a:rPr lang="fr-FR" sz="2600" dirty="0">
                <a:solidFill>
                  <a:schemeClr val="dk1"/>
                </a:solidFill>
                <a:latin typeface="+mn-lt"/>
                <a:ea typeface="+mn-ea"/>
                <a:cs typeface="+mn-cs"/>
              </a:rPr>
              <a:t>Implémentations des interfaces fonctionnelles </a:t>
            </a:r>
          </a:p>
        </p:txBody>
      </p:sp>
      <p:sp>
        <p:nvSpPr>
          <p:cNvPr id="3" name="Espace réservé du contenu 2"/>
          <p:cNvSpPr>
            <a:spLocks noGrp="1"/>
          </p:cNvSpPr>
          <p:nvPr>
            <p:ph idx="1"/>
          </p:nvPr>
        </p:nvSpPr>
        <p:spPr>
          <a:xfrm>
            <a:off x="251520" y="1340768"/>
            <a:ext cx="8424936" cy="5015582"/>
          </a:xfrm>
          <a:prstGeom prst="rect">
            <a:avLst/>
          </a:prstGeom>
        </p:spPr>
        <p:txBody>
          <a:bodyPr>
            <a:normAutofit/>
          </a:bodyPr>
          <a:lstStyle/>
          <a:p>
            <a:pPr marL="342900" indent="-342900"/>
            <a:endParaRPr lang="fr-FR" sz="2400" dirty="0">
              <a:solidFill>
                <a:schemeClr val="bg1"/>
              </a:solidFill>
            </a:endParaRPr>
          </a:p>
          <a:p>
            <a:pPr>
              <a:buFont typeface="Arial" panose="020B0604020202020204" pitchFamily="34" charset="0"/>
              <a:buChar char="•"/>
            </a:pPr>
            <a:r>
              <a:rPr lang="fr-FR" sz="2400" b="1" i="1" dirty="0" err="1">
                <a:solidFill>
                  <a:schemeClr val="tx1"/>
                </a:solidFill>
              </a:rPr>
              <a:t>BinaryOperator</a:t>
            </a:r>
            <a:endParaRPr lang="fr-FR" sz="2400" dirty="0">
              <a:solidFill>
                <a:schemeClr val="bg1"/>
              </a:solidFill>
            </a:endParaRPr>
          </a:p>
          <a:p>
            <a:r>
              <a:rPr lang="fr-FR" sz="2300" dirty="0">
                <a:solidFill>
                  <a:schemeClr val="tx1"/>
                </a:solidFill>
              </a:rPr>
              <a:t>Représente une opération à deux opérandes de même type, qui produise un résultat du même type que les opérandes. C’est une spécialisation de l’interface "</a:t>
            </a:r>
            <a:r>
              <a:rPr lang="fr-FR" sz="2300" dirty="0" err="1">
                <a:solidFill>
                  <a:schemeClr val="tx1"/>
                </a:solidFill>
              </a:rPr>
              <a:t>BiFunction</a:t>
            </a:r>
            <a:r>
              <a:rPr lang="fr-FR" sz="2300" dirty="0">
                <a:solidFill>
                  <a:schemeClr val="tx1"/>
                </a:solidFill>
              </a:rPr>
              <a:t>" dans le cas où les opérandes et le résultat sont tous du même type.</a:t>
            </a:r>
          </a:p>
          <a:p>
            <a:pPr marL="457200" lvl="1" indent="0" algn="just">
              <a:buNone/>
            </a:pPr>
            <a:endParaRPr lang="fr-FR"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14</a:t>
            </a:fld>
            <a:endParaRPr lang="en-US"/>
          </a:p>
        </p:txBody>
      </p:sp>
      <p:pic>
        <p:nvPicPr>
          <p:cNvPr id="15" name="Image 14"/>
          <p:cNvPicPr/>
          <p:nvPr/>
        </p:nvPicPr>
        <p:blipFill>
          <a:blip r:embed="rId2">
            <a:extLst>
              <a:ext uri="{28A0092B-C50C-407E-A947-70E740481C1C}">
                <a14:useLocalDpi xmlns:a14="http://schemas.microsoft.com/office/drawing/2010/main" val="0"/>
              </a:ext>
            </a:extLst>
          </a:blip>
          <a:stretch>
            <a:fillRect/>
          </a:stretch>
        </p:blipFill>
        <p:spPr>
          <a:xfrm>
            <a:off x="2051720" y="4437112"/>
            <a:ext cx="5893829" cy="6904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805163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ytuł 2"/>
          <p:cNvSpPr>
            <a:spLocks noGrp="1"/>
          </p:cNvSpPr>
          <p:nvPr>
            <p:ph type="title"/>
          </p:nvPr>
        </p:nvSpPr>
        <p:spPr>
          <a:xfrm>
            <a:off x="1475656" y="692696"/>
            <a:ext cx="6589199" cy="528798"/>
          </a:xfrm>
          <a:solidFill>
            <a:schemeClr val="tx2">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r>
              <a:rPr lang="fr-FR" b="1" kern="0" dirty="0"/>
              <a:t>Plan</a:t>
            </a:r>
            <a:endParaRPr lang="en-US" b="1" dirty="0"/>
          </a:p>
        </p:txBody>
      </p:sp>
      <p:sp>
        <p:nvSpPr>
          <p:cNvPr id="2" name="Symbol zastępczy zawartości 1"/>
          <p:cNvSpPr>
            <a:spLocks noGrp="1"/>
          </p:cNvSpPr>
          <p:nvPr>
            <p:ph idx="1"/>
          </p:nvPr>
        </p:nvSpPr>
        <p:spPr>
          <a:xfrm>
            <a:off x="3203848" y="1340768"/>
            <a:ext cx="5616624" cy="4752528"/>
          </a:xfrm>
        </p:spPr>
        <p:txBody>
          <a:bodyPr>
            <a:normAutofit fontScale="70000" lnSpcReduction="20000"/>
          </a:bodyPr>
          <a:lstStyle/>
          <a:p>
            <a:pPr fontAlgn="t"/>
            <a:endParaRPr lang="fr-FR" sz="2800" dirty="0">
              <a:solidFill>
                <a:schemeClr val="bg1"/>
              </a:solidFill>
            </a:endParaRPr>
          </a:p>
          <a:p>
            <a:r>
              <a:rPr lang="fr-FR" sz="2800" dirty="0">
                <a:solidFill>
                  <a:schemeClr val="bg1"/>
                </a:solidFill>
              </a:rPr>
              <a:t>Introduction </a:t>
            </a:r>
          </a:p>
          <a:p>
            <a:r>
              <a:rPr lang="fr-FR" sz="2800" dirty="0">
                <a:solidFill>
                  <a:schemeClr val="bg1"/>
                </a:solidFill>
              </a:rPr>
              <a:t>Classe et objet</a:t>
            </a:r>
          </a:p>
          <a:p>
            <a:r>
              <a:rPr lang="fr-FR" sz="2800" dirty="0">
                <a:solidFill>
                  <a:schemeClr val="bg1"/>
                </a:solidFill>
              </a:rPr>
              <a:t>Encapsulation</a:t>
            </a:r>
          </a:p>
          <a:p>
            <a:r>
              <a:rPr lang="fr-FR" sz="2800" dirty="0">
                <a:solidFill>
                  <a:schemeClr val="bg1"/>
                </a:solidFill>
              </a:rPr>
              <a:t>Héritage</a:t>
            </a:r>
          </a:p>
          <a:p>
            <a:pPr fontAlgn="t"/>
            <a:r>
              <a:rPr lang="fr-FR" sz="2800" dirty="0">
                <a:solidFill>
                  <a:schemeClr val="bg1"/>
                </a:solidFill>
              </a:rPr>
              <a:t>Polymorphisme</a:t>
            </a:r>
          </a:p>
          <a:p>
            <a:pPr fontAlgn="t"/>
            <a:r>
              <a:rPr lang="fr-FR" sz="2800" dirty="0">
                <a:solidFill>
                  <a:schemeClr val="bg1"/>
                </a:solidFill>
              </a:rPr>
              <a:t>Exceptions</a:t>
            </a:r>
          </a:p>
          <a:p>
            <a:r>
              <a:rPr lang="fr-FR" sz="2800" dirty="0">
                <a:solidFill>
                  <a:schemeClr val="bg1"/>
                </a:solidFill>
              </a:rPr>
              <a:t>Connexion Base de donnée</a:t>
            </a:r>
          </a:p>
          <a:p>
            <a:pPr fontAlgn="t"/>
            <a:r>
              <a:rPr lang="fr-FR" sz="2800" dirty="0">
                <a:solidFill>
                  <a:schemeClr val="bg1"/>
                </a:solidFill>
              </a:rPr>
              <a:t>Interfaces</a:t>
            </a:r>
          </a:p>
          <a:p>
            <a:r>
              <a:rPr lang="fr-FR" sz="3200" b="1" u="sng" dirty="0">
                <a:solidFill>
                  <a:schemeClr val="bg1"/>
                </a:solidFill>
              </a:rPr>
              <a:t>Lambda Expression</a:t>
            </a:r>
          </a:p>
          <a:p>
            <a:r>
              <a:rPr lang="fr-FR" sz="2800" dirty="0">
                <a:solidFill>
                  <a:schemeClr val="bg1"/>
                </a:solidFill>
              </a:rPr>
              <a:t>Collections</a:t>
            </a:r>
          </a:p>
          <a:p>
            <a:r>
              <a:rPr lang="fr-FR" sz="2800" dirty="0">
                <a:solidFill>
                  <a:schemeClr val="bg1"/>
                </a:solidFill>
              </a:rPr>
              <a:t>Stream</a:t>
            </a: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2</a:t>
            </a:fld>
            <a:endParaRPr lang="en-US"/>
          </a:p>
        </p:txBody>
      </p:sp>
    </p:spTree>
    <p:extLst>
      <p:ext uri="{BB962C8B-B14F-4D97-AF65-F5344CB8AC3E}">
        <p14:creationId xmlns:p14="http://schemas.microsoft.com/office/powerpoint/2010/main" val="1100665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475656" y="692696"/>
            <a:ext cx="6589199" cy="528798"/>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a:normAutofit fontScale="90000"/>
          </a:bodyPr>
          <a:lstStyle/>
          <a:p>
            <a:r>
              <a:rPr lang="fr-FR" dirty="0"/>
              <a:t>Objectifs</a:t>
            </a:r>
            <a:endParaRPr lang="en-US" b="1" dirty="0"/>
          </a:p>
        </p:txBody>
      </p:sp>
      <p:sp>
        <p:nvSpPr>
          <p:cNvPr id="2" name="Symbol zastępczy zawartości 1"/>
          <p:cNvSpPr>
            <a:spLocks noGrp="1"/>
          </p:cNvSpPr>
          <p:nvPr>
            <p:ph idx="1"/>
          </p:nvPr>
        </p:nvSpPr>
        <p:spPr>
          <a:xfrm>
            <a:off x="755576" y="2060848"/>
            <a:ext cx="8136904" cy="3672408"/>
          </a:xfrm>
        </p:spPr>
        <p:txBody>
          <a:bodyPr>
            <a:normAutofit/>
          </a:bodyPr>
          <a:lstStyle/>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Introduire le concept Lambda Expression</a:t>
            </a:r>
          </a:p>
          <a:p>
            <a:pPr marL="274320" indent="-274320">
              <a:spcBef>
                <a:spcPct val="20000"/>
              </a:spcBef>
              <a:buFont typeface="Arial" pitchFamily="34" charset="0"/>
              <a:buChar char="•"/>
            </a:pP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Introduire le syntaxe Lambda Expression </a:t>
            </a:r>
          </a:p>
          <a:p>
            <a:pPr marL="274320" indent="-274320">
              <a:spcBef>
                <a:spcPct val="20000"/>
              </a:spcBef>
              <a:buFont typeface="Arial" pitchFamily="34" charset="0"/>
              <a:buChar char="•"/>
            </a:pP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Implémentation des interfaces fonctionnelles</a:t>
            </a:r>
          </a:p>
          <a:p>
            <a:endParaRPr lang="fr-FR" sz="2800" dirty="0">
              <a:solidFill>
                <a:schemeClr val="tx1"/>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3</a:t>
            </a:fld>
            <a:endParaRPr lang="en-US"/>
          </a:p>
        </p:txBody>
      </p:sp>
    </p:spTree>
    <p:extLst>
      <p:ext uri="{BB962C8B-B14F-4D97-AF65-F5344CB8AC3E}">
        <p14:creationId xmlns:p14="http://schemas.microsoft.com/office/powerpoint/2010/main" val="32602594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646309"/>
            <a:ext cx="6840760" cy="648072"/>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3200" dirty="0">
                <a:solidFill>
                  <a:schemeClr val="dk1"/>
                </a:solidFill>
                <a:latin typeface="+mn-lt"/>
                <a:ea typeface="+mn-ea"/>
                <a:cs typeface="+mn-cs"/>
              </a:rPr>
              <a:t>Lambda Expression: </a:t>
            </a:r>
            <a:r>
              <a:rPr lang="fr-FR" sz="3200" dirty="0" err="1">
                <a:solidFill>
                  <a:schemeClr val="dk1"/>
                </a:solidFill>
                <a:latin typeface="+mn-lt"/>
                <a:ea typeface="+mn-ea"/>
                <a:cs typeface="+mn-cs"/>
              </a:rPr>
              <a:t>Déﬁnition</a:t>
            </a:r>
            <a:br>
              <a:rPr lang="fr-FR" sz="3200" dirty="0">
                <a:solidFill>
                  <a:schemeClr val="dk1"/>
                </a:solidFill>
                <a:latin typeface="+mn-lt"/>
                <a:ea typeface="+mn-ea"/>
                <a:cs typeface="+mn-cs"/>
              </a:rPr>
            </a:br>
            <a:endParaRPr lang="fr-FR" sz="3200" dirty="0">
              <a:solidFill>
                <a:schemeClr val="dk1"/>
              </a:solidFill>
              <a:latin typeface="+mn-lt"/>
              <a:ea typeface="+mn-ea"/>
              <a:cs typeface="+mn-cs"/>
            </a:endParaRPr>
          </a:p>
        </p:txBody>
      </p:sp>
      <p:sp>
        <p:nvSpPr>
          <p:cNvPr id="3" name="Espace réservé du contenu 2"/>
          <p:cNvSpPr>
            <a:spLocks noGrp="1"/>
          </p:cNvSpPr>
          <p:nvPr>
            <p:ph idx="1"/>
          </p:nvPr>
        </p:nvSpPr>
        <p:spPr>
          <a:xfrm>
            <a:off x="251520" y="1340768"/>
            <a:ext cx="8640960" cy="4958011"/>
          </a:xfrm>
          <a:prstGeom prst="rect">
            <a:avLst/>
          </a:prstGeom>
        </p:spPr>
        <p:txBody>
          <a:bodyPr>
            <a:normAutofit/>
          </a:bodyPr>
          <a:lstStyle/>
          <a:p>
            <a:pPr marL="0" indent="0">
              <a:buNone/>
            </a:pPr>
            <a:endParaRPr lang="fr-FR" sz="2600" i="0" dirty="0">
              <a:solidFill>
                <a:schemeClr val="tx1"/>
              </a:solidFill>
            </a:endParaRPr>
          </a:p>
          <a:p>
            <a:pPr lvl="1" algn="just">
              <a:buFont typeface="Wingdings" panose="05000000000000000000" pitchFamily="2" charset="2"/>
              <a:buChar char="§"/>
            </a:pPr>
            <a:r>
              <a:rPr lang="fr-FR" sz="2800" b="1" dirty="0" err="1">
                <a:solidFill>
                  <a:schemeClr val="tx1"/>
                </a:solidFill>
              </a:rPr>
              <a:t>Lambdas</a:t>
            </a:r>
            <a:r>
              <a:rPr lang="fr-FR" sz="2800" b="1" dirty="0">
                <a:solidFill>
                  <a:schemeClr val="tx1"/>
                </a:solidFill>
              </a:rPr>
              <a:t> expression</a:t>
            </a:r>
            <a:r>
              <a:rPr lang="fr-FR" sz="2800" dirty="0">
                <a:solidFill>
                  <a:schemeClr val="tx1"/>
                </a:solidFill>
              </a:rPr>
              <a:t> est considérée comme la  plus grosse nouveauté de Java 8, c’est une forme de méthode, plus compacte qu’une méthode standard, pour laquelle le nom est implicite et les paramètres peuvent être omis, tout comme leur type ou une valeur de retour.</a:t>
            </a:r>
          </a:p>
          <a:p>
            <a:pPr lvl="1" algn="just">
              <a:buFont typeface="Wingdings" panose="05000000000000000000" pitchFamily="2" charset="2"/>
              <a:buChar char="§"/>
            </a:pPr>
            <a:endParaRPr lang="fr-FR" sz="2400" i="0" dirty="0">
              <a:solidFill>
                <a:schemeClr val="tx1"/>
              </a:solidFill>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4</a:t>
            </a:fld>
            <a:endParaRPr lang="en-US"/>
          </a:p>
        </p:txBody>
      </p:sp>
    </p:spTree>
    <p:extLst>
      <p:ext uri="{BB962C8B-B14F-4D97-AF65-F5344CB8AC3E}">
        <p14:creationId xmlns:p14="http://schemas.microsoft.com/office/powerpoint/2010/main" val="40503257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693852"/>
            <a:ext cx="7191359" cy="552985"/>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3200" dirty="0">
                <a:solidFill>
                  <a:schemeClr val="dk1"/>
                </a:solidFill>
                <a:latin typeface="+mn-lt"/>
                <a:ea typeface="+mn-ea"/>
                <a:cs typeface="+mn-cs"/>
              </a:rPr>
              <a:t>Lambda Expression: </a:t>
            </a:r>
            <a:r>
              <a:rPr lang="fr-FR" sz="3200" dirty="0" err="1">
                <a:solidFill>
                  <a:schemeClr val="dk1"/>
                </a:solidFill>
                <a:latin typeface="+mn-lt"/>
                <a:ea typeface="+mn-ea"/>
                <a:cs typeface="+mn-cs"/>
              </a:rPr>
              <a:t>Déﬁnition</a:t>
            </a:r>
            <a:endParaRPr lang="fr-FR" sz="3200" dirty="0">
              <a:solidFill>
                <a:schemeClr val="dk1"/>
              </a:solidFill>
              <a:latin typeface="+mn-lt"/>
              <a:ea typeface="+mn-ea"/>
              <a:cs typeface="+mn-cs"/>
            </a:endParaRPr>
          </a:p>
        </p:txBody>
      </p:sp>
      <p:sp>
        <p:nvSpPr>
          <p:cNvPr id="3" name="Espace réservé du contenu 2"/>
          <p:cNvSpPr>
            <a:spLocks noGrp="1"/>
          </p:cNvSpPr>
          <p:nvPr>
            <p:ph idx="1"/>
          </p:nvPr>
        </p:nvSpPr>
        <p:spPr>
          <a:xfrm>
            <a:off x="251520" y="1340768"/>
            <a:ext cx="8640960" cy="4958011"/>
          </a:xfrm>
          <a:prstGeom prst="rect">
            <a:avLst/>
          </a:prstGeom>
        </p:spPr>
        <p:txBody>
          <a:bodyPr>
            <a:normAutofit/>
          </a:bodyPr>
          <a:lstStyle/>
          <a:p>
            <a:pPr marL="0" indent="0">
              <a:buNone/>
            </a:pPr>
            <a:endParaRPr lang="fr-FR" sz="2600" i="0" dirty="0">
              <a:solidFill>
                <a:schemeClr val="tx1"/>
              </a:solidFill>
            </a:endParaRPr>
          </a:p>
          <a:p>
            <a:pPr marL="742950" lvl="2" indent="-342900" algn="just">
              <a:buFont typeface="Wingdings" panose="05000000000000000000" pitchFamily="2" charset="2"/>
              <a:buChar char="§"/>
            </a:pPr>
            <a:r>
              <a:rPr lang="fr-FR" sz="2800" dirty="0">
                <a:solidFill>
                  <a:schemeClr val="tx1"/>
                </a:solidFill>
              </a:rPr>
              <a:t>Lambda Expression est une manière simplifiée pour l'implémentation d'une interface qui n'a qu'une seule méthode abstraite (SAM).</a:t>
            </a:r>
            <a:r>
              <a:rPr lang="fr-FR" sz="2800" i="0" dirty="0">
                <a:solidFill>
                  <a:schemeClr val="tx1"/>
                </a:solidFill>
              </a:rPr>
              <a:t>.</a:t>
            </a:r>
          </a:p>
          <a:p>
            <a:pPr marL="0" indent="0" algn="just">
              <a:buNone/>
            </a:pPr>
            <a:endParaRPr lang="fr-FR" sz="2600" i="0" dirty="0">
              <a:solidFill>
                <a:schemeClr val="tx1"/>
              </a:solidFill>
            </a:endParaRPr>
          </a:p>
          <a:p>
            <a:pPr lvl="1" algn="just">
              <a:buFont typeface="Wingdings" panose="05000000000000000000" pitchFamily="2" charset="2"/>
              <a:buChar char="§"/>
            </a:pPr>
            <a:r>
              <a:rPr lang="fr-FR" sz="2800" dirty="0">
                <a:solidFill>
                  <a:schemeClr val="tx1"/>
                </a:solidFill>
              </a:rPr>
              <a:t>Lambda Expressions sont des fonctions anonymes</a:t>
            </a:r>
            <a:endParaRPr lang="fr-FR" sz="2800" i="0" dirty="0">
              <a:solidFill>
                <a:schemeClr val="tx1"/>
              </a:solidFill>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5</a:t>
            </a:fld>
            <a:endParaRPr lang="en-US"/>
          </a:p>
        </p:txBody>
      </p:sp>
    </p:spTree>
    <p:extLst>
      <p:ext uri="{BB962C8B-B14F-4D97-AF65-F5344CB8AC3E}">
        <p14:creationId xmlns:p14="http://schemas.microsoft.com/office/powerpoint/2010/main" val="17370904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06836" y="674314"/>
            <a:ext cx="7241627" cy="552985"/>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a:bodyPr>
          <a:lstStyle/>
          <a:p>
            <a:r>
              <a:rPr lang="fr-FR" dirty="0">
                <a:solidFill>
                  <a:schemeClr val="tx1"/>
                </a:solidFill>
                <a:latin typeface="+mn-lt"/>
                <a:ea typeface="+mn-ea"/>
                <a:cs typeface="+mn-cs"/>
              </a:rPr>
              <a:t>Lambda Expression: Syntaxe</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6</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37" y="2095127"/>
            <a:ext cx="8280920" cy="1410998"/>
          </a:xfrm>
          <a:prstGeom prst="rect">
            <a:avLst/>
          </a:prstGeom>
          <a:solidFill>
            <a:schemeClr val="bg2">
              <a:lumMod val="50000"/>
            </a:schemeClr>
          </a:solidFill>
        </p:spPr>
      </p:pic>
      <p:sp>
        <p:nvSpPr>
          <p:cNvPr id="7" name="ZoneTexte 6"/>
          <p:cNvSpPr txBox="1"/>
          <p:nvPr/>
        </p:nvSpPr>
        <p:spPr>
          <a:xfrm>
            <a:off x="714749" y="3908078"/>
            <a:ext cx="8064896"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rPr>
              <a:t> Body of the Lambda may throw exceptions</a:t>
            </a:r>
            <a:endParaRPr lang="fr-FR" sz="2000" dirty="0">
              <a:latin typeface="Calibri" panose="020F0502020204030204" pitchFamily="34" charset="0"/>
            </a:endParaRPr>
          </a:p>
        </p:txBody>
      </p:sp>
      <p:sp>
        <p:nvSpPr>
          <p:cNvPr id="13" name="ZoneTexte 12"/>
          <p:cNvSpPr txBox="1"/>
          <p:nvPr/>
        </p:nvSpPr>
        <p:spPr>
          <a:xfrm>
            <a:off x="714749" y="4305289"/>
            <a:ext cx="648072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rPr>
              <a:t> Single line Lambdas</a:t>
            </a:r>
            <a:br>
              <a:rPr lang="en-US" sz="2000" dirty="0">
                <a:latin typeface="Calibri" panose="020F0502020204030204" pitchFamily="34" charset="0"/>
              </a:rPr>
            </a:br>
            <a:r>
              <a:rPr lang="en-US" sz="2000" dirty="0">
                <a:latin typeface="Calibri" panose="020F0502020204030204" pitchFamily="34" charset="0"/>
              </a:rPr>
              <a:t>	– Do not need braces</a:t>
            </a:r>
            <a:br>
              <a:rPr lang="en-US" sz="2000" dirty="0">
                <a:latin typeface="Calibri" panose="020F0502020204030204" pitchFamily="34" charset="0"/>
              </a:rPr>
            </a:br>
            <a:r>
              <a:rPr lang="en-US" sz="2000" dirty="0">
                <a:latin typeface="Calibri" panose="020F0502020204030204" pitchFamily="34" charset="0"/>
              </a:rPr>
              <a:t>	– Do not need an explicit return statement</a:t>
            </a:r>
            <a:endParaRPr lang="fr-FR" sz="2000" dirty="0"/>
          </a:p>
        </p:txBody>
      </p:sp>
      <p:sp>
        <p:nvSpPr>
          <p:cNvPr id="14" name="ZoneTexte 13"/>
          <p:cNvSpPr txBox="1"/>
          <p:nvPr/>
        </p:nvSpPr>
        <p:spPr>
          <a:xfrm>
            <a:off x="711060" y="5344148"/>
            <a:ext cx="7200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rPr>
              <a:t> Lambdas with a single parameter do not need brackets</a:t>
            </a:r>
            <a:endParaRPr lang="fr-FR" sz="2000" dirty="0"/>
          </a:p>
        </p:txBody>
      </p:sp>
      <p:sp>
        <p:nvSpPr>
          <p:cNvPr id="15" name="ZoneTexte 14"/>
          <p:cNvSpPr txBox="1"/>
          <p:nvPr/>
        </p:nvSpPr>
        <p:spPr>
          <a:xfrm>
            <a:off x="709166" y="5807657"/>
            <a:ext cx="6984776" cy="67710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rPr>
              <a:t> Lambdas with no parameters must have empty brackets</a:t>
            </a:r>
            <a:endParaRPr lang="fr-FR" sz="2000" dirty="0"/>
          </a:p>
          <a:p>
            <a:endParaRPr lang="fr-FR" dirty="0"/>
          </a:p>
        </p:txBody>
      </p:sp>
    </p:spTree>
    <p:extLst>
      <p:ext uri="{BB962C8B-B14F-4D97-AF65-F5344CB8AC3E}">
        <p14:creationId xmlns:p14="http://schemas.microsoft.com/office/powerpoint/2010/main" val="16668398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477828"/>
            <a:ext cx="7056784" cy="1006956"/>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a:bodyPr>
          <a:lstStyle/>
          <a:p>
            <a:r>
              <a:rPr lang="fr-FR" dirty="0">
                <a:solidFill>
                  <a:schemeClr val="dk1"/>
                </a:solidFill>
                <a:latin typeface="+mn-lt"/>
                <a:ea typeface="+mn-ea"/>
                <a:cs typeface="+mn-cs"/>
              </a:rPr>
              <a:t>Lambda Expression: Syntaxe Exemples</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7</a:t>
            </a:fld>
            <a:endParaRPr lang="en-US"/>
          </a:p>
        </p:txBody>
      </p:sp>
      <p:sp>
        <p:nvSpPr>
          <p:cNvPr id="8" name="ZoneTexte 7"/>
          <p:cNvSpPr txBox="1"/>
          <p:nvPr/>
        </p:nvSpPr>
        <p:spPr>
          <a:xfrm>
            <a:off x="575556" y="1484784"/>
            <a:ext cx="7776864" cy="4385816"/>
          </a:xfrm>
          <a:prstGeom prst="rect">
            <a:avLst/>
          </a:prstGeom>
          <a:noFill/>
        </p:spPr>
        <p:txBody>
          <a:bodyPr wrap="square" rtlCol="0">
            <a:spAutoFit/>
          </a:bodyPr>
          <a:lstStyle/>
          <a:p>
            <a:br>
              <a:rPr lang="fr-FR" sz="1900" dirty="0"/>
            </a:br>
            <a:r>
              <a:rPr lang="fr-FR" sz="2000" dirty="0"/>
              <a:t>-  () -&gt; </a:t>
            </a:r>
            <a:r>
              <a:rPr lang="fr-FR" sz="2000" dirty="0" err="1"/>
              <a:t>System.out.println</a:t>
            </a:r>
            <a:r>
              <a:rPr lang="fr-FR" sz="2000" dirty="0"/>
              <a:t>("Hello Lambda")</a:t>
            </a:r>
          </a:p>
          <a:p>
            <a:br>
              <a:rPr lang="fr-FR" sz="2000" dirty="0"/>
            </a:br>
            <a:r>
              <a:rPr lang="fr-FR" sz="2000" dirty="0"/>
              <a:t>-  x -&gt; x + 10</a:t>
            </a:r>
          </a:p>
          <a:p>
            <a:br>
              <a:rPr lang="fr-FR" sz="2000" dirty="0"/>
            </a:br>
            <a:r>
              <a:rPr lang="fr-FR" sz="2000" dirty="0"/>
              <a:t>-  (</a:t>
            </a:r>
            <a:r>
              <a:rPr lang="fr-FR" sz="2000" dirty="0" err="1"/>
              <a:t>int</a:t>
            </a:r>
            <a:r>
              <a:rPr lang="fr-FR" sz="2000" dirty="0"/>
              <a:t> x, </a:t>
            </a:r>
            <a:r>
              <a:rPr lang="fr-FR" sz="2000" dirty="0" err="1"/>
              <a:t>int</a:t>
            </a:r>
            <a:r>
              <a:rPr lang="fr-FR" sz="2000" dirty="0"/>
              <a:t> y) -&gt; { return x + y; }</a:t>
            </a:r>
          </a:p>
          <a:p>
            <a:br>
              <a:rPr lang="fr-FR" sz="2000" dirty="0"/>
            </a:br>
            <a:r>
              <a:rPr lang="fr-FR" sz="2000" dirty="0"/>
              <a:t>-  (String x, String y) -&gt; </a:t>
            </a:r>
            <a:r>
              <a:rPr lang="fr-FR" sz="2000" dirty="0" err="1"/>
              <a:t>x.length</a:t>
            </a:r>
            <a:r>
              <a:rPr lang="fr-FR" sz="2000" dirty="0"/>
              <a:t>() – </a:t>
            </a:r>
            <a:r>
              <a:rPr lang="fr-FR" sz="2000" dirty="0" err="1"/>
              <a:t>y.length</a:t>
            </a:r>
            <a:r>
              <a:rPr lang="fr-FR" sz="2000" dirty="0"/>
              <a:t>()</a:t>
            </a:r>
          </a:p>
          <a:p>
            <a:br>
              <a:rPr lang="fr-FR" sz="2000" dirty="0"/>
            </a:br>
            <a:r>
              <a:rPr lang="fr-FR" sz="2000" dirty="0"/>
              <a:t>-  (String x) -&gt; {</a:t>
            </a:r>
            <a:br>
              <a:rPr lang="fr-FR" sz="2000" dirty="0"/>
            </a:br>
            <a:r>
              <a:rPr lang="fr-FR" sz="2000" dirty="0"/>
              <a:t>	</a:t>
            </a:r>
            <a:r>
              <a:rPr lang="fr-FR" sz="2000" dirty="0" err="1"/>
              <a:t>listA.add</a:t>
            </a:r>
            <a:r>
              <a:rPr lang="fr-FR" sz="2000" dirty="0"/>
              <a:t>(x);</a:t>
            </a:r>
            <a:br>
              <a:rPr lang="fr-FR" sz="2000" dirty="0"/>
            </a:br>
            <a:r>
              <a:rPr lang="fr-FR" sz="2000" dirty="0"/>
              <a:t>	</a:t>
            </a:r>
            <a:r>
              <a:rPr lang="fr-FR" sz="2000" dirty="0" err="1"/>
              <a:t>listB.remove</a:t>
            </a:r>
            <a:r>
              <a:rPr lang="fr-FR" sz="2000" dirty="0"/>
              <a:t>(x);</a:t>
            </a:r>
            <a:br>
              <a:rPr lang="fr-FR" sz="2000" dirty="0"/>
            </a:br>
            <a:r>
              <a:rPr lang="fr-FR" sz="2000" dirty="0"/>
              <a:t>	return </a:t>
            </a:r>
            <a:r>
              <a:rPr lang="fr-FR" sz="2000" dirty="0" err="1"/>
              <a:t>listB.size</a:t>
            </a:r>
            <a:r>
              <a:rPr lang="fr-FR" sz="2000" dirty="0"/>
              <a:t>();</a:t>
            </a:r>
            <a:br>
              <a:rPr lang="fr-FR" sz="2000" dirty="0"/>
            </a:br>
            <a:r>
              <a:rPr lang="fr-FR" sz="2000" dirty="0"/>
              <a:t>	         }</a:t>
            </a:r>
          </a:p>
        </p:txBody>
      </p:sp>
    </p:spTree>
    <p:extLst>
      <p:ext uri="{BB962C8B-B14F-4D97-AF65-F5344CB8AC3E}">
        <p14:creationId xmlns:p14="http://schemas.microsoft.com/office/powerpoint/2010/main" val="3617318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20688"/>
            <a:ext cx="6984776" cy="720080"/>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3200" dirty="0">
                <a:solidFill>
                  <a:schemeClr val="dk1"/>
                </a:solidFill>
                <a:latin typeface="+mn-lt"/>
                <a:ea typeface="+mn-ea"/>
                <a:cs typeface="+mn-cs"/>
              </a:rPr>
              <a:t>Lambda Expression: Target Type</a:t>
            </a: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8</a:t>
            </a:fld>
            <a:endParaRPr lang="en-US"/>
          </a:p>
        </p:txBody>
      </p:sp>
      <p:sp>
        <p:nvSpPr>
          <p:cNvPr id="8" name="ZoneTexte 7"/>
          <p:cNvSpPr txBox="1"/>
          <p:nvPr/>
        </p:nvSpPr>
        <p:spPr>
          <a:xfrm>
            <a:off x="575556" y="1700808"/>
            <a:ext cx="7776864" cy="3816429"/>
          </a:xfrm>
          <a:prstGeom prst="rect">
            <a:avLst/>
          </a:prstGeom>
          <a:noFill/>
        </p:spPr>
        <p:txBody>
          <a:bodyPr wrap="square" rtlCol="0">
            <a:spAutoFit/>
          </a:bodyPr>
          <a:lstStyle/>
          <a:p>
            <a:r>
              <a:rPr lang="fr-FR" sz="2200" dirty="0"/>
              <a:t> </a:t>
            </a:r>
          </a:p>
          <a:p>
            <a:pPr algn="just"/>
            <a:r>
              <a:rPr lang="fr-FR" sz="2200" dirty="0"/>
              <a:t>En Java le type d’une expression lambda une connu sous le nom d'une interface fonctionnelle.</a:t>
            </a:r>
          </a:p>
          <a:p>
            <a:pPr algn="just"/>
            <a:endParaRPr lang="fr-FR" sz="2200" dirty="0"/>
          </a:p>
          <a:p>
            <a:pPr algn="just"/>
            <a:endParaRPr lang="fr-FR" sz="2200" dirty="0"/>
          </a:p>
          <a:p>
            <a:pPr algn="just"/>
            <a:r>
              <a:rPr lang="fr-FR" sz="2200" dirty="0"/>
              <a:t>Puisque une interface fonctionnelle ne peut avoir qu'une seule méthode abstraite, les types des paramètres de l'expression Lambda doivent correspondre aux paramètres de cette méthode, et le type du corps de lambda doit correspondre au type de retour de la méthode</a:t>
            </a:r>
          </a:p>
        </p:txBody>
      </p:sp>
    </p:spTree>
    <p:extLst>
      <p:ext uri="{BB962C8B-B14F-4D97-AF65-F5344CB8AC3E}">
        <p14:creationId xmlns:p14="http://schemas.microsoft.com/office/powerpoint/2010/main" val="40057772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379579"/>
            <a:ext cx="7524328" cy="1008112"/>
          </a:xfr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Autofit/>
          </a:bodyPr>
          <a:lstStyle/>
          <a:p>
            <a:r>
              <a:rPr lang="fr-FR" sz="2600" dirty="0">
                <a:solidFill>
                  <a:schemeClr val="dk1"/>
                </a:solidFill>
                <a:latin typeface="+mn-lt"/>
                <a:ea typeface="+mn-ea"/>
                <a:cs typeface="+mn-cs"/>
              </a:rPr>
              <a:t>Lambda Expression: </a:t>
            </a:r>
            <a:br>
              <a:rPr lang="fr-FR" sz="2600" dirty="0">
                <a:solidFill>
                  <a:schemeClr val="dk1"/>
                </a:solidFill>
                <a:latin typeface="+mn-lt"/>
                <a:ea typeface="+mn-ea"/>
                <a:cs typeface="+mn-cs"/>
              </a:rPr>
            </a:br>
            <a:r>
              <a:rPr lang="fr-FR" sz="2600" dirty="0">
                <a:solidFill>
                  <a:schemeClr val="dk1"/>
                </a:solidFill>
                <a:latin typeface="+mn-lt"/>
                <a:ea typeface="+mn-ea"/>
                <a:cs typeface="+mn-cs"/>
              </a:rPr>
              <a:t>Implémentations des interfaces fonctionnelles </a:t>
            </a:r>
          </a:p>
        </p:txBody>
      </p:sp>
      <p:sp>
        <p:nvSpPr>
          <p:cNvPr id="3" name="Espace réservé du contenu 2"/>
          <p:cNvSpPr>
            <a:spLocks noGrp="1"/>
          </p:cNvSpPr>
          <p:nvPr>
            <p:ph idx="1"/>
          </p:nvPr>
        </p:nvSpPr>
        <p:spPr>
          <a:xfrm>
            <a:off x="323528" y="1574220"/>
            <a:ext cx="8676456" cy="4749276"/>
          </a:xfrm>
          <a:prstGeom prst="rect">
            <a:avLst/>
          </a:prstGeom>
        </p:spPr>
        <p:txBody>
          <a:bodyPr>
            <a:normAutofit/>
          </a:bodyPr>
          <a:lstStyle/>
          <a:p>
            <a:pPr marL="457200" lvl="1" indent="0" algn="just">
              <a:buNone/>
            </a:pPr>
            <a:r>
              <a:rPr lang="fr-FR" sz="2400" dirty="0">
                <a:solidFill>
                  <a:schemeClr val="tx1"/>
                </a:solidFill>
              </a:rPr>
              <a:t>•	</a:t>
            </a:r>
            <a:r>
              <a:rPr lang="fr-FR" sz="2400" b="1" i="1" dirty="0" err="1">
                <a:solidFill>
                  <a:schemeClr val="tx1"/>
                </a:solidFill>
              </a:rPr>
              <a:t>Function</a:t>
            </a:r>
            <a:endParaRPr lang="fr-FR" sz="2400" b="1" i="1" dirty="0">
              <a:solidFill>
                <a:schemeClr val="tx1"/>
              </a:solidFill>
            </a:endParaRPr>
          </a:p>
          <a:p>
            <a:pPr marL="457200" lvl="1" indent="0" algn="just">
              <a:buNone/>
            </a:pPr>
            <a:r>
              <a:rPr lang="fr-FR" sz="2100" dirty="0">
                <a:solidFill>
                  <a:schemeClr val="tx1"/>
                </a:solidFill>
              </a:rPr>
              <a:t>Une interface "</a:t>
            </a:r>
            <a:r>
              <a:rPr lang="fr-FR" sz="2100" dirty="0" err="1">
                <a:solidFill>
                  <a:schemeClr val="tx1"/>
                </a:solidFill>
              </a:rPr>
              <a:t>Function</a:t>
            </a:r>
            <a:r>
              <a:rPr lang="fr-FR" sz="2100" dirty="0">
                <a:solidFill>
                  <a:schemeClr val="tx1"/>
                </a:solidFill>
              </a:rPr>
              <a:t>" prend un argument et retourne un résultat dont la méthode fonctionnelle est "</a:t>
            </a:r>
            <a:r>
              <a:rPr lang="fr-FR" sz="2100" dirty="0" err="1">
                <a:solidFill>
                  <a:schemeClr val="tx1"/>
                </a:solidFill>
              </a:rPr>
              <a:t>apply</a:t>
            </a:r>
            <a:r>
              <a:rPr lang="fr-FR" sz="2100" dirty="0">
                <a:solidFill>
                  <a:schemeClr val="tx1"/>
                </a:solidFill>
              </a:rPr>
              <a:t>(Object)".</a:t>
            </a:r>
          </a:p>
          <a:p>
            <a:pPr marL="457200" lvl="1" indent="0" algn="just">
              <a:buNone/>
            </a:pPr>
            <a:endParaRPr lang="fr-FR" sz="2400" dirty="0">
              <a:solidFill>
                <a:schemeClr val="tx1"/>
              </a:solidFill>
            </a:endParaRPr>
          </a:p>
          <a:p>
            <a:pPr marL="457200" lvl="1" indent="0" algn="just">
              <a:buNone/>
            </a:pPr>
            <a:r>
              <a:rPr lang="fr-FR" sz="2400" dirty="0">
                <a:solidFill>
                  <a:schemeClr val="tx1"/>
                </a:solidFill>
              </a:rPr>
              <a:t>•	</a:t>
            </a:r>
            <a:r>
              <a:rPr lang="fr-FR" sz="2400" b="1" i="1" dirty="0">
                <a:solidFill>
                  <a:schemeClr val="tx1"/>
                </a:solidFill>
              </a:rPr>
              <a:t>Supplier</a:t>
            </a:r>
          </a:p>
          <a:p>
            <a:pPr marL="457200" lvl="1" indent="0" algn="just">
              <a:buNone/>
            </a:pPr>
            <a:r>
              <a:rPr lang="fr-FR" sz="2100" dirty="0">
                <a:solidFill>
                  <a:schemeClr val="tx1"/>
                </a:solidFill>
              </a:rPr>
              <a:t>L’interface "Supplier" produise un résultat d'un type donnée. Contrairement à l’interface "</a:t>
            </a:r>
            <a:r>
              <a:rPr lang="fr-FR" sz="2100" dirty="0" err="1">
                <a:solidFill>
                  <a:schemeClr val="tx1"/>
                </a:solidFill>
              </a:rPr>
              <a:t>Function</a:t>
            </a:r>
            <a:r>
              <a:rPr lang="fr-FR" sz="2100" dirty="0">
                <a:solidFill>
                  <a:schemeClr val="tx1"/>
                </a:solidFill>
              </a:rPr>
              <a:t>", "Supplier" n’accepte pas les arguments. La méthode abstraite de cette interface est "</a:t>
            </a:r>
            <a:r>
              <a:rPr lang="fr-FR" sz="2100" dirty="0" err="1">
                <a:solidFill>
                  <a:schemeClr val="tx1"/>
                </a:solidFill>
              </a:rPr>
              <a:t>get</a:t>
            </a:r>
            <a:r>
              <a:rPr lang="fr-FR" sz="2100" dirty="0">
                <a:solidFill>
                  <a:schemeClr val="tx1"/>
                </a:solidFill>
              </a:rPr>
              <a:t>()".</a:t>
            </a:r>
          </a:p>
          <a:p>
            <a:pPr marL="457200" lvl="1" indent="0" algn="just">
              <a:buNone/>
            </a:pPr>
            <a:endParaRPr lang="fr-FR" sz="2400" dirty="0">
              <a:solidFill>
                <a:schemeClr val="tx1"/>
              </a:solidFill>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9</a:t>
            </a:fld>
            <a:endParaRPr lang="en-US"/>
          </a:p>
        </p:txBody>
      </p:sp>
      <p:pic>
        <p:nvPicPr>
          <p:cNvPr id="9" name="Image 8"/>
          <p:cNvPicPr/>
          <p:nvPr/>
        </p:nvPicPr>
        <p:blipFill>
          <a:blip r:embed="rId2">
            <a:extLst>
              <a:ext uri="{28A0092B-C50C-407E-A947-70E740481C1C}">
                <a14:useLocalDpi xmlns:a14="http://schemas.microsoft.com/office/drawing/2010/main" val="0"/>
              </a:ext>
            </a:extLst>
          </a:blip>
          <a:stretch>
            <a:fillRect/>
          </a:stretch>
        </p:blipFill>
        <p:spPr>
          <a:xfrm>
            <a:off x="1151600" y="2852936"/>
            <a:ext cx="6768792" cy="513710"/>
          </a:xfrm>
          <a:prstGeom prst="rect">
            <a:avLst/>
          </a:prstGeom>
          <a:ln>
            <a:noFill/>
          </a:ln>
          <a:effectLst>
            <a:outerShdw blurRad="190500" algn="tl" rotWithShape="0">
              <a:srgbClr val="000000">
                <a:alpha val="70000"/>
              </a:srgbClr>
            </a:outerShdw>
          </a:effectLst>
        </p:spPr>
      </p:pic>
      <p:pic>
        <p:nvPicPr>
          <p:cNvPr id="13" name="Image 12"/>
          <p:cNvPicPr/>
          <p:nvPr/>
        </p:nvPicPr>
        <p:blipFill>
          <a:blip r:embed="rId3">
            <a:extLst>
              <a:ext uri="{28A0092B-C50C-407E-A947-70E740481C1C}">
                <a14:useLocalDpi xmlns:a14="http://schemas.microsoft.com/office/drawing/2010/main" val="0"/>
              </a:ext>
            </a:extLst>
          </a:blip>
          <a:stretch>
            <a:fillRect/>
          </a:stretch>
        </p:blipFill>
        <p:spPr>
          <a:xfrm>
            <a:off x="1310976" y="5224083"/>
            <a:ext cx="6450040" cy="7920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4561973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4140</TotalTime>
  <Words>259</Words>
  <Application>Microsoft Office PowerPoint</Application>
  <PresentationFormat>Affichage à l'écran (4:3)</PresentationFormat>
  <Paragraphs>96</Paragraphs>
  <Slides>14</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Adobe Devanagari</vt:lpstr>
      <vt:lpstr>Arial</vt:lpstr>
      <vt:lpstr>Calibri</vt:lpstr>
      <vt:lpstr>Times New Roman</vt:lpstr>
      <vt:lpstr>Tw Cen MT</vt:lpstr>
      <vt:lpstr>Tw Cen MT Condensed</vt:lpstr>
      <vt:lpstr>Wingdings</vt:lpstr>
      <vt:lpstr>Wingdings 3</vt:lpstr>
      <vt:lpstr>Intégral</vt:lpstr>
      <vt:lpstr>Conception par Objet et Programmation Java</vt:lpstr>
      <vt:lpstr>Plan</vt:lpstr>
      <vt:lpstr>Objectifs</vt:lpstr>
      <vt:lpstr>Lambda Expression: Déﬁnition </vt:lpstr>
      <vt:lpstr>Lambda Expression: Déﬁnition</vt:lpstr>
      <vt:lpstr>Lambda Expression: Syntaxe</vt:lpstr>
      <vt:lpstr>Lambda Expression: Syntaxe Exemples</vt:lpstr>
      <vt:lpstr>Lambda Expression: Target Type</vt:lpstr>
      <vt:lpstr>Lambda Expression:  Implémentations des interfaces fonctionnelles </vt:lpstr>
      <vt:lpstr>Lambda Expression Implémentations des interfaces fonctionnelles </vt:lpstr>
      <vt:lpstr>Lambda Expression Implémentations des interfaces fonctionnelles </vt:lpstr>
      <vt:lpstr>Lambda Expression:  Implémentations des interfaces fonctionnelles </vt:lpstr>
      <vt:lpstr>Lambda Expression:  Implémentations des interfaces fonctionnelles </vt:lpstr>
      <vt:lpstr>Lambda Expression:  Implémentations des interfaces fonctionnelles </vt:lpstr>
    </vt:vector>
  </TitlesOfParts>
  <Company>Biatel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Inspired</dc:title>
  <dc:creator>Jarosław Wasilewski</dc:creator>
  <cp:lastModifiedBy>Houssem Eddine Lassoued</cp:lastModifiedBy>
  <cp:revision>165</cp:revision>
  <dcterms:created xsi:type="dcterms:W3CDTF">2011-08-10T09:14:16Z</dcterms:created>
  <dcterms:modified xsi:type="dcterms:W3CDTF">2018-09-19T23:27:53Z</dcterms:modified>
</cp:coreProperties>
</file>